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286000"/>
            <a:ext cx="10362895" cy="1280160"/>
          </a:xfrm>
          <a:prstGeom prst="rect">
            <a:avLst/>
          </a:prstGeom>
          <a:noFill/>
        </p:spPr>
        <p:txBody>
          <a:bodyPr wrap="none">
            <a:spAutoFit/>
          </a:bodyPr>
          <a:lstStyle/>
          <a:p>
            <a:r>
              <a:rPr sz="3600" b="1">
                <a:solidFill>
                  <a:srgbClr val="FFFFFF"/>
                </a:solidFill>
              </a:rPr>
              <a:t>ULUSAL VE ULUSLARARASI DÜZENLEMELER</a:t>
            </a:r>
          </a:p>
        </p:txBody>
      </p:sp>
      <p:sp>
        <p:nvSpPr>
          <p:cNvPr id="4" name="TextBox 3"/>
          <p:cNvSpPr txBox="1"/>
          <p:nvPr/>
        </p:nvSpPr>
        <p:spPr>
          <a:xfrm>
            <a:off x="914400" y="3291840"/>
            <a:ext cx="10362895" cy="731520"/>
          </a:xfrm>
          <a:prstGeom prst="rect">
            <a:avLst/>
          </a:prstGeom>
          <a:noFill/>
        </p:spPr>
        <p:txBody>
          <a:bodyPr wrap="none">
            <a:spAutoFit/>
          </a:bodyPr>
          <a:lstStyle/>
          <a:p>
            <a:r>
              <a:rPr sz="2000">
                <a:solidFill>
                  <a:srgbClr val="D6E4F0"/>
                </a:solidFill>
              </a:rPr>
              <a:t>Amatör Telsizcilik Sınav Hazırlık Seti — A/B Sınıfı (67 Soru)</a:t>
            </a:r>
          </a:p>
        </p:txBody>
      </p:sp>
      <p:sp>
        <p:nvSpPr>
          <p:cNvPr id="5" name="TextBox 4"/>
          <p:cNvSpPr txBox="1"/>
          <p:nvPr/>
        </p:nvSpPr>
        <p:spPr>
          <a:xfrm>
            <a:off x="914400" y="6035040"/>
            <a:ext cx="10362895" cy="457200"/>
          </a:xfrm>
          <a:prstGeom prst="rect">
            <a:avLst/>
          </a:prstGeom>
          <a:noFill/>
        </p:spPr>
        <p:txBody>
          <a:bodyPr wrap="none">
            <a:spAutoFit/>
          </a:bodyPr>
          <a:lstStyle/>
          <a:p>
            <a:r>
              <a:rPr sz="1300" i="1">
                <a:solidFill>
                  <a:srgbClr val="D6E4F0"/>
                </a:solidFill>
              </a:rPr>
              <a:t>Kaynak: KEGM Amatör Telsizcilik Sınav ve Belgelendirme Yönetmeliği (RG 27482, RG 27852 ile değişik).</a:t>
            </a:r>
          </a:p>
        </p:txBody>
      </p:sp>
      <p:sp>
        <p:nvSpPr>
          <p:cNvPr id="6" name="TextBox 5"/>
          <p:cNvSpPr txBox="1"/>
          <p:nvPr/>
        </p:nvSpPr>
        <p:spPr>
          <a:xfrm>
            <a:off x="914400" y="4343400"/>
            <a:ext cx="10360152" cy="457200"/>
          </a:xfrm>
          <a:prstGeom prst="rect">
            <a:avLst/>
          </a:prstGeom>
          <a:noFill/>
        </p:spPr>
        <p:txBody>
          <a:bodyPr wrap="square">
            <a:spAutoFit/>
          </a:bodyPr>
          <a:lstStyle/>
          <a:p>
            <a:r>
              <a:rPr sz="1300" i="1">
                <a:solidFill>
                  <a:srgbClr val="D6E4F0"/>
                </a:solidFill>
              </a:rPr>
              <a:t>Yazar: Claude Sonnet 5 ve Claude Opus 5 (Anthropic)  —  Editör / Hata Kontrolü: H. Erhan Özkan, TA3HX</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none">
            <a:spAutoFit/>
          </a:bodyPr>
          <a:lstStyle/>
          <a:p>
            <a:r>
              <a:rPr sz="2500" b="1">
                <a:solidFill>
                  <a:srgbClr val="FFFFFF"/>
                </a:solidFill>
              </a:rPr>
              <a:t>BÖLÜM 1: Uluslararası Kuruluşlar ve CEPT Çerçevesi</a:t>
            </a:r>
          </a:p>
        </p:txBody>
      </p:sp>
      <p:sp>
        <p:nvSpPr>
          <p:cNvPr id="4" name="TextBox 3"/>
          <p:cNvSpPr txBox="1"/>
          <p:nvPr/>
        </p:nvSpPr>
        <p:spPr>
          <a:xfrm>
            <a:off x="640080" y="1371600"/>
            <a:ext cx="10911535" cy="4114800"/>
          </a:xfrm>
          <a:prstGeom prst="rect">
            <a:avLst/>
          </a:prstGeom>
          <a:noFill/>
        </p:spPr>
        <p:txBody>
          <a:bodyPr wrap="square">
            <a:spAutoFit/>
          </a:bodyPr>
          <a:lstStyle/>
          <a:p>
            <a:pPr>
              <a:spcAft>
                <a:spcPts val="1300"/>
              </a:spcAft>
            </a:pPr>
            <a:r>
              <a:rPr sz="1700">
                <a:solidFill>
                  <a:srgbClr val="222222"/>
                </a:solidFill>
              </a:rPr>
              <a:t>•  Amatör telsizcilik dünya çapında ortak kurallarla yürütülür: ITU </a:t>
            </a:r>
            <a:r>
              <a:rPr sz="1700" i="1">
                <a:solidFill>
                  <a:srgbClr val="222222"/>
                </a:solidFill>
              </a:rPr>
              <a:t>(Uluslararası Telekomünikasyon Birliği — Birleşmiş Milletler'e bağlı, dünyadaki radyo frekans kullanımını düzenleyen kuruluş)</a:t>
            </a:r>
            <a:r>
              <a:rPr sz="1700">
                <a:solidFill>
                  <a:srgbClr val="222222"/>
                </a:solidFill>
              </a:rPr>
              <a:t> bu kuralları belirler.</a:t>
            </a:r>
          </a:p>
          <a:p>
            <a:pPr>
              <a:spcAft>
                <a:spcPts val="1300"/>
              </a:spcAft>
            </a:pPr>
            <a:r>
              <a:rPr sz="1700">
                <a:solidFill>
                  <a:srgbClr val="222222"/>
                </a:solidFill>
              </a:rPr>
              <a:t>•  Amatör telsizciler kendi aralarında IARU </a:t>
            </a:r>
            <a:r>
              <a:rPr sz="1700" i="1">
                <a:solidFill>
                  <a:srgbClr val="222222"/>
                </a:solidFill>
              </a:rPr>
              <a:t>(Uluslararası Amatör Telsizciler Birliği)</a:t>
            </a:r>
            <a:r>
              <a:rPr sz="1700">
                <a:solidFill>
                  <a:srgbClr val="222222"/>
                </a:solidFill>
              </a:rPr>
              <a:t> çatısı altında örgütlenir.</a:t>
            </a:r>
          </a:p>
          <a:p>
            <a:pPr>
              <a:spcAft>
                <a:spcPts val="1300"/>
              </a:spcAft>
            </a:pPr>
            <a:r>
              <a:rPr sz="1700">
                <a:solidFill>
                  <a:srgbClr val="222222"/>
                </a:solidFill>
              </a:rPr>
              <a:t>•  Avrupa ülkeleri CEPT </a:t>
            </a:r>
            <a:r>
              <a:rPr sz="1700" i="1">
                <a:solidFill>
                  <a:srgbClr val="222222"/>
                </a:solidFill>
              </a:rPr>
              <a:t>(Avrupa Posta ve Telekomünikasyon İdareleri Birliği — Avrupa ülkelerinin telekomünikasyon kurallarını birlikte belirlediği kuruluş)</a:t>
            </a:r>
            <a:r>
              <a:rPr sz="1700">
                <a:solidFill>
                  <a:srgbClr val="222222"/>
                </a:solidFill>
              </a:rPr>
              <a:t> çatısı altında ek anlaşmalar </a:t>
            </a:r>
            <a:r>
              <a:rPr sz="1700" i="1">
                <a:solidFill>
                  <a:srgbClr val="222222"/>
                </a:solidFill>
              </a:rPr>
              <a:t>(T/R 61-01, T/R 61-02 gibi)</a:t>
            </a:r>
            <a:r>
              <a:rPr sz="1700">
                <a:solidFill>
                  <a:srgbClr val="222222"/>
                </a:solidFill>
              </a:rPr>
              <a:t> yapar.</a:t>
            </a:r>
          </a:p>
        </p:txBody>
      </p:sp>
      <p:sp>
        <p:nvSpPr>
          <p:cNvPr id="5" name="Rectangle 4"/>
          <p:cNvSpPr/>
          <p:nvPr/>
        </p:nvSpPr>
        <p:spPr>
          <a:xfrm>
            <a:off x="640080" y="5623560"/>
            <a:ext cx="10911535" cy="914400"/>
          </a:xfrm>
          <a:prstGeom prst="rect">
            <a:avLst/>
          </a:prstGeom>
          <a:solidFill>
            <a:srgbClr val="D6E4F0"/>
          </a:solidFill>
          <a:ln>
            <a:solidFill>
              <a:srgbClr val="2E75B6"/>
            </a:solidFill>
          </a:ln>
        </p:spPr>
        <p:style>
          <a:lnRef idx="1">
            <a:schemeClr val="accent1"/>
          </a:lnRef>
          <a:fillRef idx="3">
            <a:schemeClr val="accent1"/>
          </a:fillRef>
          <a:effectRef idx="2">
            <a:schemeClr val="accent1"/>
          </a:effectRef>
          <a:fontRef idx="minor">
            <a:schemeClr val="lt1"/>
          </a:fontRef>
        </p:style>
        <p:txBody>
          <a:bodyPr rtlCol="0" anchor="ctr" wrap="square" lIns="137160" tIns="73152"/>
          <a:lstStyle/>
          <a:p>
            <a:pPr algn="ctr"/>
            <a:r>
              <a:rPr b="1" sz="1300">
                <a:solidFill>
                  <a:srgbClr val="1F3864"/>
                </a:solidFill>
              </a:rPr>
              <a:t>Bu bölümün kaynağı: </a:t>
            </a:r>
            <a:r>
              <a:rPr sz="1300">
                <a:solidFill>
                  <a:srgbClr val="222222"/>
                </a:solidFill>
              </a:rPr>
              <a:t>KEGM Sınav ve Belgelendirme Yönetmeliği (RG 27482), Madde 4 (tanımlar) ve Madde 25 (uluslararası uygulamalar).</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Bölüm 1 Girişi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1</a:t>
            </a:r>
            <a:r>
              <a:rPr sz="1400">
                <a:solidFill>
                  <a:srgbClr val="D6E4F0"/>
                </a:solidFill>
              </a:rPr>
              <a:t>   ·   Uluslararası Kuruluşlar</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ECC ne anlama gelmektedir?</a:t>
            </a:r>
          </a:p>
          <a:p>
            <a:pPr>
              <a:spcAft>
                <a:spcPts val="800"/>
              </a:spcAft>
            </a:pPr>
            <a:r>
              <a:rPr sz="1500" b="0">
                <a:solidFill>
                  <a:srgbClr val="222222"/>
                </a:solidFill>
              </a:rPr>
              <a:t>a)  </a:t>
            </a:r>
            <a:r>
              <a:rPr sz="1500" b="0">
                <a:solidFill>
                  <a:srgbClr val="222222"/>
                </a:solidFill>
              </a:rPr>
              <a:t>Elektronik Komite</a:t>
            </a:r>
          </a:p>
          <a:p>
            <a:pPr>
              <a:spcAft>
                <a:spcPts val="800"/>
              </a:spcAft>
            </a:pPr>
            <a:r>
              <a:rPr sz="1500" b="0">
                <a:solidFill>
                  <a:srgbClr val="222222"/>
                </a:solidFill>
              </a:rPr>
              <a:t>b)  </a:t>
            </a:r>
            <a:r>
              <a:rPr sz="1500" b="0">
                <a:solidFill>
                  <a:srgbClr val="222222"/>
                </a:solidFill>
              </a:rPr>
              <a:t>Haberleşme Komitesi</a:t>
            </a:r>
          </a:p>
          <a:p>
            <a:pPr>
              <a:spcAft>
                <a:spcPts val="800"/>
              </a:spcAft>
            </a:pPr>
            <a:r>
              <a:rPr sz="1500" b="1">
                <a:solidFill>
                  <a:srgbClr val="2E7D32"/>
                </a:solidFill>
              </a:rPr>
              <a:t>c)  </a:t>
            </a:r>
            <a:r>
              <a:rPr sz="1500" b="1">
                <a:solidFill>
                  <a:srgbClr val="2E7D32"/>
                </a:solidFill>
              </a:rPr>
              <a:t>Elektronik Haberleşme Komitesi</a:t>
            </a:r>
            <a:r>
              <a:rPr sz="1200" i="1">
                <a:solidFill>
                  <a:srgbClr val="2E7D32"/>
                </a:solidFill>
              </a:rPr>
              <a:t>   ✓ Doğru cevap</a:t>
            </a:r>
          </a:p>
          <a:p>
            <a:pPr>
              <a:spcAft>
                <a:spcPts val="800"/>
              </a:spcAft>
            </a:pPr>
            <a:r>
              <a:rPr sz="1500" b="0">
                <a:solidFill>
                  <a:srgbClr val="222222"/>
                </a:solidFill>
              </a:rPr>
              <a:t>d)  </a:t>
            </a:r>
            <a:r>
              <a:rPr sz="1500" b="0">
                <a:solidFill>
                  <a:srgbClr val="222222"/>
                </a:solidFill>
              </a:rPr>
              <a:t>Teknoloji Komitesi</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ECC </a:t>
            </a:r>
            <a:r>
              <a:rPr sz="1300" i="1">
                <a:solidFill>
                  <a:srgbClr val="222222"/>
                </a:solidFill>
              </a:rPr>
              <a:t>(Electronic Communications Committee — Elektronik Haberleşme Komitesi)</a:t>
            </a:r>
            <a:r>
              <a:rPr sz="1300">
                <a:solidFill>
                  <a:srgbClr val="222222"/>
                </a:solidFill>
              </a:rPr>
              <a:t>, CEPT </a:t>
            </a:r>
            <a:r>
              <a:rPr sz="1300" i="1">
                <a:solidFill>
                  <a:srgbClr val="222222"/>
                </a:solidFill>
              </a:rPr>
              <a:t>(Avrupa Posta ve Telekomünikasyon İdareleri Birliği)</a:t>
            </a:r>
            <a:r>
              <a:rPr sz="1300">
                <a:solidFill>
                  <a:srgbClr val="222222"/>
                </a:solidFill>
              </a:rPr>
              <a:t> bünyesinde radyo frekans kullanımını koordine eden alt komitedir. Amatör telsizcilikle ilgili tavsiye kararları </a:t>
            </a:r>
            <a:r>
              <a:rPr sz="1300" i="1">
                <a:solidFill>
                  <a:srgbClr val="222222"/>
                </a:solidFill>
              </a:rPr>
              <a:t>(T/R 61-01, T/R 61-02 gibi)</a:t>
            </a:r>
            <a:r>
              <a:rPr sz="1300">
                <a:solidFill>
                  <a:srgbClr val="222222"/>
                </a:solidFill>
              </a:rPr>
              <a:t> da bu komitenin çalışmalarından çıkar.</a:t>
            </a:r>
          </a:p>
          <a:p>
            <a:r>
              <a:rPr b="1" sz="1100">
                <a:solidFill>
                  <a:srgbClr val="1F3864"/>
                </a:solidFill>
              </a:rPr>
              <a:t>Kaynak: </a:t>
            </a:r>
            <a:r>
              <a:rPr sz="1100" i="1">
                <a:solidFill>
                  <a:srgbClr val="404040"/>
                </a:solidFill>
              </a:rPr>
              <a:t>CEPT/ECC resmî tanımı (cept.org).</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2</a:t>
            </a:r>
            <a:r>
              <a:rPr sz="1400">
                <a:solidFill>
                  <a:srgbClr val="D6E4F0"/>
                </a:solidFill>
              </a:rPr>
              <a:t>   ·   Uluslararası Kuruluşlar</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HAREC belgesi Türkiye'de hangi sınıf Amatör Telsizcilik Belgesine karşılık gelmektedir?</a:t>
            </a:r>
          </a:p>
          <a:p>
            <a:pPr>
              <a:spcAft>
                <a:spcPts val="800"/>
              </a:spcAft>
            </a:pPr>
            <a:r>
              <a:rPr sz="1500" b="1">
                <a:solidFill>
                  <a:srgbClr val="2E7D32"/>
                </a:solidFill>
              </a:rPr>
              <a:t>a)  </a:t>
            </a:r>
            <a:r>
              <a:rPr sz="1500" b="1">
                <a:solidFill>
                  <a:srgbClr val="2E7D32"/>
                </a:solidFill>
              </a:rPr>
              <a:t>A sınıfı belgeye</a:t>
            </a:r>
            <a:r>
              <a:rPr sz="1200" i="1">
                <a:solidFill>
                  <a:srgbClr val="2E7D32"/>
                </a:solidFill>
              </a:rPr>
              <a:t>   ✓ Doğru cevap</a:t>
            </a:r>
          </a:p>
          <a:p>
            <a:pPr>
              <a:spcAft>
                <a:spcPts val="800"/>
              </a:spcAft>
            </a:pPr>
            <a:r>
              <a:rPr sz="1500" b="0">
                <a:solidFill>
                  <a:srgbClr val="222222"/>
                </a:solidFill>
              </a:rPr>
              <a:t>b)  </a:t>
            </a:r>
            <a:r>
              <a:rPr sz="1500" b="0">
                <a:solidFill>
                  <a:srgbClr val="222222"/>
                </a:solidFill>
              </a:rPr>
              <a:t>B sınıfı belgeye</a:t>
            </a:r>
          </a:p>
          <a:p>
            <a:pPr>
              <a:spcAft>
                <a:spcPts val="800"/>
              </a:spcAft>
            </a:pPr>
            <a:r>
              <a:rPr sz="1500" b="0">
                <a:solidFill>
                  <a:srgbClr val="222222"/>
                </a:solidFill>
              </a:rPr>
              <a:t>c)  </a:t>
            </a:r>
            <a:r>
              <a:rPr sz="1500" b="0">
                <a:solidFill>
                  <a:srgbClr val="222222"/>
                </a:solidFill>
              </a:rPr>
              <a:t>C sınıfı belgeye</a:t>
            </a:r>
          </a:p>
          <a:p>
            <a:pPr>
              <a:spcAft>
                <a:spcPts val="800"/>
              </a:spcAft>
            </a:pPr>
            <a:r>
              <a:rPr sz="1500" b="0">
                <a:solidFill>
                  <a:srgbClr val="222222"/>
                </a:solidFill>
              </a:rPr>
              <a:t>d)  </a:t>
            </a:r>
            <a:r>
              <a:rPr sz="1500" b="0">
                <a:solidFill>
                  <a:srgbClr val="222222"/>
                </a:solidFill>
              </a:rPr>
              <a:t>YM sınıfı belgeye</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HAREC </a:t>
            </a:r>
            <a:r>
              <a:rPr sz="1300" i="1">
                <a:solidFill>
                  <a:srgbClr val="222222"/>
                </a:solidFill>
              </a:rPr>
              <a:t>(Harmonised Amateur Radio Examination Certificate — Avrupa ülkelerinde ortak kabul edilen sınav denklik belgesi)</a:t>
            </a:r>
            <a:r>
              <a:rPr sz="1300">
                <a:solidFill>
                  <a:srgbClr val="222222"/>
                </a:solidFill>
              </a:rPr>
              <a:t>, Türkiye'de yalnızca A sınıfı belge sahiplerine verilir. B ve C sınıfı belgelerin HAREC eşdeğeri yoktur.</a:t>
            </a:r>
          </a:p>
          <a:p>
            <a:r>
              <a:rPr b="1" sz="1100">
                <a:solidFill>
                  <a:srgbClr val="1F3864"/>
                </a:solidFill>
              </a:rPr>
              <a:t>Kaynak: </a:t>
            </a:r>
            <a:r>
              <a:rPr sz="1100" i="1">
                <a:solidFill>
                  <a:srgbClr val="404040"/>
                </a:solidFill>
              </a:rPr>
              <a:t>CEPT T/R 61-02 (sınav denkliği tavsiye kararı).</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3</a:t>
            </a:r>
            <a:r>
              <a:rPr sz="1400">
                <a:solidFill>
                  <a:srgbClr val="D6E4F0"/>
                </a:solidFill>
              </a:rPr>
              <a:t>   ·   Uluslararası Kuruluşlar</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IARU'nun açılımı nedir?</a:t>
            </a:r>
          </a:p>
          <a:p>
            <a:pPr>
              <a:spcAft>
                <a:spcPts val="800"/>
              </a:spcAft>
            </a:pPr>
            <a:r>
              <a:rPr sz="1500" b="0">
                <a:solidFill>
                  <a:srgbClr val="222222"/>
                </a:solidFill>
              </a:rPr>
              <a:t>a)  </a:t>
            </a:r>
            <a:r>
              <a:rPr sz="1500" b="0">
                <a:solidFill>
                  <a:srgbClr val="222222"/>
                </a:solidFill>
              </a:rPr>
              <a:t>Uluslararası Haberleşme Ofisi</a:t>
            </a:r>
          </a:p>
          <a:p>
            <a:pPr>
              <a:spcAft>
                <a:spcPts val="800"/>
              </a:spcAft>
            </a:pPr>
            <a:r>
              <a:rPr sz="1500" b="0">
                <a:solidFill>
                  <a:srgbClr val="222222"/>
                </a:solidFill>
              </a:rPr>
              <a:t>b)  </a:t>
            </a:r>
            <a:r>
              <a:rPr sz="1500" b="0">
                <a:solidFill>
                  <a:srgbClr val="222222"/>
                </a:solidFill>
              </a:rPr>
              <a:t>Uluslararası Telsiz Haberleşme Ofisi</a:t>
            </a:r>
          </a:p>
          <a:p>
            <a:pPr>
              <a:spcAft>
                <a:spcPts val="800"/>
              </a:spcAft>
            </a:pPr>
            <a:r>
              <a:rPr sz="1500" b="1">
                <a:solidFill>
                  <a:srgbClr val="2E7D32"/>
                </a:solidFill>
              </a:rPr>
              <a:t>c)  </a:t>
            </a:r>
            <a:r>
              <a:rPr sz="1500" b="1">
                <a:solidFill>
                  <a:srgbClr val="2E7D32"/>
                </a:solidFill>
              </a:rPr>
              <a:t>Uluslararası Amatör Telsizciler Birliği</a:t>
            </a:r>
            <a:r>
              <a:rPr sz="1200" i="1">
                <a:solidFill>
                  <a:srgbClr val="2E7D32"/>
                </a:solidFill>
              </a:rPr>
              <a:t>   ✓ Doğru cevap</a:t>
            </a:r>
          </a:p>
          <a:p>
            <a:pPr>
              <a:spcAft>
                <a:spcPts val="800"/>
              </a:spcAft>
            </a:pPr>
            <a:r>
              <a:rPr sz="1500" b="0">
                <a:solidFill>
                  <a:srgbClr val="222222"/>
                </a:solidFill>
              </a:rPr>
              <a:t>d)  </a:t>
            </a:r>
            <a:r>
              <a:rPr sz="1500" b="0">
                <a:solidFill>
                  <a:srgbClr val="222222"/>
                </a:solidFill>
              </a:rPr>
              <a:t>Uluslararası Posta ve Telekomünikasyon İdaresi</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IARU </a:t>
            </a:r>
            <a:r>
              <a:rPr sz="1300" i="1">
                <a:solidFill>
                  <a:srgbClr val="222222"/>
                </a:solidFill>
              </a:rPr>
              <a:t>(International Amateur Radio Union)</a:t>
            </a:r>
            <a:r>
              <a:rPr sz="1300">
                <a:solidFill>
                  <a:srgbClr val="222222"/>
                </a:solidFill>
              </a:rPr>
              <a:t>, dünya çapındaki amatör telsizci topluluklarını temsil eden birliktir. Türkiye'de bu birliğin bölge üyesi kuruluşu amatör telsiz dernekleridir.</a:t>
            </a:r>
          </a:p>
          <a:p>
            <a:r>
              <a:rPr b="1" sz="1100">
                <a:solidFill>
                  <a:srgbClr val="1F3864"/>
                </a:solidFill>
              </a:rPr>
              <a:t>Kaynak: </a:t>
            </a:r>
            <a:r>
              <a:rPr sz="1100" i="1">
                <a:solidFill>
                  <a:srgbClr val="404040"/>
                </a:solidFill>
              </a:rPr>
              <a:t>KEGM Sınav ve Belgelendirme Yönetmeliği (RG 27482), Madde 4/m.</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4</a:t>
            </a:r>
            <a:r>
              <a:rPr sz="1400">
                <a:solidFill>
                  <a:srgbClr val="D6E4F0"/>
                </a:solidFill>
              </a:rPr>
              <a:t>   ·   Uluslararası Kuruluşlar</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CEPT'in hangi tavsiye kararı Amatör İstasyonların CEPT ve CEPT üyesi olmayan ülkelerde sadece geçici olarak kullanılmasını göz önüne alır?</a:t>
            </a:r>
          </a:p>
          <a:p>
            <a:pPr>
              <a:spcAft>
                <a:spcPts val="800"/>
              </a:spcAft>
            </a:pPr>
            <a:r>
              <a:rPr sz="1500" b="1">
                <a:solidFill>
                  <a:srgbClr val="2E7D32"/>
                </a:solidFill>
              </a:rPr>
              <a:t>a)  </a:t>
            </a:r>
            <a:r>
              <a:rPr sz="1500" b="1">
                <a:solidFill>
                  <a:srgbClr val="2E7D32"/>
                </a:solidFill>
              </a:rPr>
              <a:t>T/R 61-01</a:t>
            </a:r>
            <a:r>
              <a:rPr sz="1200" i="1">
                <a:solidFill>
                  <a:srgbClr val="2E7D32"/>
                </a:solidFill>
              </a:rPr>
              <a:t>   ✓ Doğru cevap</a:t>
            </a:r>
          </a:p>
          <a:p>
            <a:pPr>
              <a:spcAft>
                <a:spcPts val="800"/>
              </a:spcAft>
            </a:pPr>
            <a:r>
              <a:rPr sz="1500" b="0">
                <a:solidFill>
                  <a:srgbClr val="222222"/>
                </a:solidFill>
              </a:rPr>
              <a:t>b)  </a:t>
            </a:r>
            <a:r>
              <a:rPr sz="1500" b="0">
                <a:solidFill>
                  <a:srgbClr val="222222"/>
                </a:solidFill>
              </a:rPr>
              <a:t>T/R 61-02</a:t>
            </a:r>
          </a:p>
          <a:p>
            <a:pPr>
              <a:spcAft>
                <a:spcPts val="800"/>
              </a:spcAft>
            </a:pPr>
            <a:r>
              <a:rPr sz="1500" b="0">
                <a:solidFill>
                  <a:srgbClr val="222222"/>
                </a:solidFill>
              </a:rPr>
              <a:t>c)  </a:t>
            </a:r>
            <a:r>
              <a:rPr sz="1500" b="0">
                <a:solidFill>
                  <a:srgbClr val="222222"/>
                </a:solidFill>
              </a:rPr>
              <a:t>ECC tavsiye kararı</a:t>
            </a:r>
          </a:p>
          <a:p>
            <a:pPr>
              <a:spcAft>
                <a:spcPts val="800"/>
              </a:spcAft>
            </a:pPr>
            <a:r>
              <a:rPr sz="1500" b="0">
                <a:solidFill>
                  <a:srgbClr val="222222"/>
                </a:solidFill>
              </a:rPr>
              <a:t>d)  </a:t>
            </a:r>
            <a:r>
              <a:rPr sz="1500" b="0">
                <a:solidFill>
                  <a:srgbClr val="222222"/>
                </a:solidFill>
              </a:rPr>
              <a:t>ERO tavsiye kararı</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T/R 61-01, CEPT üyesi bir ülkeden gelen amatör telsizcinin başka bir CEPT ülkesinde kısa süreli ziyarette kendi belgesiyle </a:t>
            </a:r>
            <a:r>
              <a:rPr sz="1300" i="1">
                <a:solidFill>
                  <a:srgbClr val="222222"/>
                </a:solidFill>
              </a:rPr>
              <a:t>(yeni bir sınava girmeden)</a:t>
            </a:r>
            <a:r>
              <a:rPr sz="1300">
                <a:solidFill>
                  <a:srgbClr val="222222"/>
                </a:solidFill>
              </a:rPr>
              <a:t> geçici olarak çalışabilmesini düzenler.</a:t>
            </a:r>
          </a:p>
          <a:p>
            <a:r>
              <a:rPr b="1" sz="1100">
                <a:solidFill>
                  <a:srgbClr val="1F3864"/>
                </a:solidFill>
              </a:rPr>
              <a:t>Kaynak: </a:t>
            </a:r>
            <a:r>
              <a:rPr sz="1100" i="1">
                <a:solidFill>
                  <a:srgbClr val="404040"/>
                </a:solidFill>
              </a:rPr>
              <a:t>CEPT T/R 61-01.</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5</a:t>
            </a:r>
            <a:r>
              <a:rPr sz="1400">
                <a:solidFill>
                  <a:srgbClr val="D6E4F0"/>
                </a:solidFill>
              </a:rPr>
              <a:t>   ·   Çağrı İşareti Yapısı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Amatör Telsizcilere verilen çağrı işareti kaç bölümden oluşur?</a:t>
            </a:r>
          </a:p>
          <a:p>
            <a:pPr>
              <a:spcAft>
                <a:spcPts val="800"/>
              </a:spcAft>
            </a:pPr>
            <a:r>
              <a:rPr sz="1500" b="0">
                <a:solidFill>
                  <a:srgbClr val="222222"/>
                </a:solidFill>
              </a:rPr>
              <a:t>a)  </a:t>
            </a:r>
            <a:r>
              <a:rPr sz="1500" b="0">
                <a:solidFill>
                  <a:srgbClr val="222222"/>
                </a:solidFill>
              </a:rPr>
              <a:t>1</a:t>
            </a:r>
          </a:p>
          <a:p>
            <a:pPr>
              <a:spcAft>
                <a:spcPts val="800"/>
              </a:spcAft>
            </a:pPr>
            <a:r>
              <a:rPr sz="1500" b="0">
                <a:solidFill>
                  <a:srgbClr val="222222"/>
                </a:solidFill>
              </a:rPr>
              <a:t>b)  </a:t>
            </a:r>
            <a:r>
              <a:rPr sz="1500" b="0">
                <a:solidFill>
                  <a:srgbClr val="222222"/>
                </a:solidFill>
              </a:rPr>
              <a:t>2</a:t>
            </a:r>
          </a:p>
          <a:p>
            <a:pPr>
              <a:spcAft>
                <a:spcPts val="800"/>
              </a:spcAft>
            </a:pPr>
            <a:r>
              <a:rPr sz="1500" b="1">
                <a:solidFill>
                  <a:srgbClr val="2E7D32"/>
                </a:solidFill>
              </a:rPr>
              <a:t>c)  </a:t>
            </a:r>
            <a:r>
              <a:rPr sz="1500" b="1">
                <a:solidFill>
                  <a:srgbClr val="2E7D32"/>
                </a:solidFill>
              </a:rPr>
              <a:t>3</a:t>
            </a:r>
            <a:r>
              <a:rPr sz="1200" i="1">
                <a:solidFill>
                  <a:srgbClr val="2E7D32"/>
                </a:solidFill>
              </a:rPr>
              <a:t>   ✓ Doğru cevap</a:t>
            </a:r>
          </a:p>
          <a:p>
            <a:pPr>
              <a:spcAft>
                <a:spcPts val="800"/>
              </a:spcAft>
            </a:pPr>
            <a:r>
              <a:rPr sz="1500" b="0">
                <a:solidFill>
                  <a:srgbClr val="222222"/>
                </a:solidFill>
              </a:rPr>
              <a:t>d)  </a:t>
            </a:r>
            <a:r>
              <a:rPr sz="1500" b="0">
                <a:solidFill>
                  <a:srgbClr val="222222"/>
                </a:solidFill>
              </a:rPr>
              <a:t>4</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Çağrı işareti üç bölümden oluşur: ön ek + bölge numarası + son ek </a:t>
            </a:r>
            <a:r>
              <a:rPr sz="1300" i="1">
                <a:solidFill>
                  <a:srgbClr val="222222"/>
                </a:solidFill>
              </a:rPr>
              <a:t>(örneğin TA3ABC: TA=A sınıfı öneki, 3=bölge, ABC=son ek)</a:t>
            </a:r>
            <a:r>
              <a:rPr sz="1300">
                <a:solidFill>
                  <a:srgbClr val="222222"/>
                </a:solidFill>
              </a:rPr>
              <a:t>. Bu yapı ilerideki bölümde </a:t>
            </a:r>
            <a:r>
              <a:rPr sz="1300" i="1">
                <a:solidFill>
                  <a:srgbClr val="222222"/>
                </a:solidFill>
              </a:rPr>
              <a:t>(Bölüm 5)</a:t>
            </a:r>
            <a:r>
              <a:rPr sz="1300">
                <a:solidFill>
                  <a:srgbClr val="222222"/>
                </a:solidFill>
              </a:rPr>
              <a:t> ayrıntılı olarak ele alınacaktır.</a:t>
            </a:r>
          </a:p>
          <a:p>
            <a:r>
              <a:rPr b="1" sz="1100">
                <a:solidFill>
                  <a:srgbClr val="1F3864"/>
                </a:solidFill>
              </a:rPr>
              <a:t>Kaynak: </a:t>
            </a:r>
            <a:r>
              <a:rPr sz="1100" i="1">
                <a:solidFill>
                  <a:srgbClr val="404040"/>
                </a:solidFill>
              </a:rPr>
              <a:t>KEGM Sınav ve Belgelendirme Yönetmeliği (RG 27482), Madde 6/1.</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6</a:t>
            </a:r>
            <a:r>
              <a:rPr sz="1400">
                <a:solidFill>
                  <a:srgbClr val="D6E4F0"/>
                </a:solidFill>
              </a:rPr>
              <a:t>   ·   Uluslararası Kuruluşlar</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ITU'nun amacı nedir?</a:t>
            </a:r>
          </a:p>
          <a:p>
            <a:pPr>
              <a:spcAft>
                <a:spcPts val="800"/>
              </a:spcAft>
            </a:pPr>
            <a:r>
              <a:rPr sz="1500" b="1">
                <a:solidFill>
                  <a:srgbClr val="2E7D32"/>
                </a:solidFill>
              </a:rPr>
              <a:t>a)  </a:t>
            </a:r>
            <a:r>
              <a:rPr sz="1500" b="1">
                <a:solidFill>
                  <a:srgbClr val="2E7D32"/>
                </a:solidFill>
              </a:rPr>
              <a:t>Frekans tahsislerinin yönetiminde yardımcı olur</a:t>
            </a:r>
            <a:r>
              <a:rPr sz="1200" i="1">
                <a:solidFill>
                  <a:srgbClr val="2E7D32"/>
                </a:solidFill>
              </a:rPr>
              <a:t>   ✓ Doğru cevap</a:t>
            </a:r>
          </a:p>
          <a:p>
            <a:pPr>
              <a:spcAft>
                <a:spcPts val="800"/>
              </a:spcAft>
            </a:pPr>
            <a:r>
              <a:rPr sz="1500" b="0">
                <a:solidFill>
                  <a:srgbClr val="222222"/>
                </a:solidFill>
              </a:rPr>
              <a:t>b)  </a:t>
            </a:r>
            <a:r>
              <a:rPr sz="1500" b="0">
                <a:solidFill>
                  <a:srgbClr val="222222"/>
                </a:solidFill>
              </a:rPr>
              <a:t>Sadece Deniz Mobil hizmetlerinde frekans tahsisi yapar</a:t>
            </a:r>
          </a:p>
          <a:p>
            <a:pPr>
              <a:spcAft>
                <a:spcPts val="800"/>
              </a:spcAft>
            </a:pPr>
            <a:r>
              <a:rPr sz="1500" b="0">
                <a:solidFill>
                  <a:srgbClr val="222222"/>
                </a:solidFill>
              </a:rPr>
              <a:t>c)  </a:t>
            </a:r>
            <a:r>
              <a:rPr sz="1500" b="0">
                <a:solidFill>
                  <a:srgbClr val="222222"/>
                </a:solidFill>
              </a:rPr>
              <a:t>Çağrı işaretlerinin planlamasını yapar</a:t>
            </a:r>
          </a:p>
          <a:p>
            <a:pPr>
              <a:spcAft>
                <a:spcPts val="800"/>
              </a:spcAft>
            </a:pPr>
            <a:r>
              <a:rPr sz="1500" b="0">
                <a:solidFill>
                  <a:srgbClr val="222222"/>
                </a:solidFill>
              </a:rPr>
              <a:t>d)  </a:t>
            </a:r>
            <a:r>
              <a:rPr sz="1500" b="0">
                <a:solidFill>
                  <a:srgbClr val="222222"/>
                </a:solidFill>
              </a:rPr>
              <a:t>Sadece Hava araçlarına frekans tahsisi yapar</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ITU </a:t>
            </a:r>
            <a:r>
              <a:rPr sz="1300" i="1">
                <a:solidFill>
                  <a:srgbClr val="222222"/>
                </a:solidFill>
              </a:rPr>
              <a:t>(Uluslararası Telekomünikasyon Birliği)</a:t>
            </a:r>
            <a:r>
              <a:rPr sz="1300">
                <a:solidFill>
                  <a:srgbClr val="222222"/>
                </a:solidFill>
              </a:rPr>
              <a:t>, dünya çapında tüm telsiz servisleri </a:t>
            </a:r>
            <a:r>
              <a:rPr sz="1300" i="1">
                <a:solidFill>
                  <a:srgbClr val="222222"/>
                </a:solidFill>
              </a:rPr>
              <a:t>(amatör, deniz, hava, uydu vb.)</a:t>
            </a:r>
            <a:r>
              <a:rPr sz="1300">
                <a:solidFill>
                  <a:srgbClr val="222222"/>
                </a:solidFill>
              </a:rPr>
              <a:t> için frekans kullanım kurallarını belirleyen ve üye ülkelerin bu kuralları uygulamasına yardımcı olan Birleşmiş Milletler'e bağlı kuruluştur — tek bir servise özgü değildir.</a:t>
            </a:r>
          </a:p>
          <a:p>
            <a:r>
              <a:rPr b="1" sz="1100">
                <a:solidFill>
                  <a:srgbClr val="1F3864"/>
                </a:solidFill>
              </a:rPr>
              <a:t>Kaynak: </a:t>
            </a:r>
            <a:r>
              <a:rPr sz="1100" i="1">
                <a:solidFill>
                  <a:srgbClr val="404040"/>
                </a:solidFill>
              </a:rPr>
              <a:t>KEGM Sınav ve Belgelendirme Yönetmeliği (RG 27482), Madde 4/n.</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7</a:t>
            </a:r>
            <a:r>
              <a:rPr sz="1400">
                <a:solidFill>
                  <a:srgbClr val="D6E4F0"/>
                </a:solidFill>
              </a:rPr>
              <a:t>   ·   Uluslararası Kuruluşlar</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CEPT'in hangi tavsiye kararı uyumlaştırılmış Amatör Radyo Sınavı Belge düzenlemelerini mümkün kılar?</a:t>
            </a:r>
          </a:p>
          <a:p>
            <a:pPr>
              <a:spcAft>
                <a:spcPts val="800"/>
              </a:spcAft>
            </a:pPr>
            <a:r>
              <a:rPr sz="1500" b="0">
                <a:solidFill>
                  <a:srgbClr val="222222"/>
                </a:solidFill>
              </a:rPr>
              <a:t>a)  </a:t>
            </a:r>
            <a:r>
              <a:rPr sz="1500" b="0">
                <a:solidFill>
                  <a:srgbClr val="222222"/>
                </a:solidFill>
              </a:rPr>
              <a:t>ERC 32 raporu</a:t>
            </a:r>
          </a:p>
          <a:p>
            <a:pPr>
              <a:spcAft>
                <a:spcPts val="800"/>
              </a:spcAft>
            </a:pPr>
            <a:r>
              <a:rPr sz="1500" b="1">
                <a:solidFill>
                  <a:srgbClr val="2E7D32"/>
                </a:solidFill>
              </a:rPr>
              <a:t>b)  </a:t>
            </a:r>
            <a:r>
              <a:rPr sz="1500" b="1">
                <a:solidFill>
                  <a:srgbClr val="2E7D32"/>
                </a:solidFill>
              </a:rPr>
              <a:t>T/R 61-02 kararı</a:t>
            </a:r>
            <a:r>
              <a:rPr sz="1200" i="1">
                <a:solidFill>
                  <a:srgbClr val="2E7D32"/>
                </a:solidFill>
              </a:rPr>
              <a:t>   ✓ Doğru cevap</a:t>
            </a:r>
          </a:p>
          <a:p>
            <a:pPr>
              <a:spcAft>
                <a:spcPts val="800"/>
              </a:spcAft>
            </a:pPr>
            <a:r>
              <a:rPr sz="1500" b="0">
                <a:solidFill>
                  <a:srgbClr val="222222"/>
                </a:solidFill>
              </a:rPr>
              <a:t>c)  </a:t>
            </a:r>
            <a:r>
              <a:rPr sz="1500" b="0">
                <a:solidFill>
                  <a:srgbClr val="222222"/>
                </a:solidFill>
              </a:rPr>
              <a:t>T/R 61-01 kararı</a:t>
            </a:r>
          </a:p>
          <a:p>
            <a:pPr>
              <a:spcAft>
                <a:spcPts val="800"/>
              </a:spcAft>
            </a:pPr>
            <a:r>
              <a:rPr sz="1500" b="0">
                <a:solidFill>
                  <a:srgbClr val="222222"/>
                </a:solidFill>
              </a:rPr>
              <a:t>d)  </a:t>
            </a:r>
            <a:r>
              <a:rPr sz="1500" b="0">
                <a:solidFill>
                  <a:srgbClr val="222222"/>
                </a:solidFill>
              </a:rPr>
              <a:t>Hiçbiri</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T/R 61-02, HAREC belgesinin dayanağıdır: üye ülkelerin amatör telsiz sınav içeriklerinin birbirine denk </a:t>
            </a:r>
            <a:r>
              <a:rPr sz="1300" i="1">
                <a:solidFill>
                  <a:srgbClr val="222222"/>
                </a:solidFill>
              </a:rPr>
              <a:t>(uyumlaştırılmış)</a:t>
            </a:r>
            <a:r>
              <a:rPr sz="1300">
                <a:solidFill>
                  <a:srgbClr val="222222"/>
                </a:solidFill>
              </a:rPr>
              <a:t> sayılmasını sağlar.</a:t>
            </a:r>
          </a:p>
          <a:p>
            <a:r>
              <a:rPr b="1" sz="1100">
                <a:solidFill>
                  <a:srgbClr val="1F3864"/>
                </a:solidFill>
              </a:rPr>
              <a:t>Kaynak: </a:t>
            </a:r>
            <a:r>
              <a:rPr sz="1100" i="1">
                <a:solidFill>
                  <a:srgbClr val="404040"/>
                </a:solidFill>
              </a:rPr>
              <a:t>CEPT T/R 61-02.</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none">
            <a:spAutoFit/>
          </a:bodyPr>
          <a:lstStyle/>
          <a:p>
            <a:r>
              <a:rPr sz="2500" b="1">
                <a:solidFill>
                  <a:srgbClr val="FFFFFF"/>
                </a:solidFill>
              </a:rPr>
              <a:t>BÖLÜM 2: CEPT Lisans Sistemi ve Karşılaştırmalar</a:t>
            </a:r>
          </a:p>
        </p:txBody>
      </p:sp>
      <p:sp>
        <p:nvSpPr>
          <p:cNvPr id="4" name="TextBox 3"/>
          <p:cNvSpPr txBox="1"/>
          <p:nvPr/>
        </p:nvSpPr>
        <p:spPr>
          <a:xfrm>
            <a:off x="640080" y="1371600"/>
            <a:ext cx="10911535" cy="4114800"/>
          </a:xfrm>
          <a:prstGeom prst="rect">
            <a:avLst/>
          </a:prstGeom>
          <a:noFill/>
        </p:spPr>
        <p:txBody>
          <a:bodyPr wrap="square">
            <a:spAutoFit/>
          </a:bodyPr>
          <a:lstStyle/>
          <a:p>
            <a:pPr>
              <a:spcAft>
                <a:spcPts val="1300"/>
              </a:spcAft>
            </a:pPr>
            <a:r>
              <a:rPr sz="1700">
                <a:solidFill>
                  <a:srgbClr val="222222"/>
                </a:solidFill>
              </a:rPr>
              <a:t>•  CEPT üyesi ülkeler arasında belge içeriği, sınav bölümleri ve lisans seviyeleri konusunda ortak referanslar vardır.</a:t>
            </a:r>
          </a:p>
          <a:p>
            <a:pPr>
              <a:spcAft>
                <a:spcPts val="1300"/>
              </a:spcAft>
            </a:pPr>
            <a:r>
              <a:rPr sz="1700">
                <a:solidFill>
                  <a:srgbClr val="222222"/>
                </a:solidFill>
              </a:rPr>
              <a:t>•  ITU-RR </a:t>
            </a:r>
            <a:r>
              <a:rPr sz="1700" i="1">
                <a:solidFill>
                  <a:srgbClr val="222222"/>
                </a:solidFill>
              </a:rPr>
              <a:t>(ITU Radyo Yönetmeliği — dünya çapında geçerli radyo kullanım kuralları kitabı)</a:t>
            </a:r>
            <a:r>
              <a:rPr sz="1700">
                <a:solidFill>
                  <a:srgbClr val="222222"/>
                </a:solidFill>
              </a:rPr>
              <a:t> Madde 25, amatör telsiz servisini uluslararası düzeyde tanımlar.</a:t>
            </a:r>
          </a:p>
        </p:txBody>
      </p:sp>
      <p:sp>
        <p:nvSpPr>
          <p:cNvPr id="5" name="Rectangle 4"/>
          <p:cNvSpPr/>
          <p:nvPr/>
        </p:nvSpPr>
        <p:spPr>
          <a:xfrm>
            <a:off x="640080" y="5623560"/>
            <a:ext cx="10911535" cy="914400"/>
          </a:xfrm>
          <a:prstGeom prst="rect">
            <a:avLst/>
          </a:prstGeom>
          <a:solidFill>
            <a:srgbClr val="D6E4F0"/>
          </a:solidFill>
          <a:ln>
            <a:solidFill>
              <a:srgbClr val="2E75B6"/>
            </a:solidFill>
          </a:ln>
        </p:spPr>
        <p:style>
          <a:lnRef idx="1">
            <a:schemeClr val="accent1"/>
          </a:lnRef>
          <a:fillRef idx="3">
            <a:schemeClr val="accent1"/>
          </a:fillRef>
          <a:effectRef idx="2">
            <a:schemeClr val="accent1"/>
          </a:effectRef>
          <a:fontRef idx="minor">
            <a:schemeClr val="lt1"/>
          </a:fontRef>
        </p:style>
        <p:txBody>
          <a:bodyPr rtlCol="0" anchor="ctr" wrap="square" lIns="137160" tIns="73152"/>
          <a:lstStyle/>
          <a:p>
            <a:pPr algn="ctr"/>
            <a:r>
              <a:rPr b="1" sz="1300">
                <a:solidFill>
                  <a:srgbClr val="1F3864"/>
                </a:solidFill>
              </a:rPr>
              <a:t>Bu bölümün kaynağı: </a:t>
            </a:r>
            <a:r>
              <a:rPr sz="1300">
                <a:solidFill>
                  <a:srgbClr val="222222"/>
                </a:solidFill>
              </a:rPr>
              <a:t>CEPT T/R 61-01/61-02; ITU-RR Madde 25.</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Bölüm 2 Girişi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8</a:t>
            </a:r>
            <a:r>
              <a:rPr sz="1400">
                <a:solidFill>
                  <a:srgbClr val="D6E4F0"/>
                </a:solidFill>
              </a:rPr>
              <a:t>   ·   CEPT Uygulaması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Amatör Telsizcilik Belgesi hangi dillerde düzenlenmelidir?</a:t>
            </a:r>
          </a:p>
          <a:p>
            <a:pPr>
              <a:spcAft>
                <a:spcPts val="800"/>
              </a:spcAft>
            </a:pPr>
            <a:r>
              <a:rPr sz="1500" b="1">
                <a:solidFill>
                  <a:srgbClr val="2E7D32"/>
                </a:solidFill>
              </a:rPr>
              <a:t>a)  </a:t>
            </a:r>
            <a:r>
              <a:rPr sz="1500" b="1">
                <a:solidFill>
                  <a:srgbClr val="2E7D32"/>
                </a:solidFill>
              </a:rPr>
              <a:t>Belgenin düzenlendiği ülkeye ait dilin yanısıra İngilizce, Fransızca ve Almanca olarak düzenlenmeli</a:t>
            </a:r>
            <a:r>
              <a:rPr sz="1200" i="1">
                <a:solidFill>
                  <a:srgbClr val="2E7D32"/>
                </a:solidFill>
              </a:rPr>
              <a:t>   ✓ Doğru cevap</a:t>
            </a:r>
          </a:p>
          <a:p>
            <a:pPr>
              <a:spcAft>
                <a:spcPts val="800"/>
              </a:spcAft>
            </a:pPr>
            <a:r>
              <a:rPr sz="1500" b="0">
                <a:solidFill>
                  <a:srgbClr val="222222"/>
                </a:solidFill>
              </a:rPr>
              <a:t>b)  </a:t>
            </a:r>
            <a:r>
              <a:rPr sz="1500" b="0">
                <a:solidFill>
                  <a:srgbClr val="222222"/>
                </a:solidFill>
              </a:rPr>
              <a:t>Yalnız İngilizce düzenlenmeli</a:t>
            </a:r>
          </a:p>
          <a:p>
            <a:pPr>
              <a:spcAft>
                <a:spcPts val="800"/>
              </a:spcAft>
            </a:pPr>
            <a:r>
              <a:rPr sz="1500" b="0">
                <a:solidFill>
                  <a:srgbClr val="222222"/>
                </a:solidFill>
              </a:rPr>
              <a:t>c)  </a:t>
            </a:r>
            <a:r>
              <a:rPr sz="1500" b="0">
                <a:solidFill>
                  <a:srgbClr val="222222"/>
                </a:solidFill>
              </a:rPr>
              <a:t>Yalnız Almanca düzenlenmeli</a:t>
            </a:r>
          </a:p>
          <a:p>
            <a:pPr>
              <a:spcAft>
                <a:spcPts val="800"/>
              </a:spcAft>
            </a:pPr>
            <a:r>
              <a:rPr sz="1500" b="0">
                <a:solidFill>
                  <a:srgbClr val="222222"/>
                </a:solidFill>
              </a:rPr>
              <a:t>d)  </a:t>
            </a:r>
            <a:r>
              <a:rPr sz="1500" b="0">
                <a:solidFill>
                  <a:srgbClr val="222222"/>
                </a:solidFill>
              </a:rPr>
              <a:t>Yalnız Fransızca düzenlenmeli</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CEPT uygulamasında, belgenin yurt dışında da tanınabilmesi için ulusal dilin yanına İngilizce, Fransızca ve Almanca çeviriler eklenir. KEGM, A sınıfı belge sahiplerine bu şekilde dört dilde "HAREC DOCUMENT" düzenler.</a:t>
            </a:r>
          </a:p>
          <a:p>
            <a:r>
              <a:rPr b="1" sz="1100">
                <a:solidFill>
                  <a:srgbClr val="1F3864"/>
                </a:solidFill>
              </a:rPr>
              <a:t>Kaynak: </a:t>
            </a:r>
            <a:r>
              <a:rPr sz="1100" i="1">
                <a:solidFill>
                  <a:srgbClr val="404040"/>
                </a:solidFill>
              </a:rPr>
              <a:t>CEPT T/R 61-02 uygulaması.</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9</a:t>
            </a:r>
            <a:r>
              <a:rPr sz="1400">
                <a:solidFill>
                  <a:srgbClr val="D6E4F0"/>
                </a:solidFill>
              </a:rPr>
              <a:t>   ·   CEPT Uygulaması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Amatör Telsizcilik Belgesinde hangi bilgiler aranmaz?</a:t>
            </a:r>
          </a:p>
          <a:p>
            <a:pPr>
              <a:spcAft>
                <a:spcPts val="800"/>
              </a:spcAft>
            </a:pPr>
            <a:r>
              <a:rPr sz="1500" b="0">
                <a:solidFill>
                  <a:srgbClr val="222222"/>
                </a:solidFill>
              </a:rPr>
              <a:t>a)  </a:t>
            </a:r>
            <a:r>
              <a:rPr sz="1500" b="0">
                <a:solidFill>
                  <a:srgbClr val="222222"/>
                </a:solidFill>
              </a:rPr>
              <a:t>Adı ve Soyadı</a:t>
            </a:r>
          </a:p>
          <a:p>
            <a:pPr>
              <a:spcAft>
                <a:spcPts val="800"/>
              </a:spcAft>
            </a:pPr>
            <a:r>
              <a:rPr sz="1500" b="0">
                <a:solidFill>
                  <a:srgbClr val="222222"/>
                </a:solidFill>
              </a:rPr>
              <a:t>b)  </a:t>
            </a:r>
            <a:r>
              <a:rPr sz="1500" b="0">
                <a:solidFill>
                  <a:srgbClr val="222222"/>
                </a:solidFill>
              </a:rPr>
              <a:t>Doğum Tarihi</a:t>
            </a:r>
          </a:p>
          <a:p>
            <a:pPr>
              <a:spcAft>
                <a:spcPts val="800"/>
              </a:spcAft>
            </a:pPr>
            <a:r>
              <a:rPr sz="1500" b="0">
                <a:solidFill>
                  <a:srgbClr val="222222"/>
                </a:solidFill>
              </a:rPr>
              <a:t>c)  </a:t>
            </a:r>
            <a:r>
              <a:rPr sz="1500" b="0">
                <a:solidFill>
                  <a:srgbClr val="222222"/>
                </a:solidFill>
              </a:rPr>
              <a:t>Adresi</a:t>
            </a:r>
          </a:p>
          <a:p>
            <a:pPr>
              <a:spcAft>
                <a:spcPts val="800"/>
              </a:spcAft>
            </a:pPr>
            <a:r>
              <a:rPr sz="1500" b="1">
                <a:solidFill>
                  <a:srgbClr val="2E7D32"/>
                </a:solidFill>
              </a:rPr>
              <a:t>d)  </a:t>
            </a:r>
            <a:r>
              <a:rPr sz="1500" b="1">
                <a:solidFill>
                  <a:srgbClr val="2E7D32"/>
                </a:solidFill>
              </a:rPr>
              <a:t>Anne adı</a:t>
            </a:r>
            <a:r>
              <a:rPr sz="1200" i="1">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Belge kimlik, sınıf ve çağrı işaretini gösteren resmî bir belgedir; ad-soyad, doğum tarihi ve adres gibi kimliklendirici temel bilgileri içerir, ancak anne adı gibi ayrıntılı nüfus bilgisi belgede yer almaz.</a:t>
            </a:r>
          </a:p>
          <a:p>
            <a:r>
              <a:rPr b="1" sz="1100">
                <a:solidFill>
                  <a:srgbClr val="1F3864"/>
                </a:solidFill>
              </a:rPr>
              <a:t>Kaynak: </a:t>
            </a:r>
            <a:r>
              <a:rPr sz="1100" i="1">
                <a:solidFill>
                  <a:srgbClr val="404040"/>
                </a:solidFill>
              </a:rPr>
              <a:t>KEGM Sınav ve Belgelendirme Yönetmeliği (RG 27482), Madde 4/g.</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10</a:t>
            </a:r>
            <a:r>
              <a:rPr sz="1400">
                <a:solidFill>
                  <a:srgbClr val="D6E4F0"/>
                </a:solidFill>
              </a:rPr>
              <a:t>   ·   CEPT Uygulaması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ITU Telsiz Regülasyon Kitabının hangi bölümü Amatör Telsiz düzenlemelerini içerir?</a:t>
            </a:r>
          </a:p>
          <a:p>
            <a:pPr>
              <a:spcAft>
                <a:spcPts val="800"/>
              </a:spcAft>
            </a:pPr>
            <a:r>
              <a:rPr sz="1500" b="1">
                <a:solidFill>
                  <a:srgbClr val="2E7D32"/>
                </a:solidFill>
              </a:rPr>
              <a:t>a)  </a:t>
            </a:r>
            <a:r>
              <a:rPr sz="1500" b="1">
                <a:solidFill>
                  <a:srgbClr val="2E7D32"/>
                </a:solidFill>
              </a:rPr>
              <a:t>25.bölüm</a:t>
            </a:r>
            <a:r>
              <a:rPr sz="1200" i="1">
                <a:solidFill>
                  <a:srgbClr val="2E7D32"/>
                </a:solidFill>
              </a:rPr>
              <a:t>   ✓ Doğru cevap</a:t>
            </a:r>
          </a:p>
          <a:p>
            <a:pPr>
              <a:spcAft>
                <a:spcPts val="800"/>
              </a:spcAft>
            </a:pPr>
            <a:r>
              <a:rPr sz="1500" b="0">
                <a:solidFill>
                  <a:srgbClr val="222222"/>
                </a:solidFill>
              </a:rPr>
              <a:t>b)  </a:t>
            </a:r>
            <a:r>
              <a:rPr sz="1500" b="0">
                <a:solidFill>
                  <a:srgbClr val="222222"/>
                </a:solidFill>
              </a:rPr>
              <a:t>32.bölüm</a:t>
            </a:r>
          </a:p>
          <a:p>
            <a:pPr>
              <a:spcAft>
                <a:spcPts val="800"/>
              </a:spcAft>
            </a:pPr>
            <a:r>
              <a:rPr sz="1500" b="0">
                <a:solidFill>
                  <a:srgbClr val="222222"/>
                </a:solidFill>
              </a:rPr>
              <a:t>c)  </a:t>
            </a:r>
            <a:r>
              <a:rPr sz="1500" b="0">
                <a:solidFill>
                  <a:srgbClr val="222222"/>
                </a:solidFill>
              </a:rPr>
              <a:t>40.bölüm</a:t>
            </a:r>
          </a:p>
          <a:p>
            <a:pPr>
              <a:spcAft>
                <a:spcPts val="800"/>
              </a:spcAft>
            </a:pPr>
            <a:r>
              <a:rPr sz="1500" b="0">
                <a:solidFill>
                  <a:srgbClr val="222222"/>
                </a:solidFill>
              </a:rPr>
              <a:t>d)  </a:t>
            </a:r>
            <a:r>
              <a:rPr sz="1500" b="0">
                <a:solidFill>
                  <a:srgbClr val="222222"/>
                </a:solidFill>
              </a:rPr>
              <a:t>45.bölüm</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ITU-RR'nin </a:t>
            </a:r>
            <a:r>
              <a:rPr sz="1300" i="1">
                <a:solidFill>
                  <a:srgbClr val="222222"/>
                </a:solidFill>
              </a:rPr>
              <a:t>(ITU Radyo Yönetmeliği)</a:t>
            </a:r>
            <a:r>
              <a:rPr sz="1300">
                <a:solidFill>
                  <a:srgbClr val="222222"/>
                </a:solidFill>
              </a:rPr>
              <a:t> 25. maddesi/bölümü, amatör telsiz servisi ve amatör uydu servisine ilişkin uluslararası kuralları düzenler.</a:t>
            </a:r>
          </a:p>
          <a:p>
            <a:r>
              <a:rPr b="1" sz="1100">
                <a:solidFill>
                  <a:srgbClr val="1F3864"/>
                </a:solidFill>
              </a:rPr>
              <a:t>Kaynak: </a:t>
            </a:r>
            <a:r>
              <a:rPr sz="1100" i="1">
                <a:solidFill>
                  <a:srgbClr val="404040"/>
                </a:solidFill>
              </a:rPr>
              <a:t>ITU Radyo Yönetmeliği (ITU-RR) Madde 25.</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10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11</a:t>
            </a:r>
            <a:r>
              <a:rPr sz="1400">
                <a:solidFill>
                  <a:srgbClr val="D6E4F0"/>
                </a:solidFill>
              </a:rPr>
              <a:t>   ·   CEPT Uygulaması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CEPT ECC 89 raporu neyi tanımlar?</a:t>
            </a:r>
          </a:p>
          <a:p>
            <a:pPr>
              <a:spcAft>
                <a:spcPts val="800"/>
              </a:spcAft>
            </a:pPr>
            <a:r>
              <a:rPr sz="1500" b="0">
                <a:solidFill>
                  <a:srgbClr val="222222"/>
                </a:solidFill>
              </a:rPr>
              <a:t>a)  </a:t>
            </a:r>
            <a:r>
              <a:rPr sz="1500" b="0">
                <a:solidFill>
                  <a:srgbClr val="222222"/>
                </a:solidFill>
              </a:rPr>
              <a:t>Harec sınıfı sınav seviyesini</a:t>
            </a:r>
          </a:p>
          <a:p>
            <a:pPr>
              <a:spcAft>
                <a:spcPts val="800"/>
              </a:spcAft>
            </a:pPr>
            <a:r>
              <a:rPr sz="1500" b="0">
                <a:solidFill>
                  <a:srgbClr val="222222"/>
                </a:solidFill>
              </a:rPr>
              <a:t>b)  </a:t>
            </a:r>
            <a:r>
              <a:rPr sz="1500" b="0">
                <a:solidFill>
                  <a:srgbClr val="222222"/>
                </a:solidFill>
              </a:rPr>
              <a:t>Çıraklık sınıfı sınav seviyesini</a:t>
            </a:r>
          </a:p>
          <a:p>
            <a:pPr>
              <a:spcAft>
                <a:spcPts val="800"/>
              </a:spcAft>
            </a:pPr>
            <a:r>
              <a:rPr sz="1500" b="1">
                <a:solidFill>
                  <a:srgbClr val="2E7D32"/>
                </a:solidFill>
              </a:rPr>
              <a:t>c)  </a:t>
            </a:r>
            <a:r>
              <a:rPr sz="1500" b="1">
                <a:solidFill>
                  <a:srgbClr val="2E7D32"/>
                </a:solidFill>
              </a:rPr>
              <a:t>Giriş sınıfı sınav seviyesini</a:t>
            </a:r>
            <a:r>
              <a:rPr sz="1200" i="1">
                <a:solidFill>
                  <a:srgbClr val="2E7D32"/>
                </a:solidFill>
              </a:rPr>
              <a:t>   ✓ Doğru cevap</a:t>
            </a:r>
          </a:p>
          <a:p>
            <a:pPr>
              <a:spcAft>
                <a:spcPts val="800"/>
              </a:spcAft>
            </a:pPr>
            <a:r>
              <a:rPr sz="1500" b="0">
                <a:solidFill>
                  <a:srgbClr val="222222"/>
                </a:solidFill>
              </a:rPr>
              <a:t>d)  </a:t>
            </a:r>
            <a:r>
              <a:rPr sz="1500" b="0">
                <a:solidFill>
                  <a:srgbClr val="222222"/>
                </a:solidFill>
              </a:rPr>
              <a:t>Hiçbiri</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ECC Report 89, CEPT'in HAREC'ten daha basit, giriş seviyesi </a:t>
            </a:r>
            <a:r>
              <a:rPr sz="1300" i="1">
                <a:solidFill>
                  <a:srgbClr val="222222"/>
                </a:solidFill>
              </a:rPr>
              <a:t>(Novice)</a:t>
            </a:r>
            <a:r>
              <a:rPr sz="1300">
                <a:solidFill>
                  <a:srgbClr val="222222"/>
                </a:solidFill>
              </a:rPr>
              <a:t> bir amatör telsiz sınav/lisans çerçevesini tanımlar — Türkiye'deki C sınıfına yakın bir kavramdır.</a:t>
            </a:r>
          </a:p>
          <a:p>
            <a:r>
              <a:rPr b="1" sz="1100">
                <a:solidFill>
                  <a:srgbClr val="1F3864"/>
                </a:solidFill>
              </a:rPr>
              <a:t>Kaynak: </a:t>
            </a:r>
            <a:r>
              <a:rPr sz="1100" i="1">
                <a:solidFill>
                  <a:srgbClr val="404040"/>
                </a:solidFill>
              </a:rPr>
              <a:t>CEPT ECC Report 89.</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11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12</a:t>
            </a:r>
            <a:r>
              <a:rPr sz="1400">
                <a:solidFill>
                  <a:srgbClr val="D6E4F0"/>
                </a:solidFill>
              </a:rPr>
              <a:t>   ·   CEPT Uygulaması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ITU'nun 25. maddesi neyi kapsar?</a:t>
            </a:r>
          </a:p>
          <a:p>
            <a:pPr>
              <a:spcAft>
                <a:spcPts val="800"/>
              </a:spcAft>
            </a:pPr>
            <a:r>
              <a:rPr sz="1500" b="1">
                <a:solidFill>
                  <a:srgbClr val="2E7D32"/>
                </a:solidFill>
              </a:rPr>
              <a:t>a)  </a:t>
            </a:r>
            <a:r>
              <a:rPr sz="1500" b="1">
                <a:solidFill>
                  <a:srgbClr val="2E7D32"/>
                </a:solidFill>
              </a:rPr>
              <a:t>Amatör Radyo Hizmeti ve Amatör Radyo Uydu Hizmetini</a:t>
            </a:r>
            <a:r>
              <a:rPr sz="1200" i="1">
                <a:solidFill>
                  <a:srgbClr val="2E7D32"/>
                </a:solidFill>
              </a:rPr>
              <a:t>   ✓ Doğru cevap</a:t>
            </a:r>
          </a:p>
          <a:p>
            <a:pPr>
              <a:spcAft>
                <a:spcPts val="800"/>
              </a:spcAft>
            </a:pPr>
            <a:r>
              <a:rPr sz="1500" b="0">
                <a:solidFill>
                  <a:srgbClr val="222222"/>
                </a:solidFill>
              </a:rPr>
              <a:t>b)  </a:t>
            </a:r>
            <a:r>
              <a:rPr sz="1500" b="0">
                <a:solidFill>
                  <a:srgbClr val="222222"/>
                </a:solidFill>
              </a:rPr>
              <a:t>Deniz Radyo Uydu Hizmetini</a:t>
            </a:r>
          </a:p>
          <a:p>
            <a:pPr>
              <a:spcAft>
                <a:spcPts val="800"/>
              </a:spcAft>
            </a:pPr>
            <a:r>
              <a:rPr sz="1500" b="0">
                <a:solidFill>
                  <a:srgbClr val="222222"/>
                </a:solidFill>
              </a:rPr>
              <a:t>c)  </a:t>
            </a:r>
            <a:r>
              <a:rPr sz="1500" b="0">
                <a:solidFill>
                  <a:srgbClr val="222222"/>
                </a:solidFill>
              </a:rPr>
              <a:t>Uçak Radyo Uydu Hizmetini</a:t>
            </a:r>
          </a:p>
          <a:p>
            <a:pPr>
              <a:spcAft>
                <a:spcPts val="800"/>
              </a:spcAft>
            </a:pPr>
            <a:r>
              <a:rPr sz="1500" b="0">
                <a:solidFill>
                  <a:srgbClr val="222222"/>
                </a:solidFill>
              </a:rPr>
              <a:t>d)  </a:t>
            </a:r>
            <a:r>
              <a:rPr sz="1500" b="0">
                <a:solidFill>
                  <a:srgbClr val="222222"/>
                </a:solidFill>
              </a:rPr>
              <a:t>Uydu Hizmetini</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ITU-RR Madde 25, özel olarak amatör radyo servisini ve amatör radyo uydu servisini </a:t>
            </a:r>
            <a:r>
              <a:rPr sz="1300" i="1">
                <a:solidFill>
                  <a:srgbClr val="222222"/>
                </a:solidFill>
              </a:rPr>
              <a:t>(amatörlerin kendi uydularıyla yaptığı haberleşmeyi)</a:t>
            </a:r>
            <a:r>
              <a:rPr sz="1300">
                <a:solidFill>
                  <a:srgbClr val="222222"/>
                </a:solidFill>
              </a:rPr>
              <a:t> kapsar; diğer uydu/deniz/hava servisleri ayrı maddelerde düzenlenir.</a:t>
            </a:r>
          </a:p>
          <a:p>
            <a:r>
              <a:rPr b="1" sz="1100">
                <a:solidFill>
                  <a:srgbClr val="1F3864"/>
                </a:solidFill>
              </a:rPr>
              <a:t>Kaynak: </a:t>
            </a:r>
            <a:r>
              <a:rPr sz="1100" i="1">
                <a:solidFill>
                  <a:srgbClr val="404040"/>
                </a:solidFill>
              </a:rPr>
              <a:t>ITU Radyo Yönetmeliği (ITU-RR) Madde 25.</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12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13</a:t>
            </a:r>
            <a:r>
              <a:rPr sz="1400">
                <a:solidFill>
                  <a:srgbClr val="D6E4F0"/>
                </a:solidFill>
              </a:rPr>
              <a:t>   ·   CEPT Uygulaması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ITU'nun açılımı nedir?</a:t>
            </a:r>
          </a:p>
          <a:p>
            <a:pPr>
              <a:spcAft>
                <a:spcPts val="800"/>
              </a:spcAft>
            </a:pPr>
            <a:r>
              <a:rPr sz="1500" b="0">
                <a:solidFill>
                  <a:srgbClr val="222222"/>
                </a:solidFill>
              </a:rPr>
              <a:t>a)  </a:t>
            </a:r>
            <a:r>
              <a:rPr sz="1500" b="0">
                <a:solidFill>
                  <a:srgbClr val="222222"/>
                </a:solidFill>
              </a:rPr>
              <a:t>Uluslararası Telekomünikasyon</a:t>
            </a:r>
          </a:p>
          <a:p>
            <a:pPr>
              <a:spcAft>
                <a:spcPts val="800"/>
              </a:spcAft>
            </a:pPr>
            <a:r>
              <a:rPr sz="1500" b="1">
                <a:solidFill>
                  <a:srgbClr val="2E7D32"/>
                </a:solidFill>
              </a:rPr>
              <a:t>b)  </a:t>
            </a:r>
            <a:r>
              <a:rPr sz="1500" b="1">
                <a:solidFill>
                  <a:srgbClr val="2E7D32"/>
                </a:solidFill>
              </a:rPr>
              <a:t>Uluslararası Telekomünikasyon Birliği</a:t>
            </a:r>
            <a:r>
              <a:rPr sz="1200" i="1">
                <a:solidFill>
                  <a:srgbClr val="2E7D32"/>
                </a:solidFill>
              </a:rPr>
              <a:t>   ✓ Doğru cevap</a:t>
            </a:r>
          </a:p>
          <a:p>
            <a:pPr>
              <a:spcAft>
                <a:spcPts val="800"/>
              </a:spcAft>
            </a:pPr>
            <a:r>
              <a:rPr sz="1500" b="0">
                <a:solidFill>
                  <a:srgbClr val="222222"/>
                </a:solidFill>
              </a:rPr>
              <a:t>c)  </a:t>
            </a:r>
            <a:r>
              <a:rPr sz="1500" b="0">
                <a:solidFill>
                  <a:srgbClr val="222222"/>
                </a:solidFill>
              </a:rPr>
              <a:t>Uluslararası Teknoloji Birliği</a:t>
            </a:r>
          </a:p>
          <a:p>
            <a:pPr>
              <a:spcAft>
                <a:spcPts val="800"/>
              </a:spcAft>
            </a:pPr>
            <a:r>
              <a:rPr sz="1500" b="0">
                <a:solidFill>
                  <a:srgbClr val="222222"/>
                </a:solidFill>
              </a:rPr>
              <a:t>d)  </a:t>
            </a:r>
            <a:r>
              <a:rPr sz="1500" b="0">
                <a:solidFill>
                  <a:srgbClr val="222222"/>
                </a:solidFill>
              </a:rPr>
              <a:t>Uluslararası Telekomünikasyon Örgütü</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ITU: International Telecommunication Union — Uluslararası Telekomünikasyon Birliği. Birleşmiş Milletler'e bağlı, dünya çapında radyo frekans ve telekomünikasyon kurallarını belirleyen kuruluştur.</a:t>
            </a:r>
          </a:p>
          <a:p>
            <a:r>
              <a:rPr b="1" sz="1100">
                <a:solidFill>
                  <a:srgbClr val="1F3864"/>
                </a:solidFill>
              </a:rPr>
              <a:t>Kaynak: </a:t>
            </a:r>
            <a:r>
              <a:rPr sz="1100" i="1">
                <a:solidFill>
                  <a:srgbClr val="404040"/>
                </a:solidFill>
              </a:rPr>
              <a:t>KEGM Sınav ve Belgelendirme Yönetmeliği (RG 27482), Madde 4/n.</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13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14</a:t>
            </a:r>
            <a:r>
              <a:rPr sz="1400">
                <a:solidFill>
                  <a:srgbClr val="D6E4F0"/>
                </a:solidFill>
              </a:rPr>
              <a:t>   ·   CEPT Uygulaması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Uluslararası düzenlemelerde CEPT'e göre kaç çeşit Amatör Radyo Lisansı vardır?</a:t>
            </a:r>
          </a:p>
          <a:p>
            <a:pPr>
              <a:spcAft>
                <a:spcPts val="800"/>
              </a:spcAft>
            </a:pPr>
            <a:r>
              <a:rPr sz="1500" b="1">
                <a:solidFill>
                  <a:srgbClr val="2E7D32"/>
                </a:solidFill>
              </a:rPr>
              <a:t>a)  </a:t>
            </a:r>
            <a:r>
              <a:rPr sz="1500" b="1">
                <a:solidFill>
                  <a:srgbClr val="2E7D32"/>
                </a:solidFill>
              </a:rPr>
              <a:t>Harec, Novice, Entring</a:t>
            </a:r>
            <a:r>
              <a:rPr sz="1200" i="1">
                <a:solidFill>
                  <a:srgbClr val="2E7D32"/>
                </a:solidFill>
              </a:rPr>
              <a:t>   ✓ Doğru cevap</a:t>
            </a:r>
          </a:p>
          <a:p>
            <a:pPr>
              <a:spcAft>
                <a:spcPts val="800"/>
              </a:spcAft>
            </a:pPr>
            <a:r>
              <a:rPr sz="1500" b="0">
                <a:solidFill>
                  <a:srgbClr val="222222"/>
                </a:solidFill>
              </a:rPr>
              <a:t>b)  </a:t>
            </a:r>
            <a:r>
              <a:rPr sz="1500" b="0">
                <a:solidFill>
                  <a:srgbClr val="222222"/>
                </a:solidFill>
              </a:rPr>
              <a:t>Technician, General, Advanced</a:t>
            </a:r>
          </a:p>
          <a:p>
            <a:pPr>
              <a:spcAft>
                <a:spcPts val="800"/>
              </a:spcAft>
            </a:pPr>
            <a:r>
              <a:rPr sz="1500" b="0">
                <a:solidFill>
                  <a:srgbClr val="222222"/>
                </a:solidFill>
              </a:rPr>
              <a:t>c)  </a:t>
            </a:r>
            <a:r>
              <a:rPr sz="1500" b="0">
                <a:solidFill>
                  <a:srgbClr val="222222"/>
                </a:solidFill>
              </a:rPr>
              <a:t>Technician, General, Extra</a:t>
            </a:r>
          </a:p>
          <a:p>
            <a:pPr>
              <a:spcAft>
                <a:spcPts val="800"/>
              </a:spcAft>
            </a:pPr>
            <a:r>
              <a:rPr sz="1500" b="0">
                <a:solidFill>
                  <a:srgbClr val="222222"/>
                </a:solidFill>
              </a:rPr>
              <a:t>d)  </a:t>
            </a:r>
            <a:r>
              <a:rPr sz="1500" b="0">
                <a:solidFill>
                  <a:srgbClr val="222222"/>
                </a:solidFill>
              </a:rPr>
              <a:t>Technician, Tech Plus, General</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CEPT çerçevesinde üç ana seviye vardır: HAREC </a:t>
            </a:r>
            <a:r>
              <a:rPr sz="1300" i="1">
                <a:solidFill>
                  <a:srgbClr val="222222"/>
                </a:solidFill>
              </a:rPr>
              <a:t>(tam yetkili, ileri seviye)</a:t>
            </a:r>
            <a:r>
              <a:rPr sz="1300">
                <a:solidFill>
                  <a:srgbClr val="222222"/>
                </a:solidFill>
              </a:rPr>
              <a:t>, Novice </a:t>
            </a:r>
            <a:r>
              <a:rPr sz="1300" i="1">
                <a:solidFill>
                  <a:srgbClr val="222222"/>
                </a:solidFill>
              </a:rPr>
              <a:t>(giriş seviyesi, ECC Report 89)</a:t>
            </a:r>
            <a:r>
              <a:rPr sz="1300">
                <a:solidFill>
                  <a:srgbClr val="222222"/>
                </a:solidFill>
              </a:rPr>
              <a:t> ve Entry </a:t>
            </a:r>
            <a:r>
              <a:rPr sz="1300" i="1">
                <a:solidFill>
                  <a:srgbClr val="222222"/>
                </a:solidFill>
              </a:rPr>
              <a:t>(en temel seviye)</a:t>
            </a:r>
            <a:r>
              <a:rPr sz="1300">
                <a:solidFill>
                  <a:srgbClr val="222222"/>
                </a:solidFill>
              </a:rPr>
              <a:t>. Diğer şıklardaki isimler </a:t>
            </a:r>
            <a:r>
              <a:rPr sz="1300" i="1">
                <a:solidFill>
                  <a:srgbClr val="222222"/>
                </a:solidFill>
              </a:rPr>
              <a:t>(Technician, General, Extra vb.)</a:t>
            </a:r>
            <a:r>
              <a:rPr sz="1300">
                <a:solidFill>
                  <a:srgbClr val="222222"/>
                </a:solidFill>
              </a:rPr>
              <a:t> ABD'nin </a:t>
            </a:r>
            <a:r>
              <a:rPr sz="1300" i="1">
                <a:solidFill>
                  <a:srgbClr val="222222"/>
                </a:solidFill>
              </a:rPr>
              <a:t>(FCC)</a:t>
            </a:r>
            <a:r>
              <a:rPr sz="1300">
                <a:solidFill>
                  <a:srgbClr val="222222"/>
                </a:solidFill>
              </a:rPr>
              <a:t> kendi ulusal lisans sınıflandırmasına aittir, CEPT'e değil.</a:t>
            </a:r>
          </a:p>
          <a:p>
            <a:r>
              <a:rPr b="1" sz="1100">
                <a:solidFill>
                  <a:srgbClr val="1F3864"/>
                </a:solidFill>
              </a:rPr>
              <a:t>Kaynak: </a:t>
            </a:r>
            <a:r>
              <a:rPr sz="1100" i="1">
                <a:solidFill>
                  <a:srgbClr val="404040"/>
                </a:solidFill>
              </a:rPr>
              <a:t>CEPT lisans seviyeleri (T/R 61-02, ECC Report 89).</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14</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none">
            <a:spAutoFit/>
          </a:bodyPr>
          <a:lstStyle/>
          <a:p>
            <a:r>
              <a:rPr sz="2500" b="1">
                <a:solidFill>
                  <a:srgbClr val="FFFFFF"/>
                </a:solidFill>
              </a:rPr>
              <a:t>BÖLÜM 3: Yabancı Amatörler ve Ulusal Yönetmelik Çatısı</a:t>
            </a:r>
          </a:p>
        </p:txBody>
      </p:sp>
      <p:sp>
        <p:nvSpPr>
          <p:cNvPr id="4" name="TextBox 3"/>
          <p:cNvSpPr txBox="1"/>
          <p:nvPr/>
        </p:nvSpPr>
        <p:spPr>
          <a:xfrm>
            <a:off x="640080" y="1371600"/>
            <a:ext cx="10911535" cy="4114800"/>
          </a:xfrm>
          <a:prstGeom prst="rect">
            <a:avLst/>
          </a:prstGeom>
          <a:noFill/>
        </p:spPr>
        <p:txBody>
          <a:bodyPr wrap="square">
            <a:spAutoFit/>
          </a:bodyPr>
          <a:lstStyle/>
          <a:p>
            <a:pPr>
              <a:spcAft>
                <a:spcPts val="1300"/>
              </a:spcAft>
            </a:pPr>
            <a:r>
              <a:rPr sz="1700">
                <a:solidFill>
                  <a:srgbClr val="222222"/>
                </a:solidFill>
              </a:rPr>
              <a:t>•  Yabancı ülkeden gelen bir amatör telsizcinin Türkiye'de kısa süreli çalışması, çağrı işaretine belirli bir ek yapılmasıyla mümkündür.</a:t>
            </a:r>
          </a:p>
          <a:p>
            <a:pPr>
              <a:spcAft>
                <a:spcPts val="1300"/>
              </a:spcAft>
            </a:pPr>
            <a:r>
              <a:rPr sz="1700">
                <a:solidFill>
                  <a:srgbClr val="222222"/>
                </a:solidFill>
              </a:rPr>
              <a:t>•  Türkiye'de amatör telsizciliğin çatı yönetmeliği, 2004'te yürürlükten kalkan eski yönetmeliğin yerini alan Özel Telsiz Sistemleri Yönetmeliği'dir; amatör telsizcilere özgü sınav/belge kuralları ise bu yönetmelikte incelediğimiz KEGM Yönetmeliği'nde düzenlenir.</a:t>
            </a:r>
          </a:p>
        </p:txBody>
      </p:sp>
      <p:sp>
        <p:nvSpPr>
          <p:cNvPr id="5" name="Rectangle 4"/>
          <p:cNvSpPr/>
          <p:nvPr/>
        </p:nvSpPr>
        <p:spPr>
          <a:xfrm>
            <a:off x="640080" y="5623560"/>
            <a:ext cx="10911535" cy="914400"/>
          </a:xfrm>
          <a:prstGeom prst="rect">
            <a:avLst/>
          </a:prstGeom>
          <a:solidFill>
            <a:srgbClr val="D6E4F0"/>
          </a:solidFill>
          <a:ln>
            <a:solidFill>
              <a:srgbClr val="2E75B6"/>
            </a:solidFill>
          </a:ln>
        </p:spPr>
        <p:style>
          <a:lnRef idx="1">
            <a:schemeClr val="accent1"/>
          </a:lnRef>
          <a:fillRef idx="3">
            <a:schemeClr val="accent1"/>
          </a:fillRef>
          <a:effectRef idx="2">
            <a:schemeClr val="accent1"/>
          </a:effectRef>
          <a:fontRef idx="minor">
            <a:schemeClr val="lt1"/>
          </a:fontRef>
        </p:style>
        <p:txBody>
          <a:bodyPr rtlCol="0" anchor="ctr" wrap="square" lIns="137160" tIns="73152"/>
          <a:lstStyle/>
          <a:p>
            <a:pPr algn="ctr"/>
            <a:r>
              <a:rPr b="1" sz="1300">
                <a:solidFill>
                  <a:srgbClr val="1F3864"/>
                </a:solidFill>
              </a:rPr>
              <a:t>Bu bölümün kaynağı: </a:t>
            </a:r>
            <a:r>
              <a:rPr sz="1300">
                <a:solidFill>
                  <a:srgbClr val="222222"/>
                </a:solidFill>
              </a:rPr>
              <a:t>KEGM Sınav ve Belgelendirme Yönetmeliği (RG 27482), Madde 4 ve Madde 6/5; CEPT T/R 61-01.</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Bölüm 3 Girişi</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15</a:t>
            </a:r>
            <a:r>
              <a:rPr sz="1400">
                <a:solidFill>
                  <a:srgbClr val="D6E4F0"/>
                </a:solidFill>
              </a:rPr>
              <a:t>   ·   Yabancı Amatörler</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CEPT'in T/R 61-01 tavsiyesine göre Amatör Telsizcilik Belgesine sahip olan yabancılar, ülkemizde 3 aydan az süre ile kaldıkları zaman kendi çağrı işaretini nasıl kullanmalıdır?</a:t>
            </a:r>
          </a:p>
          <a:p>
            <a:pPr>
              <a:spcAft>
                <a:spcPts val="800"/>
              </a:spcAft>
            </a:pPr>
            <a:r>
              <a:rPr sz="1500" b="1">
                <a:solidFill>
                  <a:srgbClr val="2E7D32"/>
                </a:solidFill>
              </a:rPr>
              <a:t>a)  </a:t>
            </a:r>
            <a:r>
              <a:rPr sz="1500" b="1">
                <a:solidFill>
                  <a:srgbClr val="2E7D32"/>
                </a:solidFill>
              </a:rPr>
              <a:t>Kendi çağrı işareti önüne TA ve TB eklemelidir</a:t>
            </a:r>
            <a:r>
              <a:rPr sz="1200" i="1">
                <a:solidFill>
                  <a:srgbClr val="2E7D32"/>
                </a:solidFill>
              </a:rPr>
              <a:t>   ✓ Doğru cevap</a:t>
            </a:r>
          </a:p>
          <a:p>
            <a:pPr>
              <a:spcAft>
                <a:spcPts val="800"/>
              </a:spcAft>
            </a:pPr>
            <a:r>
              <a:rPr sz="1500" b="0">
                <a:solidFill>
                  <a:srgbClr val="222222"/>
                </a:solidFill>
              </a:rPr>
              <a:t>b)  </a:t>
            </a:r>
            <a:r>
              <a:rPr sz="1500" b="0">
                <a:solidFill>
                  <a:srgbClr val="222222"/>
                </a:solidFill>
              </a:rPr>
              <a:t>Kendi çağrı işaretini kullanamaz</a:t>
            </a:r>
          </a:p>
          <a:p>
            <a:pPr>
              <a:spcAft>
                <a:spcPts val="800"/>
              </a:spcAft>
            </a:pPr>
            <a:r>
              <a:rPr sz="1500" b="0">
                <a:solidFill>
                  <a:srgbClr val="222222"/>
                </a:solidFill>
              </a:rPr>
              <a:t>c)  </a:t>
            </a:r>
            <a:r>
              <a:rPr sz="1500" b="0">
                <a:solidFill>
                  <a:srgbClr val="222222"/>
                </a:solidFill>
              </a:rPr>
              <a:t>Kendi çağrı işaretinin sonuna ülke kodunu eklemelidir</a:t>
            </a:r>
          </a:p>
          <a:p>
            <a:pPr>
              <a:spcAft>
                <a:spcPts val="800"/>
              </a:spcAft>
            </a:pPr>
            <a:r>
              <a:rPr sz="1500" b="0">
                <a:solidFill>
                  <a:srgbClr val="222222"/>
                </a:solidFill>
              </a:rPr>
              <a:t>d)  </a:t>
            </a:r>
            <a:r>
              <a:rPr sz="1500" b="0">
                <a:solidFill>
                  <a:srgbClr val="222222"/>
                </a:solidFill>
              </a:rPr>
              <a:t>Sadece kendi çağrı işaretini kullanır</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Yönetmelik, 3 aydan az süreyle gelen yabancı amatörlerin kendi çağrı işaretlerinin BAŞINA sınıflarına uygun TA </a:t>
            </a:r>
            <a:r>
              <a:rPr sz="1300" i="1">
                <a:solidFill>
                  <a:srgbClr val="222222"/>
                </a:solidFill>
              </a:rPr>
              <a:t>(A sınıfı muadili)</a:t>
            </a:r>
            <a:r>
              <a:rPr sz="1300">
                <a:solidFill>
                  <a:srgbClr val="222222"/>
                </a:solidFill>
              </a:rPr>
              <a:t> veya TB </a:t>
            </a:r>
            <a:r>
              <a:rPr sz="1300" i="1">
                <a:solidFill>
                  <a:srgbClr val="222222"/>
                </a:solidFill>
              </a:rPr>
              <a:t>(B/C sınıfı muadili)</a:t>
            </a:r>
            <a:r>
              <a:rPr sz="1300">
                <a:solidFill>
                  <a:srgbClr val="222222"/>
                </a:solidFill>
              </a:rPr>
              <a:t> ön ekini, bölge numarasını ve "/" işaretini ekleyerek haberleşme yapabileceğini düzenler </a:t>
            </a:r>
            <a:r>
              <a:rPr sz="1300" i="1">
                <a:solidFill>
                  <a:srgbClr val="222222"/>
                </a:solidFill>
              </a:rPr>
              <a:t>(örn. TA4/DL5YCQ)</a:t>
            </a:r>
            <a:r>
              <a:rPr sz="1300">
                <a:solidFill>
                  <a:srgbClr val="222222"/>
                </a:solidFill>
              </a:rPr>
              <a:t>.</a:t>
            </a:r>
          </a:p>
          <a:p>
            <a:r>
              <a:rPr b="1" sz="1100">
                <a:solidFill>
                  <a:srgbClr val="1F3864"/>
                </a:solidFill>
              </a:rPr>
              <a:t>Kaynak: </a:t>
            </a:r>
            <a:r>
              <a:rPr sz="1100" i="1">
                <a:solidFill>
                  <a:srgbClr val="404040"/>
                </a:solidFill>
              </a:rPr>
              <a:t>KEGM Sınav ve Belgelendirme Yönetmeliği (RG 27482), Madde 6/5.</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15</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16</a:t>
            </a:r>
            <a:r>
              <a:rPr sz="1400">
                <a:solidFill>
                  <a:srgbClr val="D6E4F0"/>
                </a:solidFill>
              </a:rPr>
              <a:t>   ·   Ulusal Yönetmelik Çatısı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CEPT'in açılımı nedir?</a:t>
            </a:r>
          </a:p>
          <a:p>
            <a:pPr>
              <a:spcAft>
                <a:spcPts val="800"/>
              </a:spcAft>
            </a:pPr>
            <a:r>
              <a:rPr sz="1500" b="0">
                <a:solidFill>
                  <a:srgbClr val="222222"/>
                </a:solidFill>
              </a:rPr>
              <a:t>a)  </a:t>
            </a:r>
            <a:r>
              <a:rPr sz="1500" b="0">
                <a:solidFill>
                  <a:srgbClr val="222222"/>
                </a:solidFill>
              </a:rPr>
              <a:t>Telekomünikasyon Birliği</a:t>
            </a:r>
          </a:p>
          <a:p>
            <a:pPr>
              <a:spcAft>
                <a:spcPts val="800"/>
              </a:spcAft>
            </a:pPr>
            <a:r>
              <a:rPr sz="1500" b="0">
                <a:solidFill>
                  <a:srgbClr val="222222"/>
                </a:solidFill>
              </a:rPr>
              <a:t>b)  </a:t>
            </a:r>
            <a:r>
              <a:rPr sz="1500" b="0">
                <a:solidFill>
                  <a:srgbClr val="222222"/>
                </a:solidFill>
              </a:rPr>
              <a:t>Posta Telekomünikasyon Birliği</a:t>
            </a:r>
          </a:p>
          <a:p>
            <a:pPr>
              <a:spcAft>
                <a:spcPts val="800"/>
              </a:spcAft>
            </a:pPr>
            <a:r>
              <a:rPr sz="1500" b="1">
                <a:solidFill>
                  <a:srgbClr val="2E7D32"/>
                </a:solidFill>
              </a:rPr>
              <a:t>c)  </a:t>
            </a:r>
            <a:r>
              <a:rPr sz="1500" b="1">
                <a:solidFill>
                  <a:srgbClr val="2E7D32"/>
                </a:solidFill>
              </a:rPr>
              <a:t>Avrupa Posta ve Telekomünikasyon İdareleri Birliği</a:t>
            </a:r>
            <a:r>
              <a:rPr sz="1200" i="1">
                <a:solidFill>
                  <a:srgbClr val="2E7D32"/>
                </a:solidFill>
              </a:rPr>
              <a:t>   ✓ Doğru cevap</a:t>
            </a:r>
          </a:p>
          <a:p>
            <a:pPr>
              <a:spcAft>
                <a:spcPts val="800"/>
              </a:spcAft>
            </a:pPr>
            <a:r>
              <a:rPr sz="1500" b="0">
                <a:solidFill>
                  <a:srgbClr val="222222"/>
                </a:solidFill>
              </a:rPr>
              <a:t>d)  </a:t>
            </a:r>
            <a:r>
              <a:rPr sz="1500" b="0">
                <a:solidFill>
                  <a:srgbClr val="222222"/>
                </a:solidFill>
              </a:rPr>
              <a:t>Posta İdareleri Birliği</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CEPT </a:t>
            </a:r>
            <a:r>
              <a:rPr sz="1300" i="1">
                <a:solidFill>
                  <a:srgbClr val="222222"/>
                </a:solidFill>
              </a:rPr>
              <a:t>(European Conference of Postal and Telecommunications Administrations)</a:t>
            </a:r>
            <a:r>
              <a:rPr sz="1300">
                <a:solidFill>
                  <a:srgbClr val="222222"/>
                </a:solidFill>
              </a:rPr>
              <a:t>, Avrupa ülkelerinin telekomünikasyon idarelerini bir araya getiren birliktir.</a:t>
            </a:r>
          </a:p>
          <a:p>
            <a:r>
              <a:rPr b="1" sz="1100">
                <a:solidFill>
                  <a:srgbClr val="1F3864"/>
                </a:solidFill>
              </a:rPr>
              <a:t>Kaynak: </a:t>
            </a:r>
            <a:r>
              <a:rPr sz="1100" i="1">
                <a:solidFill>
                  <a:srgbClr val="404040"/>
                </a:solidFill>
              </a:rPr>
              <a:t>KEGM Sınav ve Belgelendirme Yönetmeliği (RG 27482), Madde 4/ı.</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16</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17</a:t>
            </a:r>
            <a:r>
              <a:rPr sz="1400">
                <a:solidFill>
                  <a:srgbClr val="D6E4F0"/>
                </a:solidFill>
              </a:rPr>
              <a:t>   ·   Ulusal Yönetmelik Çatısı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Frekans tahsisine ihtiyaç duyulmayan, özel amaçlar için tahsis edilmiş frekans bandlarında ve çıkış gücünde çalışan, diğer sistemlerde elektromanyetik girişime sebep olmadan kullanılan telsiz cihaz ve sistemlerinin herhangi bir izin ve ruhsata ihtiyaç göstermeksizin kurulması ve kullanılmasıyla ilgili usul ve esasları belirleyen yönetmelik hangisidir?</a:t>
            </a:r>
          </a:p>
          <a:p>
            <a:pPr>
              <a:spcAft>
                <a:spcPts val="800"/>
              </a:spcAft>
            </a:pPr>
            <a:r>
              <a:rPr sz="1500" b="0">
                <a:solidFill>
                  <a:srgbClr val="222222"/>
                </a:solidFill>
              </a:rPr>
              <a:t>a)  </a:t>
            </a:r>
            <a:r>
              <a:rPr sz="1500" b="0">
                <a:solidFill>
                  <a:srgbClr val="222222"/>
                </a:solidFill>
              </a:rPr>
              <a:t>Deniz ve Hava Bandı Telsiz Haberleşme Sistemlerinin Kurulması, Kullanım İzinlerinin Verilmesi, Ruhsatlandırılması ile Tarifelerinin Düzenlenmesine Dair Yönetmelik</a:t>
            </a:r>
          </a:p>
          <a:p>
            <a:pPr>
              <a:spcAft>
                <a:spcPts val="800"/>
              </a:spcAft>
            </a:pPr>
            <a:r>
              <a:rPr sz="1500" b="1">
                <a:solidFill>
                  <a:srgbClr val="2E7D32"/>
                </a:solidFill>
              </a:rPr>
              <a:t>b)  </a:t>
            </a:r>
            <a:r>
              <a:rPr sz="1500" b="1">
                <a:solidFill>
                  <a:srgbClr val="2E7D32"/>
                </a:solidFill>
              </a:rPr>
              <a:t>Özel Telsiz Sistemleri Yönetmeliği</a:t>
            </a:r>
            <a:r>
              <a:rPr sz="1200" i="1">
                <a:solidFill>
                  <a:srgbClr val="2E7D32"/>
                </a:solidFill>
              </a:rPr>
              <a:t>   ✓ Doğru cevap</a:t>
            </a:r>
          </a:p>
          <a:p>
            <a:pPr>
              <a:spcAft>
                <a:spcPts val="800"/>
              </a:spcAft>
            </a:pPr>
            <a:r>
              <a:rPr sz="1500" b="0">
                <a:solidFill>
                  <a:srgbClr val="222222"/>
                </a:solidFill>
              </a:rPr>
              <a:t>c)  </a:t>
            </a:r>
            <a:r>
              <a:rPr sz="1500" b="0">
                <a:solidFill>
                  <a:srgbClr val="222222"/>
                </a:solidFill>
              </a:rPr>
              <a:t>Amatör Telsizcilik Sınav ve Belgelendirme Yönetmeliği</a:t>
            </a:r>
          </a:p>
          <a:p>
            <a:pPr>
              <a:spcAft>
                <a:spcPts val="800"/>
              </a:spcAft>
            </a:pPr>
            <a:r>
              <a:rPr sz="1500" b="0">
                <a:solidFill>
                  <a:srgbClr val="222222"/>
                </a:solidFill>
              </a:rPr>
              <a:t>d)  </a:t>
            </a:r>
            <a:r>
              <a:rPr sz="1500" b="0">
                <a:solidFill>
                  <a:srgbClr val="222222"/>
                </a:solidFill>
              </a:rPr>
              <a:t>Telsiz İşlemlerine İlişkin Usul ve Esaslar Hakkında Yönetmelik</a:t>
            </a:r>
          </a:p>
        </p:txBody>
      </p:sp>
      <p:sp>
        <p:nvSpPr>
          <p:cNvPr id="5" name="Rectangle 4"/>
          <p:cNvSpPr/>
          <p:nvPr/>
        </p:nvSpPr>
        <p:spPr>
          <a:xfrm>
            <a:off x="6339699" y="960120"/>
            <a:ext cx="5394796" cy="5394960"/>
          </a:xfrm>
          <a:prstGeom prst="rect">
            <a:avLst/>
          </a:prstGeom>
          <a:solidFill>
            <a:srgbClr val="FCE4D6"/>
          </a:solidFill>
          <a:ln w="9525">
            <a:solidFill>
              <a:srgbClr val="E09A5C"/>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C05000"/>
                </a:solidFill>
              </a:rPr>
              <a:t>AÇIKLAMA</a:t>
            </a:r>
          </a:p>
          <a:p>
            <a:pPr>
              <a:spcAft>
                <a:spcPts val="1100"/>
              </a:spcAft>
            </a:pPr>
            <a:r>
              <a:rPr sz="1250" b="0" i="0">
                <a:solidFill>
                  <a:srgbClr val="222222"/>
                </a:solidFill>
              </a:rPr>
              <a:t>Soruda tarif edilen kapsam, ruhsat ve izin gerektirmeden kullanılabilen telsiz cihaz ve sistemleridir. Soru bankası bunu Özel Telsiz Sistemleri Yönetmeliği olarak işaretler; sınavda beklenen cevap </a:t>
            </a:r>
            <a:r>
              <a:rPr sz="1250" b="0" i="1">
                <a:solidFill>
                  <a:srgbClr val="222222"/>
                </a:solidFill>
              </a:rPr>
              <a:t>(b)</a:t>
            </a:r>
            <a:r>
              <a:rPr sz="1250" b="0" i="0">
                <a:solidFill>
                  <a:srgbClr val="222222"/>
                </a:solidFill>
              </a:rPr>
              <a:t>'dir.</a:t>
            </a:r>
          </a:p>
          <a:p>
            <a:pPr>
              <a:spcAft>
                <a:spcPts val="1100"/>
              </a:spcAft>
            </a:pPr>
            <a:r>
              <a:rPr sz="1100" b="1">
                <a:solidFill>
                  <a:srgbClr val="C05000"/>
                </a:solidFill>
              </a:rPr>
              <a:t>DİKKAT — Bu yönetmelik artık yürürlükte değildir. Frekans Tahsisinden Muaf Telsiz Cihaz ve Sistemleri Hakkında Yönetmelik (RG 30608, 27/11/2018) Md.9/2 onu yürürlükten kaldırmış; Md.8 ise ona yapılan atıfların yeni yönetmeliğe yapılmış sayılacağını hükme bağlamıştır. Yani bugünün doğru cevabı şıklar arasında yoktur — gerçek sınavda soru resmî anahtara göre (b) olarak değerlendirilebilir.</a:t>
            </a:r>
          </a:p>
          <a:p>
            <a:r>
              <a:rPr sz="1100" b="1">
                <a:solidFill>
                  <a:srgbClr val="1F3864"/>
                </a:solidFill>
              </a:rPr>
              <a:t>Kaynak: </a:t>
            </a:r>
            <a:r>
              <a:rPr sz="1100" i="1">
                <a:solidFill>
                  <a:srgbClr val="404040"/>
                </a:solidFill>
              </a:rPr>
              <a:t>FTM Yönetmeliği (RG 30608, 27/11/2018), Madde 8 ve Madde 9/2.</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17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18</a:t>
            </a:r>
            <a:r>
              <a:rPr sz="1400">
                <a:solidFill>
                  <a:srgbClr val="D6E4F0"/>
                </a:solidFill>
              </a:rPr>
              <a:t>   ·   Ulusal Yönetmelik Çatısı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Özel Telsiz Sistemleri Yönetmeliğinin yayınlanması ile hangi yönetmelik yürürlükten kaldırılmıştır?</a:t>
            </a:r>
          </a:p>
          <a:p>
            <a:pPr>
              <a:spcAft>
                <a:spcPts val="800"/>
              </a:spcAft>
            </a:pPr>
            <a:r>
              <a:rPr sz="1500" b="1">
                <a:solidFill>
                  <a:srgbClr val="2E7D32"/>
                </a:solidFill>
              </a:rPr>
              <a:t>a)  </a:t>
            </a:r>
            <a:r>
              <a:rPr sz="1500" b="1">
                <a:solidFill>
                  <a:srgbClr val="2E7D32"/>
                </a:solidFill>
              </a:rPr>
              <a:t>Amatör Telsiz Yönetmeliği</a:t>
            </a:r>
            <a:r>
              <a:rPr sz="1200" i="1">
                <a:solidFill>
                  <a:srgbClr val="2E7D32"/>
                </a:solidFill>
              </a:rPr>
              <a:t>   ✓ Doğru cevap</a:t>
            </a:r>
          </a:p>
          <a:p>
            <a:pPr>
              <a:spcAft>
                <a:spcPts val="800"/>
              </a:spcAft>
            </a:pPr>
            <a:r>
              <a:rPr sz="1500" b="0">
                <a:solidFill>
                  <a:srgbClr val="222222"/>
                </a:solidFill>
              </a:rPr>
              <a:t>b)  </a:t>
            </a:r>
            <a:r>
              <a:rPr sz="1500" b="0">
                <a:solidFill>
                  <a:srgbClr val="222222"/>
                </a:solidFill>
              </a:rPr>
              <a:t>2813 sayılı Telsiz kanunu</a:t>
            </a:r>
          </a:p>
          <a:p>
            <a:pPr>
              <a:spcAft>
                <a:spcPts val="800"/>
              </a:spcAft>
            </a:pPr>
            <a:r>
              <a:rPr sz="1500" b="0">
                <a:solidFill>
                  <a:srgbClr val="222222"/>
                </a:solidFill>
              </a:rPr>
              <a:t>c)  </a:t>
            </a:r>
            <a:r>
              <a:rPr sz="1500" b="0">
                <a:solidFill>
                  <a:srgbClr val="222222"/>
                </a:solidFill>
              </a:rPr>
              <a:t>Spektrum Yönetimi Yönetmeliği</a:t>
            </a:r>
          </a:p>
          <a:p>
            <a:pPr>
              <a:spcAft>
                <a:spcPts val="800"/>
              </a:spcAft>
            </a:pPr>
            <a:r>
              <a:rPr sz="1500" b="0">
                <a:solidFill>
                  <a:srgbClr val="222222"/>
                </a:solidFill>
              </a:rPr>
              <a:t>d)  </a:t>
            </a:r>
            <a:r>
              <a:rPr sz="1500" b="0">
                <a:solidFill>
                  <a:srgbClr val="222222"/>
                </a:solidFill>
              </a:rPr>
              <a:t>Kriptolu Telsiz yönetmeliği</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2004 yılında </a:t>
            </a:r>
            <a:r>
              <a:rPr sz="1300" i="1">
                <a:solidFill>
                  <a:srgbClr val="222222"/>
                </a:solidFill>
              </a:rPr>
              <a:t>(RG 25406)</a:t>
            </a:r>
            <a:r>
              <a:rPr sz="1300">
                <a:solidFill>
                  <a:srgbClr val="222222"/>
                </a:solidFill>
              </a:rPr>
              <a:t> yayımlanan Amatör Telsizcilik Yönetmeliği, Özel Telsiz Sistemleri Yönetmeliği'nin yürürlüğe girmesiyle kaldırılmış; yerine kapsamlı, amatörlere özgü yeni bir yönetmelik çıkarılmamıştır — amatörlerin hakları bugün hâlâ birden fazla mevzuattan derlenmektedir.</a:t>
            </a:r>
          </a:p>
          <a:p>
            <a:r>
              <a:rPr b="1" sz="1100">
                <a:solidFill>
                  <a:srgbClr val="1F3864"/>
                </a:solidFill>
              </a:rPr>
              <a:t>Kaynak: </a:t>
            </a:r>
            <a:r>
              <a:rPr sz="1100" i="1">
                <a:solidFill>
                  <a:srgbClr val="404040"/>
                </a:solidFill>
              </a:rPr>
              <a:t>Özel Telsiz Sistemleri Yönetmeliği (RG 27292, 18.07.2009); mülga Amatör Telsizcilik Yönetmeliği (RG 25406, 18.03.2004).</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18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19</a:t>
            </a:r>
            <a:r>
              <a:rPr sz="1400">
                <a:solidFill>
                  <a:srgbClr val="D6E4F0"/>
                </a:solidFill>
              </a:rPr>
              <a:t>   ·   Ulusal Yönetmelik Çatısı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Amatör Radyo Planında aşağıdakilerden hangisi bulunmaz?</a:t>
            </a:r>
          </a:p>
          <a:p>
            <a:pPr>
              <a:spcAft>
                <a:spcPts val="800"/>
              </a:spcAft>
            </a:pPr>
            <a:r>
              <a:rPr sz="1500" b="0">
                <a:solidFill>
                  <a:srgbClr val="222222"/>
                </a:solidFill>
              </a:rPr>
              <a:t>a)  </a:t>
            </a:r>
            <a:r>
              <a:rPr sz="1500" b="0">
                <a:solidFill>
                  <a:srgbClr val="222222"/>
                </a:solidFill>
              </a:rPr>
              <a:t>Dalga boyu</a:t>
            </a:r>
          </a:p>
          <a:p>
            <a:pPr>
              <a:spcAft>
                <a:spcPts val="800"/>
              </a:spcAft>
            </a:pPr>
            <a:r>
              <a:rPr sz="1500" b="0">
                <a:solidFill>
                  <a:srgbClr val="222222"/>
                </a:solidFill>
              </a:rPr>
              <a:t>b)  </a:t>
            </a:r>
            <a:r>
              <a:rPr sz="1500" b="0">
                <a:solidFill>
                  <a:srgbClr val="222222"/>
                </a:solidFill>
              </a:rPr>
              <a:t>Verici çıkış gücü</a:t>
            </a:r>
          </a:p>
          <a:p>
            <a:pPr>
              <a:spcAft>
                <a:spcPts val="800"/>
              </a:spcAft>
            </a:pPr>
            <a:r>
              <a:rPr sz="1500" b="0">
                <a:solidFill>
                  <a:srgbClr val="222222"/>
                </a:solidFill>
              </a:rPr>
              <a:t>c)  </a:t>
            </a:r>
            <a:r>
              <a:rPr sz="1500" b="0">
                <a:solidFill>
                  <a:srgbClr val="222222"/>
                </a:solidFill>
              </a:rPr>
              <a:t>Frekans bandı</a:t>
            </a:r>
          </a:p>
          <a:p>
            <a:pPr>
              <a:spcAft>
                <a:spcPts val="800"/>
              </a:spcAft>
            </a:pPr>
            <a:r>
              <a:rPr sz="1500" b="1">
                <a:solidFill>
                  <a:srgbClr val="2E7D32"/>
                </a:solidFill>
              </a:rPr>
              <a:t>d)  </a:t>
            </a:r>
            <a:r>
              <a:rPr sz="1500" b="1">
                <a:solidFill>
                  <a:srgbClr val="2E7D32"/>
                </a:solidFill>
              </a:rPr>
              <a:t>Çağrı işareti</a:t>
            </a:r>
            <a:r>
              <a:rPr sz="1200" i="1">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Amatör radyo bant planı; izin verilen çıkış gücü, emisyon </a:t>
            </a:r>
            <a:r>
              <a:rPr sz="1300" i="1">
                <a:solidFill>
                  <a:srgbClr val="222222"/>
                </a:solidFill>
              </a:rPr>
              <a:t>(sinyal türü)</a:t>
            </a:r>
            <a:r>
              <a:rPr sz="1300">
                <a:solidFill>
                  <a:srgbClr val="222222"/>
                </a:solidFill>
              </a:rPr>
              <a:t>, bant genişliği ve frekansları gösterir — bireysel çağrı işaretleriyle ilgisi yoktur, çağrı işaretleri ayrı bir yönetmelik hükmüyle </a:t>
            </a:r>
            <a:r>
              <a:rPr sz="1300" i="1">
                <a:solidFill>
                  <a:srgbClr val="222222"/>
                </a:solidFill>
              </a:rPr>
              <a:t>(Madde 6)</a:t>
            </a:r>
            <a:r>
              <a:rPr sz="1300">
                <a:solidFill>
                  <a:srgbClr val="222222"/>
                </a:solidFill>
              </a:rPr>
              <a:t> tahsis edilir.</a:t>
            </a:r>
          </a:p>
          <a:p>
            <a:r>
              <a:rPr b="1" sz="1100">
                <a:solidFill>
                  <a:srgbClr val="1F3864"/>
                </a:solidFill>
              </a:rPr>
              <a:t>Kaynak: </a:t>
            </a:r>
            <a:r>
              <a:rPr sz="1100" i="1">
                <a:solidFill>
                  <a:srgbClr val="404040"/>
                </a:solidFill>
              </a:rPr>
              <a:t>KEGM Sınav ve Belgelendirme Yönetmeliği (RG 27482), Madde 4/ğ.</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19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20</a:t>
            </a:r>
            <a:r>
              <a:rPr sz="1400">
                <a:solidFill>
                  <a:srgbClr val="D6E4F0"/>
                </a:solidFill>
              </a:rPr>
              <a:t>   ·   Ulusal Yönetmelik Çatısı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B sınıfı amatör telsizciler bir A sınıfı amatör telsizciye ait istasyonda ve nezaretinde:</a:t>
            </a:r>
          </a:p>
          <a:p>
            <a:pPr>
              <a:spcAft>
                <a:spcPts val="800"/>
              </a:spcAft>
            </a:pPr>
            <a:r>
              <a:rPr sz="1500" b="0">
                <a:solidFill>
                  <a:srgbClr val="222222"/>
                </a:solidFill>
              </a:rPr>
              <a:t>a)  </a:t>
            </a:r>
            <a:r>
              <a:rPr sz="1500" b="0">
                <a:solidFill>
                  <a:srgbClr val="222222"/>
                </a:solidFill>
              </a:rPr>
              <a:t>Sadece kendilerine tahsisli frekanslarda çalışma yapabilirler</a:t>
            </a:r>
          </a:p>
          <a:p>
            <a:pPr>
              <a:spcAft>
                <a:spcPts val="800"/>
              </a:spcAft>
            </a:pPr>
            <a:r>
              <a:rPr sz="1500" b="1">
                <a:solidFill>
                  <a:srgbClr val="2E7D32"/>
                </a:solidFill>
              </a:rPr>
              <a:t>b)  </a:t>
            </a:r>
            <a:r>
              <a:rPr sz="1500" b="1">
                <a:solidFill>
                  <a:srgbClr val="2E7D32"/>
                </a:solidFill>
              </a:rPr>
              <a:t>Tüm amatör frekanslarda çalışma yapabilirler</a:t>
            </a:r>
            <a:r>
              <a:rPr sz="1200" i="1">
                <a:solidFill>
                  <a:srgbClr val="2E7D32"/>
                </a:solidFill>
              </a:rPr>
              <a:t>   ✓ Doğru cevap</a:t>
            </a:r>
          </a:p>
          <a:p>
            <a:pPr>
              <a:spcAft>
                <a:spcPts val="800"/>
              </a:spcAft>
            </a:pPr>
            <a:r>
              <a:rPr sz="1500" b="0">
                <a:solidFill>
                  <a:srgbClr val="222222"/>
                </a:solidFill>
              </a:rPr>
              <a:t>c)  </a:t>
            </a:r>
            <a:r>
              <a:rPr sz="1500" b="0">
                <a:solidFill>
                  <a:srgbClr val="222222"/>
                </a:solidFill>
              </a:rPr>
              <a:t>3520-3610 Khz ve 21090-21150 Khz de çalışma yapabilirler</a:t>
            </a:r>
          </a:p>
          <a:p>
            <a:pPr>
              <a:spcAft>
                <a:spcPts val="800"/>
              </a:spcAft>
            </a:pPr>
            <a:r>
              <a:rPr sz="1500" b="0">
                <a:solidFill>
                  <a:srgbClr val="222222"/>
                </a:solidFill>
              </a:rPr>
              <a:t>d)  </a:t>
            </a:r>
            <a:r>
              <a:rPr sz="1500" b="0">
                <a:solidFill>
                  <a:srgbClr val="222222"/>
                </a:solidFill>
              </a:rPr>
              <a:t>100 W çıkış gücünü aşmamak kaydıyla çalışma yapabilirler</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Bir A sınıfı belge sahibinin gözetimi/nezareti altında, B </a:t>
            </a:r>
            <a:r>
              <a:rPr sz="1300" i="1">
                <a:solidFill>
                  <a:srgbClr val="222222"/>
                </a:solidFill>
              </a:rPr>
              <a:t>(ve pratikte C)</a:t>
            </a:r>
            <a:r>
              <a:rPr sz="1300">
                <a:solidFill>
                  <a:srgbClr val="222222"/>
                </a:solidFill>
              </a:rPr>
              <a:t> sınıfı telsizciler kendi sınıflarının normalde erişemediği tüm amatör frekans bantlarında çalışabilir — nezaret, sınıf sınırını geçici olarak kaldıran bir güvence mekanizmasıdır.</a:t>
            </a:r>
          </a:p>
          <a:p>
            <a:r>
              <a:rPr b="1" sz="1100">
                <a:solidFill>
                  <a:srgbClr val="1F3864"/>
                </a:solidFill>
              </a:rPr>
              <a:t>Kaynak: </a:t>
            </a:r>
            <a:r>
              <a:rPr sz="1100" i="1">
                <a:solidFill>
                  <a:srgbClr val="404040"/>
                </a:solidFill>
              </a:rPr>
              <a:t>Özel Telsiz Sistemleri Yönetmeliği EK-4 Tablo-1 uygulaması (nezaretli çalışma).</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20</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none">
            <a:spAutoFit/>
          </a:bodyPr>
          <a:lstStyle/>
          <a:p>
            <a:r>
              <a:rPr sz="2500" b="1">
                <a:solidFill>
                  <a:srgbClr val="FFFFFF"/>
                </a:solidFill>
              </a:rPr>
              <a:t>BÖLÜM 4: Temel Tanımlar</a:t>
            </a:r>
          </a:p>
        </p:txBody>
      </p:sp>
      <p:sp>
        <p:nvSpPr>
          <p:cNvPr id="4" name="TextBox 3"/>
          <p:cNvSpPr txBox="1"/>
          <p:nvPr/>
        </p:nvSpPr>
        <p:spPr>
          <a:xfrm>
            <a:off x="640080" y="1371600"/>
            <a:ext cx="10911535" cy="4114800"/>
          </a:xfrm>
          <a:prstGeom prst="rect">
            <a:avLst/>
          </a:prstGeom>
          <a:noFill/>
        </p:spPr>
        <p:txBody>
          <a:bodyPr wrap="square">
            <a:spAutoFit/>
          </a:bodyPr>
          <a:lstStyle/>
          <a:p>
            <a:pPr>
              <a:spcAft>
                <a:spcPts val="1300"/>
              </a:spcAft>
            </a:pPr>
            <a:r>
              <a:rPr sz="1700">
                <a:solidFill>
                  <a:srgbClr val="222222"/>
                </a:solidFill>
              </a:rPr>
              <a:t>•  Yönetmeliğin 4. maddesi, amatör telsizcilikle ilgili tüm temel kavramları tek tek tanımlar.</a:t>
            </a:r>
          </a:p>
          <a:p>
            <a:pPr>
              <a:spcAft>
                <a:spcPts val="1300"/>
              </a:spcAft>
            </a:pPr>
            <a:r>
              <a:rPr sz="1700">
                <a:solidFill>
                  <a:srgbClr val="222222"/>
                </a:solidFill>
              </a:rPr>
              <a:t>•  Bu bölümdeki sorular doğrudan bu tanımlardan gelir — ezbere değil, tanımın mantığını anlayarak çalışmak daha kolaydır.</a:t>
            </a:r>
          </a:p>
        </p:txBody>
      </p:sp>
      <p:sp>
        <p:nvSpPr>
          <p:cNvPr id="5" name="Rectangle 4"/>
          <p:cNvSpPr/>
          <p:nvPr/>
        </p:nvSpPr>
        <p:spPr>
          <a:xfrm>
            <a:off x="640080" y="5623560"/>
            <a:ext cx="10911535" cy="914400"/>
          </a:xfrm>
          <a:prstGeom prst="rect">
            <a:avLst/>
          </a:prstGeom>
          <a:solidFill>
            <a:srgbClr val="D6E4F0"/>
          </a:solidFill>
          <a:ln>
            <a:solidFill>
              <a:srgbClr val="2E75B6"/>
            </a:solidFill>
          </a:ln>
        </p:spPr>
        <p:style>
          <a:lnRef idx="1">
            <a:schemeClr val="accent1"/>
          </a:lnRef>
          <a:fillRef idx="3">
            <a:schemeClr val="accent1"/>
          </a:fillRef>
          <a:effectRef idx="2">
            <a:schemeClr val="accent1"/>
          </a:effectRef>
          <a:fontRef idx="minor">
            <a:schemeClr val="lt1"/>
          </a:fontRef>
        </p:style>
        <p:txBody>
          <a:bodyPr rtlCol="0" anchor="ctr" wrap="square" lIns="137160" tIns="73152"/>
          <a:lstStyle/>
          <a:p>
            <a:pPr algn="ctr"/>
            <a:r>
              <a:rPr b="1" sz="1300">
                <a:solidFill>
                  <a:srgbClr val="1F3864"/>
                </a:solidFill>
              </a:rPr>
              <a:t>Bu bölümün kaynağı: </a:t>
            </a:r>
            <a:r>
              <a:rPr sz="1300">
                <a:solidFill>
                  <a:srgbClr val="222222"/>
                </a:solidFill>
              </a:rPr>
              <a:t>KEGM Sınav ve Belgelendirme Yönetmeliği (RG 27482), Madde 4 (Tanımlar).</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Bölüm 4 Girişi</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21</a:t>
            </a:r>
            <a:r>
              <a:rPr sz="1400">
                <a:solidFill>
                  <a:srgbClr val="D6E4F0"/>
                </a:solidFill>
              </a:rPr>
              <a:t>   ·   Temel Tanımlar</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Hiçbir maddi, kişisel veya siyasi çıkar gözetmeden, sadece kendi istek ve çabası ile telsiz iletişim teknikleri alanında, kendini yetiştirmek amacıyla ulusal ve uluslararası amatör telsizcilik faaliyetinde bulunmak isteyenlere ne denir?</a:t>
            </a:r>
          </a:p>
          <a:p>
            <a:pPr>
              <a:spcAft>
                <a:spcPts val="800"/>
              </a:spcAft>
            </a:pPr>
            <a:r>
              <a:rPr sz="1500" b="0">
                <a:solidFill>
                  <a:srgbClr val="222222"/>
                </a:solidFill>
              </a:rPr>
              <a:t>a)  </a:t>
            </a:r>
            <a:r>
              <a:rPr sz="1500" b="0">
                <a:solidFill>
                  <a:srgbClr val="222222"/>
                </a:solidFill>
              </a:rPr>
              <a:t>Afet ve Acil Durum Operatörü</a:t>
            </a:r>
          </a:p>
          <a:p>
            <a:pPr>
              <a:spcAft>
                <a:spcPts val="800"/>
              </a:spcAft>
            </a:pPr>
            <a:r>
              <a:rPr sz="1500" b="1">
                <a:solidFill>
                  <a:srgbClr val="2E7D32"/>
                </a:solidFill>
              </a:rPr>
              <a:t>b)  </a:t>
            </a:r>
            <a:r>
              <a:rPr sz="1500" b="1">
                <a:solidFill>
                  <a:srgbClr val="2E7D32"/>
                </a:solidFill>
              </a:rPr>
              <a:t>Amatör Telsizci</a:t>
            </a:r>
            <a:r>
              <a:rPr sz="1200" i="1">
                <a:solidFill>
                  <a:srgbClr val="2E7D32"/>
                </a:solidFill>
              </a:rPr>
              <a:t>   ✓ Doğru cevap</a:t>
            </a:r>
          </a:p>
          <a:p>
            <a:pPr>
              <a:spcAft>
                <a:spcPts val="800"/>
              </a:spcAft>
            </a:pPr>
            <a:r>
              <a:rPr sz="1500" b="0">
                <a:solidFill>
                  <a:srgbClr val="222222"/>
                </a:solidFill>
              </a:rPr>
              <a:t>c)  </a:t>
            </a:r>
            <a:r>
              <a:rPr sz="1500" b="0">
                <a:solidFill>
                  <a:srgbClr val="222222"/>
                </a:solidFill>
              </a:rPr>
              <a:t>Geçici Amatör Telsizci</a:t>
            </a:r>
          </a:p>
          <a:p>
            <a:pPr>
              <a:spcAft>
                <a:spcPts val="800"/>
              </a:spcAft>
            </a:pPr>
            <a:r>
              <a:rPr sz="1500" b="0">
                <a:solidFill>
                  <a:srgbClr val="222222"/>
                </a:solidFill>
              </a:rPr>
              <a:t>d)  </a:t>
            </a:r>
            <a:r>
              <a:rPr sz="1500" b="0">
                <a:solidFill>
                  <a:srgbClr val="222222"/>
                </a:solidFill>
              </a:rPr>
              <a:t>Sorumlu Operatör</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Bu, yönetmeliğin "amatör telsizci" tanımının birebir metnidir: çıkar gözetmeksizin, kendi kendini geliştirme amacıyla faaliyette bulunan ve belgeye sahip gerçek kişi.</a:t>
            </a:r>
          </a:p>
          <a:p>
            <a:r>
              <a:rPr b="1" sz="1100">
                <a:solidFill>
                  <a:srgbClr val="1F3864"/>
                </a:solidFill>
              </a:rPr>
              <a:t>Kaynak: </a:t>
            </a:r>
            <a:r>
              <a:rPr sz="1100" i="1">
                <a:solidFill>
                  <a:srgbClr val="404040"/>
                </a:solidFill>
              </a:rPr>
              <a:t>KEGM Sınav ve Belgelendirme Yönetmeliği (RG 27482), Madde 4/f.</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21</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22</a:t>
            </a:r>
            <a:r>
              <a:rPr sz="1400">
                <a:solidFill>
                  <a:srgbClr val="D6E4F0"/>
                </a:solidFill>
              </a:rPr>
              <a:t>   ·   Temel Tanımlar</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Türkiye ile mütekabiliyet anlaşması bulunan ülkelerden alınmış amatör telsizcilik belgesine sahip olup, Türkiye'de üç aydan fazla faaliyette bulunmak isteyen amatör telsizcilere en çok bir yıla kadar verilen belgeye ne ad verilir?</a:t>
            </a:r>
          </a:p>
          <a:p>
            <a:pPr>
              <a:spcAft>
                <a:spcPts val="800"/>
              </a:spcAft>
            </a:pPr>
            <a:r>
              <a:rPr sz="1500" b="0">
                <a:solidFill>
                  <a:srgbClr val="222222"/>
                </a:solidFill>
              </a:rPr>
              <a:t>a)  </a:t>
            </a:r>
            <a:r>
              <a:rPr sz="1500" b="0">
                <a:solidFill>
                  <a:srgbClr val="222222"/>
                </a:solidFill>
              </a:rPr>
              <a:t>Oturma Belgesi</a:t>
            </a:r>
          </a:p>
          <a:p>
            <a:pPr>
              <a:spcAft>
                <a:spcPts val="800"/>
              </a:spcAft>
            </a:pPr>
            <a:r>
              <a:rPr sz="1500" b="0">
                <a:solidFill>
                  <a:srgbClr val="222222"/>
                </a:solidFill>
              </a:rPr>
              <a:t>b)  </a:t>
            </a:r>
            <a:r>
              <a:rPr sz="1500" b="0">
                <a:solidFill>
                  <a:srgbClr val="222222"/>
                </a:solidFill>
              </a:rPr>
              <a:t>SWL Belgesi</a:t>
            </a:r>
          </a:p>
          <a:p>
            <a:pPr>
              <a:spcAft>
                <a:spcPts val="800"/>
              </a:spcAft>
            </a:pPr>
            <a:r>
              <a:rPr sz="1500" b="0">
                <a:solidFill>
                  <a:srgbClr val="222222"/>
                </a:solidFill>
              </a:rPr>
              <a:t>c)  </a:t>
            </a:r>
            <a:r>
              <a:rPr sz="1500" b="0">
                <a:solidFill>
                  <a:srgbClr val="222222"/>
                </a:solidFill>
              </a:rPr>
              <a:t>Amatör Telsizcilik Belgesi</a:t>
            </a:r>
          </a:p>
          <a:p>
            <a:pPr>
              <a:spcAft>
                <a:spcPts val="800"/>
              </a:spcAft>
            </a:pPr>
            <a:r>
              <a:rPr sz="1500" b="1">
                <a:solidFill>
                  <a:srgbClr val="2E7D32"/>
                </a:solidFill>
              </a:rPr>
              <a:t>d)  </a:t>
            </a:r>
            <a:r>
              <a:rPr sz="1500" b="1">
                <a:solidFill>
                  <a:srgbClr val="2E7D32"/>
                </a:solidFill>
              </a:rPr>
              <a:t>Geçici Amatör Telsizcilik Belgesi</a:t>
            </a:r>
            <a:r>
              <a:rPr sz="1200" i="1">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Mütekabiliyet </a:t>
            </a:r>
            <a:r>
              <a:rPr sz="1300" i="1">
                <a:solidFill>
                  <a:srgbClr val="222222"/>
                </a:solidFill>
              </a:rPr>
              <a:t>(karşılıklı tanıma)</a:t>
            </a:r>
            <a:r>
              <a:rPr sz="1300">
                <a:solidFill>
                  <a:srgbClr val="222222"/>
                </a:solidFill>
              </a:rPr>
              <a:t> anlaşması olan bir ülkeden belge almış ve Türkiye'de 3 aydan fazla kalacak kişiye, en çok bir yıl süreyle "geçici amatör telsizcilik belgesi" düzenlenir.</a:t>
            </a:r>
          </a:p>
          <a:p>
            <a:r>
              <a:rPr b="1" sz="1100">
                <a:solidFill>
                  <a:srgbClr val="1F3864"/>
                </a:solidFill>
              </a:rPr>
              <a:t>Kaynak: </a:t>
            </a:r>
            <a:r>
              <a:rPr sz="1100" i="1">
                <a:solidFill>
                  <a:srgbClr val="404040"/>
                </a:solidFill>
              </a:rPr>
              <a:t>KEGM Sınav ve Belgelendirme Yönetmeliği (RG 27482), Madde 4/k.</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22</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23</a:t>
            </a:r>
            <a:r>
              <a:rPr sz="1400">
                <a:solidFill>
                  <a:srgbClr val="D6E4F0"/>
                </a:solidFill>
              </a:rPr>
              <a:t>   ·   Temel Tanımlar</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Amatör telsizcilik haberleşmesinde izin verilen çıkış gücü, emisyon, band genişliği ve frekansları gösteren plan ne ad verilir?</a:t>
            </a:r>
          </a:p>
          <a:p>
            <a:pPr>
              <a:spcAft>
                <a:spcPts val="800"/>
              </a:spcAft>
            </a:pPr>
            <a:r>
              <a:rPr sz="1500" b="0">
                <a:solidFill>
                  <a:srgbClr val="222222"/>
                </a:solidFill>
              </a:rPr>
              <a:t>a)  </a:t>
            </a:r>
            <a:r>
              <a:rPr sz="1500" b="0">
                <a:solidFill>
                  <a:srgbClr val="222222"/>
                </a:solidFill>
              </a:rPr>
              <a:t>HF Telefon Frekans Planı</a:t>
            </a:r>
          </a:p>
          <a:p>
            <a:pPr>
              <a:spcAft>
                <a:spcPts val="800"/>
              </a:spcAft>
            </a:pPr>
            <a:r>
              <a:rPr sz="1500" b="1">
                <a:solidFill>
                  <a:srgbClr val="2E7D32"/>
                </a:solidFill>
              </a:rPr>
              <a:t>b)  </a:t>
            </a:r>
            <a:r>
              <a:rPr sz="1500" b="1">
                <a:solidFill>
                  <a:srgbClr val="2E7D32"/>
                </a:solidFill>
              </a:rPr>
              <a:t>Amatör Radyo Band Planı</a:t>
            </a:r>
            <a:r>
              <a:rPr sz="1200" i="1">
                <a:solidFill>
                  <a:srgbClr val="2E7D32"/>
                </a:solidFill>
              </a:rPr>
              <a:t>   ✓ Doğru cevap</a:t>
            </a:r>
          </a:p>
          <a:p>
            <a:pPr>
              <a:spcAft>
                <a:spcPts val="800"/>
              </a:spcAft>
            </a:pPr>
            <a:r>
              <a:rPr sz="1500" b="0">
                <a:solidFill>
                  <a:srgbClr val="222222"/>
                </a:solidFill>
              </a:rPr>
              <a:t>c)  </a:t>
            </a:r>
            <a:r>
              <a:rPr sz="1500" b="0">
                <a:solidFill>
                  <a:srgbClr val="222222"/>
                </a:solidFill>
              </a:rPr>
              <a:t>VHF Frekans Band Planı</a:t>
            </a:r>
          </a:p>
          <a:p>
            <a:pPr>
              <a:spcAft>
                <a:spcPts val="800"/>
              </a:spcAft>
            </a:pPr>
            <a:r>
              <a:rPr sz="1500" b="0">
                <a:solidFill>
                  <a:srgbClr val="222222"/>
                </a:solidFill>
              </a:rPr>
              <a:t>d)  </a:t>
            </a:r>
            <a:r>
              <a:rPr sz="1500" b="0">
                <a:solidFill>
                  <a:srgbClr val="222222"/>
                </a:solidFill>
              </a:rPr>
              <a:t>HF Teleks Frekans Planı</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Bu, "amatör radyo bant planı" tanımıdır: Özel Telsiz Sistemleri Yönetmeliği'nde amatör haberleşmelere izin verilen çıkış gücü, emisyon, bant genişliği ve frekansları gösteren plandır.</a:t>
            </a:r>
          </a:p>
          <a:p>
            <a:r>
              <a:rPr b="1" sz="1100">
                <a:solidFill>
                  <a:srgbClr val="1F3864"/>
                </a:solidFill>
              </a:rPr>
              <a:t>Kaynak: </a:t>
            </a:r>
            <a:r>
              <a:rPr sz="1100" i="1">
                <a:solidFill>
                  <a:srgbClr val="404040"/>
                </a:solidFill>
              </a:rPr>
              <a:t>KEGM Sınav ve Belgelendirme Yönetmeliği (RG 27482), Madde 4/ğ.</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23</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24</a:t>
            </a:r>
            <a:r>
              <a:rPr sz="1400">
                <a:solidFill>
                  <a:srgbClr val="D6E4F0"/>
                </a:solidFill>
              </a:rPr>
              <a:t>   ·   Temel Tanımlar</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Amatör telsiz haberleşmesi kayıtlarının tutulması amacıyla kullanılan deftere ne denir?</a:t>
            </a:r>
          </a:p>
          <a:p>
            <a:pPr>
              <a:spcAft>
                <a:spcPts val="800"/>
              </a:spcAft>
            </a:pPr>
            <a:r>
              <a:rPr sz="1500" b="0">
                <a:solidFill>
                  <a:srgbClr val="222222"/>
                </a:solidFill>
              </a:rPr>
              <a:t>a)  </a:t>
            </a:r>
            <a:r>
              <a:rPr sz="1500" b="0">
                <a:solidFill>
                  <a:srgbClr val="222222"/>
                </a:solidFill>
              </a:rPr>
              <a:t>Haberleşme defteri</a:t>
            </a:r>
          </a:p>
          <a:p>
            <a:pPr>
              <a:spcAft>
                <a:spcPts val="800"/>
              </a:spcAft>
            </a:pPr>
            <a:r>
              <a:rPr sz="1500" b="1">
                <a:solidFill>
                  <a:srgbClr val="2E7D32"/>
                </a:solidFill>
              </a:rPr>
              <a:t>b)  </a:t>
            </a:r>
            <a:r>
              <a:rPr sz="1500" b="1">
                <a:solidFill>
                  <a:srgbClr val="2E7D32"/>
                </a:solidFill>
              </a:rPr>
              <a:t>Haberleşme kayıt defteri</a:t>
            </a:r>
            <a:r>
              <a:rPr sz="1200" i="1">
                <a:solidFill>
                  <a:srgbClr val="2E7D32"/>
                </a:solidFill>
              </a:rPr>
              <a:t>   ✓ Doğru cevap</a:t>
            </a:r>
          </a:p>
          <a:p>
            <a:pPr>
              <a:spcAft>
                <a:spcPts val="800"/>
              </a:spcAft>
            </a:pPr>
            <a:r>
              <a:rPr sz="1500" b="0">
                <a:solidFill>
                  <a:srgbClr val="222222"/>
                </a:solidFill>
              </a:rPr>
              <a:t>c)  </a:t>
            </a:r>
            <a:r>
              <a:rPr sz="1500" b="0">
                <a:solidFill>
                  <a:srgbClr val="222222"/>
                </a:solidFill>
              </a:rPr>
              <a:t>Nöbet defteri</a:t>
            </a:r>
          </a:p>
          <a:p>
            <a:pPr>
              <a:spcAft>
                <a:spcPts val="800"/>
              </a:spcAft>
            </a:pPr>
            <a:r>
              <a:rPr sz="1500" b="0">
                <a:solidFill>
                  <a:srgbClr val="222222"/>
                </a:solidFill>
              </a:rPr>
              <a:t>d)  </a:t>
            </a:r>
            <a:r>
              <a:rPr sz="1500" b="0">
                <a:solidFill>
                  <a:srgbClr val="222222"/>
                </a:solidFill>
              </a:rPr>
              <a:t>Hiçbiri</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İngilizce karşılığı "log book" olan bu defter, yapılan haberleşmelerin </a:t>
            </a:r>
            <a:r>
              <a:rPr sz="1300" i="1">
                <a:solidFill>
                  <a:srgbClr val="222222"/>
                </a:solidFill>
              </a:rPr>
              <a:t>(kiminle, ne zaman, hangi frekansta)</a:t>
            </a:r>
            <a:r>
              <a:rPr sz="1300">
                <a:solidFill>
                  <a:srgbClr val="222222"/>
                </a:solidFill>
              </a:rPr>
              <a:t> kaydedildiği resmî belgedir; SWL belgesi sahipleri de dinledikleri haberleşmeleri bu deftere kaydeder.</a:t>
            </a:r>
          </a:p>
          <a:p>
            <a:r>
              <a:rPr b="1" sz="1100">
                <a:solidFill>
                  <a:srgbClr val="1F3864"/>
                </a:solidFill>
              </a:rPr>
              <a:t>Kaynak: </a:t>
            </a:r>
            <a:r>
              <a:rPr sz="1100" i="1">
                <a:solidFill>
                  <a:srgbClr val="404040"/>
                </a:solidFill>
              </a:rPr>
              <a:t>KEGM Sınav ve Belgelendirme Yönetmeliği (RG 27482), Madde 4/l.</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24</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25</a:t>
            </a:r>
            <a:r>
              <a:rPr sz="1400">
                <a:solidFill>
                  <a:srgbClr val="D6E4F0"/>
                </a:solidFill>
              </a:rPr>
              <a:t>   ·   Temel Tanımlar</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sorumlu operatör kimdir?</a:t>
            </a:r>
          </a:p>
          <a:p>
            <a:pPr>
              <a:spcAft>
                <a:spcPts val="800"/>
              </a:spcAft>
            </a:pPr>
            <a:r>
              <a:rPr sz="1500" b="0">
                <a:solidFill>
                  <a:srgbClr val="222222"/>
                </a:solidFill>
              </a:rPr>
              <a:t>a)  </a:t>
            </a:r>
            <a:r>
              <a:rPr sz="1500" b="0">
                <a:solidFill>
                  <a:srgbClr val="222222"/>
                </a:solidFill>
              </a:rPr>
              <a:t>Organizasyonlar tarafından kurulan istasyonlardan sorumlu, C sınıfı belgeye sahip amatör telsizci</a:t>
            </a:r>
          </a:p>
          <a:p>
            <a:pPr>
              <a:spcAft>
                <a:spcPts val="800"/>
              </a:spcAft>
            </a:pPr>
            <a:r>
              <a:rPr sz="1500" b="0">
                <a:solidFill>
                  <a:srgbClr val="222222"/>
                </a:solidFill>
              </a:rPr>
              <a:t>b)  </a:t>
            </a:r>
            <a:r>
              <a:rPr sz="1500" b="0">
                <a:solidFill>
                  <a:srgbClr val="222222"/>
                </a:solidFill>
              </a:rPr>
              <a:t>Organizasyonlar tarafından kurulan istasyonlardan sorumlu, B sınıfı belgeye sahip amatör telsizci</a:t>
            </a:r>
          </a:p>
          <a:p>
            <a:pPr>
              <a:spcAft>
                <a:spcPts val="800"/>
              </a:spcAft>
            </a:pPr>
            <a:r>
              <a:rPr sz="1500" b="1">
                <a:solidFill>
                  <a:srgbClr val="2E7D32"/>
                </a:solidFill>
              </a:rPr>
              <a:t>c)  </a:t>
            </a:r>
            <a:r>
              <a:rPr sz="1500" b="1">
                <a:solidFill>
                  <a:srgbClr val="2E7D32"/>
                </a:solidFill>
              </a:rPr>
              <a:t>Organizasyonlar tarafından kurulan istasyonlardan sorumlu, A sınıfı belgeye sahip amatör telsizci</a:t>
            </a:r>
            <a:r>
              <a:rPr sz="1200" i="1">
                <a:solidFill>
                  <a:srgbClr val="2E7D32"/>
                </a:solidFill>
              </a:rPr>
              <a:t>   ✓ Doğru cevap</a:t>
            </a:r>
          </a:p>
          <a:p>
            <a:pPr>
              <a:spcAft>
                <a:spcPts val="800"/>
              </a:spcAft>
            </a:pPr>
            <a:r>
              <a:rPr sz="1500" b="0">
                <a:solidFill>
                  <a:srgbClr val="222222"/>
                </a:solidFill>
              </a:rPr>
              <a:t>d)  </a:t>
            </a:r>
            <a:r>
              <a:rPr sz="1500" b="0">
                <a:solidFill>
                  <a:srgbClr val="222222"/>
                </a:solidFill>
              </a:rPr>
              <a:t>Hiçbiri</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Bir organizasyonun </a:t>
            </a:r>
            <a:r>
              <a:rPr sz="1300" i="1">
                <a:solidFill>
                  <a:srgbClr val="222222"/>
                </a:solidFill>
              </a:rPr>
              <a:t>(dernek, okul, izcilik kuruluşu vb.)</a:t>
            </a:r>
            <a:r>
              <a:rPr sz="1300">
                <a:solidFill>
                  <a:srgbClr val="222222"/>
                </a:solidFill>
              </a:rPr>
              <a:t> kurduğu istasyondan sorumlu olabilmek için A sınıfı belgeye sahip olmak şarttır — bu, organizasyon tanımında da "A sınıfı sorumlu operatörü bulunmak kaydıyla" ifadesiyle tekrar edilir.</a:t>
            </a:r>
          </a:p>
          <a:p>
            <a:r>
              <a:rPr b="1" sz="1100">
                <a:solidFill>
                  <a:srgbClr val="1F3864"/>
                </a:solidFill>
              </a:rPr>
              <a:t>Kaynak: </a:t>
            </a:r>
            <a:r>
              <a:rPr sz="1100" i="1">
                <a:solidFill>
                  <a:srgbClr val="404040"/>
                </a:solidFill>
              </a:rPr>
              <a:t>KEGM Sınav ve Belgelendirme Yönetmeliği (RG 27482), Madde 4/t.</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25</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26</a:t>
            </a:r>
            <a:r>
              <a:rPr sz="1400">
                <a:solidFill>
                  <a:srgbClr val="D6E4F0"/>
                </a:solidFill>
              </a:rPr>
              <a:t>   ·   Temel Tanımlar</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Aralarında fiziki bağlantı olmaksızın, elektromanyetik dalgalar yoluyla, açık, kodlu veya kriptolu ses ve veri almaya, vermeye veya yalnızca almaya ya da vermeye yarayan sistemlere ne denir?</a:t>
            </a:r>
          </a:p>
          <a:p>
            <a:pPr>
              <a:spcAft>
                <a:spcPts val="800"/>
              </a:spcAft>
            </a:pPr>
            <a:r>
              <a:rPr sz="1500" b="0">
                <a:solidFill>
                  <a:srgbClr val="222222"/>
                </a:solidFill>
              </a:rPr>
              <a:t>a)  </a:t>
            </a:r>
            <a:r>
              <a:rPr sz="1500" b="0">
                <a:solidFill>
                  <a:srgbClr val="222222"/>
                </a:solidFill>
              </a:rPr>
              <a:t>Telli Sistem</a:t>
            </a:r>
          </a:p>
          <a:p>
            <a:pPr>
              <a:spcAft>
                <a:spcPts val="800"/>
              </a:spcAft>
            </a:pPr>
            <a:r>
              <a:rPr sz="1500" b="1">
                <a:solidFill>
                  <a:srgbClr val="2E7D32"/>
                </a:solidFill>
              </a:rPr>
              <a:t>b)  </a:t>
            </a:r>
            <a:r>
              <a:rPr sz="1500" b="1">
                <a:solidFill>
                  <a:srgbClr val="2E7D32"/>
                </a:solidFill>
              </a:rPr>
              <a:t>Telsiz Sistem</a:t>
            </a:r>
            <a:r>
              <a:rPr sz="1200" i="1">
                <a:solidFill>
                  <a:srgbClr val="2E7D32"/>
                </a:solidFill>
              </a:rPr>
              <a:t>   ✓ Doğru cevap</a:t>
            </a:r>
          </a:p>
          <a:p>
            <a:pPr>
              <a:spcAft>
                <a:spcPts val="800"/>
              </a:spcAft>
            </a:pPr>
            <a:r>
              <a:rPr sz="1500" b="0">
                <a:solidFill>
                  <a:srgbClr val="222222"/>
                </a:solidFill>
              </a:rPr>
              <a:t>c)  </a:t>
            </a:r>
            <a:r>
              <a:rPr sz="1500" b="0">
                <a:solidFill>
                  <a:srgbClr val="222222"/>
                </a:solidFill>
              </a:rPr>
              <a:t>Teleks Sistem</a:t>
            </a:r>
          </a:p>
          <a:p>
            <a:pPr>
              <a:spcAft>
                <a:spcPts val="800"/>
              </a:spcAft>
            </a:pPr>
            <a:r>
              <a:rPr sz="1500" b="0">
                <a:solidFill>
                  <a:srgbClr val="222222"/>
                </a:solidFill>
              </a:rPr>
              <a:t>d)  </a:t>
            </a:r>
            <a:r>
              <a:rPr sz="1500" b="0">
                <a:solidFill>
                  <a:srgbClr val="222222"/>
                </a:solidFill>
              </a:rPr>
              <a:t>Telgraf Sistem</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Bu, yönetmeliğin "telsiz" tanımıdır — kelimenin kendisi de zaten "kablosuz" </a:t>
            </a:r>
            <a:r>
              <a:rPr sz="1300" i="1">
                <a:solidFill>
                  <a:srgbClr val="222222"/>
                </a:solidFill>
              </a:rPr>
              <a:t>(tel gerektirmeyen)</a:t>
            </a:r>
            <a:r>
              <a:rPr sz="1300">
                <a:solidFill>
                  <a:srgbClr val="222222"/>
                </a:solidFill>
              </a:rPr>
              <a:t> anlamına gelir; fiziksel bağlantı olmadan elektromanyetik dalga ile haberleşen her sistemi kapsar.</a:t>
            </a:r>
          </a:p>
          <a:p>
            <a:r>
              <a:rPr b="1" sz="1100">
                <a:solidFill>
                  <a:srgbClr val="1F3864"/>
                </a:solidFill>
              </a:rPr>
              <a:t>Kaynak: </a:t>
            </a:r>
            <a:r>
              <a:rPr sz="1100" i="1">
                <a:solidFill>
                  <a:srgbClr val="404040"/>
                </a:solidFill>
              </a:rPr>
              <a:t>KEGM Sınav ve Belgelendirme Yönetmeliği (RG 27482), Madde 4/u.</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26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27</a:t>
            </a:r>
            <a:r>
              <a:rPr sz="1400">
                <a:solidFill>
                  <a:srgbClr val="D6E4F0"/>
                </a:solidFill>
              </a:rPr>
              <a:t>   ·   Temel Tanımlar</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SWL'nin anlamı nedir?</a:t>
            </a:r>
          </a:p>
          <a:p>
            <a:pPr>
              <a:spcAft>
                <a:spcPts val="800"/>
              </a:spcAft>
            </a:pPr>
            <a:r>
              <a:rPr sz="1500" b="1">
                <a:solidFill>
                  <a:srgbClr val="2E7D32"/>
                </a:solidFill>
              </a:rPr>
              <a:t>a)  </a:t>
            </a:r>
            <a:r>
              <a:rPr sz="1500" b="1">
                <a:solidFill>
                  <a:srgbClr val="2E7D32"/>
                </a:solidFill>
              </a:rPr>
              <a:t>3-30 Mhz frekans bandı arasında ulusal ve uluslararası yayın yapan istasyonları dinleyen kısa dalga dinleyicisi</a:t>
            </a:r>
            <a:r>
              <a:rPr sz="1200" i="1">
                <a:solidFill>
                  <a:srgbClr val="2E7D32"/>
                </a:solidFill>
              </a:rPr>
              <a:t>   ✓ Doğru cevap</a:t>
            </a:r>
          </a:p>
          <a:p>
            <a:pPr>
              <a:spcAft>
                <a:spcPts val="800"/>
              </a:spcAft>
            </a:pPr>
            <a:r>
              <a:rPr sz="1500" b="0">
                <a:solidFill>
                  <a:srgbClr val="222222"/>
                </a:solidFill>
              </a:rPr>
              <a:t>b)  </a:t>
            </a:r>
            <a:r>
              <a:rPr sz="1500" b="0">
                <a:solidFill>
                  <a:srgbClr val="222222"/>
                </a:solidFill>
              </a:rPr>
              <a:t>Organizasyonlar tarafından kurulan istasyonlardan sorumlu, A sınıfı belgeye sahip amatör telsizciyi</a:t>
            </a:r>
          </a:p>
          <a:p>
            <a:pPr>
              <a:spcAft>
                <a:spcPts val="800"/>
              </a:spcAft>
            </a:pPr>
            <a:r>
              <a:rPr sz="1500" b="0">
                <a:solidFill>
                  <a:srgbClr val="222222"/>
                </a:solidFill>
              </a:rPr>
              <a:t>c)  </a:t>
            </a:r>
            <a:r>
              <a:rPr sz="1500" b="0">
                <a:solidFill>
                  <a:srgbClr val="222222"/>
                </a:solidFill>
              </a:rPr>
              <a:t>Türkiye'de 3 aydan az faaliyette bulunmak isteyen amatör telsizciyi</a:t>
            </a:r>
          </a:p>
          <a:p>
            <a:pPr>
              <a:spcAft>
                <a:spcPts val="800"/>
              </a:spcAft>
            </a:pPr>
            <a:r>
              <a:rPr sz="1500" b="0">
                <a:solidFill>
                  <a:srgbClr val="222222"/>
                </a:solidFill>
              </a:rPr>
              <a:t>d)  </a:t>
            </a:r>
            <a:r>
              <a:rPr sz="1500" b="0">
                <a:solidFill>
                  <a:srgbClr val="222222"/>
                </a:solidFill>
              </a:rPr>
              <a:t>Amatör Telsizcilik Belgesine sahip gerçek kişileri</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SWL </a:t>
            </a:r>
            <a:r>
              <a:rPr sz="1300" i="1">
                <a:solidFill>
                  <a:srgbClr val="222222"/>
                </a:solidFill>
              </a:rPr>
              <a:t>(Short Wave Listener — kısa dalga dinleyicisi)</a:t>
            </a:r>
            <a:r>
              <a:rPr sz="1300">
                <a:solidFill>
                  <a:srgbClr val="222222"/>
                </a:solidFill>
              </a:rPr>
              <a:t>, kendisi verici olarak yayın yapmaz; 3-30 MHz bandındaki istasyonları dinler ve haberleşmeleri kayıt defterine </a:t>
            </a:r>
            <a:r>
              <a:rPr sz="1300" i="1">
                <a:solidFill>
                  <a:srgbClr val="222222"/>
                </a:solidFill>
              </a:rPr>
              <a:t>(log book)</a:t>
            </a:r>
            <a:r>
              <a:rPr sz="1300">
                <a:solidFill>
                  <a:srgbClr val="222222"/>
                </a:solidFill>
              </a:rPr>
              <a:t> işleyip QSL kartı </a:t>
            </a:r>
            <a:r>
              <a:rPr sz="1300" i="1">
                <a:solidFill>
                  <a:srgbClr val="222222"/>
                </a:solidFill>
              </a:rPr>
              <a:t>(dinlediğini teyit eden kart)</a:t>
            </a:r>
            <a:r>
              <a:rPr sz="1300">
                <a:solidFill>
                  <a:srgbClr val="222222"/>
                </a:solidFill>
              </a:rPr>
              <a:t> göndermek ister.</a:t>
            </a:r>
          </a:p>
          <a:p>
            <a:r>
              <a:rPr b="1" sz="1100">
                <a:solidFill>
                  <a:srgbClr val="1F3864"/>
                </a:solidFill>
              </a:rPr>
              <a:t>Kaynak: </a:t>
            </a:r>
            <a:r>
              <a:rPr sz="1100" i="1">
                <a:solidFill>
                  <a:srgbClr val="404040"/>
                </a:solidFill>
              </a:rPr>
              <a:t>KEGM Sınav ve Belgelendirme Yönetmeliği (RG 27482), Madde 4/ş.</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27</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28</a:t>
            </a:r>
            <a:r>
              <a:rPr sz="1400">
                <a:solidFill>
                  <a:srgbClr val="D6E4F0"/>
                </a:solidFill>
              </a:rPr>
              <a:t>   ·   Temel Tanımlar</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A sınıfı amatör telsizcilik belgesine sahip sorumlu operatörü bulunmak kaydıyla amatör telsiz istasyonu kuracak olan amatör telsiz dernekleri, eğitim ve öğretim kurumları, afet ve acil durum haberleşmesinde görev alan kuruluşlar, izcilik kuruluşları, araştırma kurumları ve benzerlerine ne ad verilir?</a:t>
            </a:r>
          </a:p>
          <a:p>
            <a:pPr>
              <a:spcAft>
                <a:spcPts val="800"/>
              </a:spcAft>
            </a:pPr>
            <a:r>
              <a:rPr sz="1500" b="0">
                <a:solidFill>
                  <a:srgbClr val="222222"/>
                </a:solidFill>
              </a:rPr>
              <a:t>a)  </a:t>
            </a:r>
            <a:r>
              <a:rPr sz="1500" b="0">
                <a:solidFill>
                  <a:srgbClr val="222222"/>
                </a:solidFill>
              </a:rPr>
              <a:t>Sorumlu Operatör</a:t>
            </a:r>
          </a:p>
          <a:p>
            <a:pPr>
              <a:spcAft>
                <a:spcPts val="800"/>
              </a:spcAft>
            </a:pPr>
            <a:r>
              <a:rPr sz="1500" b="0">
                <a:solidFill>
                  <a:srgbClr val="222222"/>
                </a:solidFill>
              </a:rPr>
              <a:t>b)  </a:t>
            </a:r>
            <a:r>
              <a:rPr sz="1500" b="0">
                <a:solidFill>
                  <a:srgbClr val="222222"/>
                </a:solidFill>
              </a:rPr>
              <a:t>Amatör Telsizci</a:t>
            </a:r>
          </a:p>
          <a:p>
            <a:pPr>
              <a:spcAft>
                <a:spcPts val="800"/>
              </a:spcAft>
            </a:pPr>
            <a:r>
              <a:rPr sz="1500" b="0">
                <a:solidFill>
                  <a:srgbClr val="222222"/>
                </a:solidFill>
              </a:rPr>
              <a:t>c)  </a:t>
            </a:r>
            <a:r>
              <a:rPr sz="1500" b="0">
                <a:solidFill>
                  <a:srgbClr val="222222"/>
                </a:solidFill>
              </a:rPr>
              <a:t>Amatör Telsiz İstasyonu</a:t>
            </a:r>
          </a:p>
          <a:p>
            <a:pPr>
              <a:spcAft>
                <a:spcPts val="800"/>
              </a:spcAft>
            </a:pPr>
            <a:r>
              <a:rPr sz="1500" b="1">
                <a:solidFill>
                  <a:srgbClr val="2E7D32"/>
                </a:solidFill>
              </a:rPr>
              <a:t>d)  </a:t>
            </a:r>
            <a:r>
              <a:rPr sz="1500" b="1">
                <a:solidFill>
                  <a:srgbClr val="2E7D32"/>
                </a:solidFill>
              </a:rPr>
              <a:t>Organizasyon</a:t>
            </a:r>
            <a:r>
              <a:rPr sz="1200" i="1">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Bu kurum/kuruluş grubunun ortak adı "organizasyon"dur — bireysel amatör telsizciden farklı olarak, tüzel kişilik adına, bir sorumlu operatör </a:t>
            </a:r>
            <a:r>
              <a:rPr sz="1300" i="1">
                <a:solidFill>
                  <a:srgbClr val="222222"/>
                </a:solidFill>
              </a:rPr>
              <a:t>(A sınıfı belge sahibi)</a:t>
            </a:r>
            <a:r>
              <a:rPr sz="1300">
                <a:solidFill>
                  <a:srgbClr val="222222"/>
                </a:solidFill>
              </a:rPr>
              <a:t> nezaretinde istasyon kurabilen yapılardır.</a:t>
            </a:r>
          </a:p>
          <a:p>
            <a:r>
              <a:rPr b="1" sz="1100">
                <a:solidFill>
                  <a:srgbClr val="1F3864"/>
                </a:solidFill>
              </a:rPr>
              <a:t>Kaynak: </a:t>
            </a:r>
            <a:r>
              <a:rPr sz="1100" i="1">
                <a:solidFill>
                  <a:srgbClr val="404040"/>
                </a:solidFill>
              </a:rPr>
              <a:t>KEGM Sınav ve Belgelendirme Yönetmeliği (RG 27482), Madde 4/r.</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28</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none">
            <a:spAutoFit/>
          </a:bodyPr>
          <a:lstStyle/>
          <a:p>
            <a:r>
              <a:rPr sz="2500" b="1">
                <a:solidFill>
                  <a:srgbClr val="FFFFFF"/>
                </a:solidFill>
              </a:rPr>
              <a:t>BÖLÜM 5: Çağrı İşareti Yapısı</a:t>
            </a:r>
          </a:p>
        </p:txBody>
      </p:sp>
      <p:sp>
        <p:nvSpPr>
          <p:cNvPr id="4" name="TextBox 3"/>
          <p:cNvSpPr txBox="1"/>
          <p:nvPr/>
        </p:nvSpPr>
        <p:spPr>
          <a:xfrm>
            <a:off x="640080" y="1371600"/>
            <a:ext cx="10911535" cy="4114800"/>
          </a:xfrm>
          <a:prstGeom prst="rect">
            <a:avLst/>
          </a:prstGeom>
          <a:noFill/>
        </p:spPr>
        <p:txBody>
          <a:bodyPr wrap="square">
            <a:spAutoFit/>
          </a:bodyPr>
          <a:lstStyle/>
          <a:p>
            <a:pPr>
              <a:spcAft>
                <a:spcPts val="1300"/>
              </a:spcAft>
            </a:pPr>
            <a:r>
              <a:rPr sz="1700">
                <a:solidFill>
                  <a:srgbClr val="222222"/>
                </a:solidFill>
              </a:rPr>
              <a:t>•  Her çağrı işareti üç bölümden oluşur: ön ek </a:t>
            </a:r>
            <a:r>
              <a:rPr sz="1700" i="1">
                <a:solidFill>
                  <a:srgbClr val="222222"/>
                </a:solidFill>
              </a:rPr>
              <a:t>(kim/ne olduğunu gösterir)</a:t>
            </a:r>
            <a:r>
              <a:rPr sz="1700">
                <a:solidFill>
                  <a:srgbClr val="222222"/>
                </a:solidFill>
              </a:rPr>
              <a:t> + bölge numarası </a:t>
            </a:r>
            <a:r>
              <a:rPr sz="1700" i="1">
                <a:solidFill>
                  <a:srgbClr val="222222"/>
                </a:solidFill>
              </a:rPr>
              <a:t>(nerede olduğunu gösterir)</a:t>
            </a:r>
            <a:r>
              <a:rPr sz="1700">
                <a:solidFill>
                  <a:srgbClr val="222222"/>
                </a:solidFill>
              </a:rPr>
              <a:t> + son ek </a:t>
            </a:r>
            <a:r>
              <a:rPr sz="1700" i="1">
                <a:solidFill>
                  <a:srgbClr val="222222"/>
                </a:solidFill>
              </a:rPr>
              <a:t>(kişiye/kuruma özel harf grubu)</a:t>
            </a:r>
            <a:r>
              <a:rPr sz="1700">
                <a:solidFill>
                  <a:srgbClr val="222222"/>
                </a:solidFill>
              </a:rPr>
              <a:t>.</a:t>
            </a:r>
          </a:p>
          <a:p>
            <a:pPr>
              <a:spcAft>
                <a:spcPts val="1300"/>
              </a:spcAft>
            </a:pPr>
            <a:r>
              <a:rPr sz="1700">
                <a:solidFill>
                  <a:srgbClr val="222222"/>
                </a:solidFill>
              </a:rPr>
              <a:t>•  Ön ekler: TA </a:t>
            </a:r>
            <a:r>
              <a:rPr sz="1700" i="1">
                <a:solidFill>
                  <a:srgbClr val="222222"/>
                </a:solidFill>
              </a:rPr>
              <a:t>(A sınıfı)</a:t>
            </a:r>
            <a:r>
              <a:rPr sz="1700">
                <a:solidFill>
                  <a:srgbClr val="222222"/>
                </a:solidFill>
              </a:rPr>
              <a:t>, TB </a:t>
            </a:r>
            <a:r>
              <a:rPr sz="1700" i="1">
                <a:solidFill>
                  <a:srgbClr val="222222"/>
                </a:solidFill>
              </a:rPr>
              <a:t>(B/C sınıfı)</a:t>
            </a:r>
            <a:r>
              <a:rPr sz="1700">
                <a:solidFill>
                  <a:srgbClr val="222222"/>
                </a:solidFill>
              </a:rPr>
              <a:t>, TC </a:t>
            </a:r>
            <a:r>
              <a:rPr sz="1700" i="1">
                <a:solidFill>
                  <a:srgbClr val="222222"/>
                </a:solidFill>
              </a:rPr>
              <a:t>(geçici özel gün etkinliği)</a:t>
            </a:r>
            <a:r>
              <a:rPr sz="1700">
                <a:solidFill>
                  <a:srgbClr val="222222"/>
                </a:solidFill>
              </a:rPr>
              <a:t>, YM </a:t>
            </a:r>
            <a:r>
              <a:rPr sz="1700" i="1">
                <a:solidFill>
                  <a:srgbClr val="222222"/>
                </a:solidFill>
              </a:rPr>
              <a:t>(organizasyon/röle)</a:t>
            </a:r>
            <a:r>
              <a:rPr sz="1700">
                <a:solidFill>
                  <a:srgbClr val="222222"/>
                </a:solidFill>
              </a:rPr>
              <a:t>.</a:t>
            </a:r>
          </a:p>
          <a:p>
            <a:pPr>
              <a:spcAft>
                <a:spcPts val="1300"/>
              </a:spcAft>
            </a:pPr>
            <a:r>
              <a:rPr sz="1700">
                <a:solidFill>
                  <a:srgbClr val="222222"/>
                </a:solidFill>
              </a:rPr>
              <a:t>•  Son ek ilk harfleri kuruluş türüne göre değişir: K=dernek, X=eğitim kurumu, E=afet/acil durum kuruluşu, S=izcilik, R=araştırma kurumu.</a:t>
            </a:r>
          </a:p>
        </p:txBody>
      </p:sp>
      <p:sp>
        <p:nvSpPr>
          <p:cNvPr id="5" name="Rectangle 4"/>
          <p:cNvSpPr/>
          <p:nvPr/>
        </p:nvSpPr>
        <p:spPr>
          <a:xfrm>
            <a:off x="640080" y="5623560"/>
            <a:ext cx="10911535" cy="914400"/>
          </a:xfrm>
          <a:prstGeom prst="rect">
            <a:avLst/>
          </a:prstGeom>
          <a:solidFill>
            <a:srgbClr val="D6E4F0"/>
          </a:solidFill>
          <a:ln>
            <a:solidFill>
              <a:srgbClr val="2E75B6"/>
            </a:solidFill>
          </a:ln>
        </p:spPr>
        <p:style>
          <a:lnRef idx="1">
            <a:schemeClr val="accent1"/>
          </a:lnRef>
          <a:fillRef idx="3">
            <a:schemeClr val="accent1"/>
          </a:fillRef>
          <a:effectRef idx="2">
            <a:schemeClr val="accent1"/>
          </a:effectRef>
          <a:fontRef idx="minor">
            <a:schemeClr val="lt1"/>
          </a:fontRef>
        </p:style>
        <p:txBody>
          <a:bodyPr rtlCol="0" anchor="ctr" wrap="square" lIns="137160" tIns="73152"/>
          <a:lstStyle/>
          <a:p>
            <a:pPr algn="ctr"/>
            <a:r>
              <a:rPr b="1" sz="1300">
                <a:solidFill>
                  <a:srgbClr val="1F3864"/>
                </a:solidFill>
              </a:rPr>
              <a:t>Bu bölümün kaynağı: </a:t>
            </a:r>
            <a:r>
              <a:rPr sz="1300">
                <a:solidFill>
                  <a:srgbClr val="222222"/>
                </a:solidFill>
              </a:rPr>
              <a:t>KEGM Sınav ve Belgelendirme Yönetmeliği (RG 27482), Madde 5, 6 ve Ek-1 (bölge listesi).</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Bölüm 5 Girişi</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29</a:t>
            </a:r>
            <a:r>
              <a:rPr sz="1400">
                <a:solidFill>
                  <a:srgbClr val="D6E4F0"/>
                </a:solidFill>
              </a:rPr>
              <a:t>   ·   Çağrı İşareti Yapısı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ERO'nun açılımı nedir?</a:t>
            </a:r>
          </a:p>
          <a:p>
            <a:pPr>
              <a:spcAft>
                <a:spcPts val="800"/>
              </a:spcAft>
            </a:pPr>
            <a:r>
              <a:rPr sz="1500" b="0">
                <a:solidFill>
                  <a:srgbClr val="222222"/>
                </a:solidFill>
              </a:rPr>
              <a:t>a)  </a:t>
            </a:r>
            <a:r>
              <a:rPr sz="1500" b="0">
                <a:solidFill>
                  <a:srgbClr val="222222"/>
                </a:solidFill>
              </a:rPr>
              <a:t>Avrupa Haberleşme Ofisi</a:t>
            </a:r>
          </a:p>
          <a:p>
            <a:pPr>
              <a:spcAft>
                <a:spcPts val="800"/>
              </a:spcAft>
            </a:pPr>
            <a:r>
              <a:rPr sz="1500" b="0">
                <a:solidFill>
                  <a:srgbClr val="222222"/>
                </a:solidFill>
              </a:rPr>
              <a:t>b)  </a:t>
            </a:r>
            <a:r>
              <a:rPr sz="1500" b="0">
                <a:solidFill>
                  <a:srgbClr val="222222"/>
                </a:solidFill>
              </a:rPr>
              <a:t>Avrupa Telgraf Ofisi</a:t>
            </a:r>
          </a:p>
          <a:p>
            <a:pPr>
              <a:spcAft>
                <a:spcPts val="800"/>
              </a:spcAft>
            </a:pPr>
            <a:r>
              <a:rPr sz="1500" b="1">
                <a:solidFill>
                  <a:srgbClr val="2E7D32"/>
                </a:solidFill>
              </a:rPr>
              <a:t>c)  </a:t>
            </a:r>
            <a:r>
              <a:rPr sz="1500" b="1">
                <a:solidFill>
                  <a:srgbClr val="2E7D32"/>
                </a:solidFill>
              </a:rPr>
              <a:t>Avrupa Radyo Haberleşme Ofisi</a:t>
            </a:r>
            <a:r>
              <a:rPr sz="1200" i="1">
                <a:solidFill>
                  <a:srgbClr val="2E7D32"/>
                </a:solidFill>
              </a:rPr>
              <a:t>   ✓ Doğru cevap</a:t>
            </a:r>
          </a:p>
          <a:p>
            <a:pPr>
              <a:spcAft>
                <a:spcPts val="800"/>
              </a:spcAft>
            </a:pPr>
            <a:r>
              <a:rPr sz="1500" b="0">
                <a:solidFill>
                  <a:srgbClr val="222222"/>
                </a:solidFill>
              </a:rPr>
              <a:t>d)  </a:t>
            </a:r>
            <a:r>
              <a:rPr sz="1500" b="0">
                <a:solidFill>
                  <a:srgbClr val="222222"/>
                </a:solidFill>
              </a:rPr>
              <a:t>Avrupa Telefon Ofisi</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ERO </a:t>
            </a:r>
            <a:r>
              <a:rPr sz="1300" i="1">
                <a:solidFill>
                  <a:srgbClr val="222222"/>
                </a:solidFill>
              </a:rPr>
              <a:t>(European Radiocommunications Office — Avrupa Radyo Haberleşme Ofisi)</a:t>
            </a:r>
            <a:r>
              <a:rPr sz="1300">
                <a:solidFill>
                  <a:srgbClr val="222222"/>
                </a:solidFill>
              </a:rPr>
              <a:t>, CEPT'e bağlı, radyo frekans konularında teknik destek sağlayan eski bir ofistir </a:t>
            </a:r>
            <a:r>
              <a:rPr sz="1300" i="1">
                <a:solidFill>
                  <a:srgbClr val="222222"/>
                </a:solidFill>
              </a:rPr>
              <a:t>(günümüzde ECO adıyla anılır)</a:t>
            </a:r>
            <a:r>
              <a:rPr sz="1300">
                <a:solidFill>
                  <a:srgbClr val="222222"/>
                </a:solidFill>
              </a:rPr>
              <a:t>.</a:t>
            </a:r>
          </a:p>
          <a:p>
            <a:r>
              <a:rPr b="1" sz="1100">
                <a:solidFill>
                  <a:srgbClr val="1F3864"/>
                </a:solidFill>
              </a:rPr>
              <a:t>Kaynak: </a:t>
            </a:r>
            <a:r>
              <a:rPr sz="1100" i="1">
                <a:solidFill>
                  <a:srgbClr val="404040"/>
                </a:solidFill>
              </a:rPr>
              <a:t>CEPT/ERO tarihî tanımı.</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29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30</a:t>
            </a:r>
            <a:r>
              <a:rPr sz="1400">
                <a:solidFill>
                  <a:srgbClr val="D6E4F0"/>
                </a:solidFill>
              </a:rPr>
              <a:t>   ·   Çağrı İşareti Yapısı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organizasyonlar tarafından kurulan analog veya digital aktarıcı veya röle istasyonlarına tahsis edilen ön ek aşağıdakilerden hangisidir?</a:t>
            </a:r>
          </a:p>
          <a:p>
            <a:pPr>
              <a:spcAft>
                <a:spcPts val="800"/>
              </a:spcAft>
            </a:pPr>
            <a:r>
              <a:rPr sz="1500" b="0">
                <a:solidFill>
                  <a:srgbClr val="222222"/>
                </a:solidFill>
              </a:rPr>
              <a:t>a)  </a:t>
            </a:r>
            <a:r>
              <a:rPr sz="1500" b="0">
                <a:solidFill>
                  <a:srgbClr val="222222"/>
                </a:solidFill>
              </a:rPr>
              <a:t>TA</a:t>
            </a:r>
          </a:p>
          <a:p>
            <a:pPr>
              <a:spcAft>
                <a:spcPts val="800"/>
              </a:spcAft>
            </a:pPr>
            <a:r>
              <a:rPr sz="1500" b="0">
                <a:solidFill>
                  <a:srgbClr val="222222"/>
                </a:solidFill>
              </a:rPr>
              <a:t>b)  </a:t>
            </a:r>
            <a:r>
              <a:rPr sz="1500" b="0">
                <a:solidFill>
                  <a:srgbClr val="222222"/>
                </a:solidFill>
              </a:rPr>
              <a:t>TB</a:t>
            </a:r>
          </a:p>
          <a:p>
            <a:pPr>
              <a:spcAft>
                <a:spcPts val="800"/>
              </a:spcAft>
            </a:pPr>
            <a:r>
              <a:rPr sz="1500" b="0">
                <a:solidFill>
                  <a:srgbClr val="222222"/>
                </a:solidFill>
              </a:rPr>
              <a:t>c)  </a:t>
            </a:r>
            <a:r>
              <a:rPr sz="1500" b="0">
                <a:solidFill>
                  <a:srgbClr val="222222"/>
                </a:solidFill>
              </a:rPr>
              <a:t>TC</a:t>
            </a:r>
          </a:p>
          <a:p>
            <a:pPr>
              <a:spcAft>
                <a:spcPts val="800"/>
              </a:spcAft>
            </a:pPr>
            <a:r>
              <a:rPr sz="1500" b="1">
                <a:solidFill>
                  <a:srgbClr val="2E7D32"/>
                </a:solidFill>
              </a:rPr>
              <a:t>d)  </a:t>
            </a:r>
            <a:r>
              <a:rPr sz="1500" b="1">
                <a:solidFill>
                  <a:srgbClr val="2E7D32"/>
                </a:solidFill>
              </a:rPr>
              <a:t>YM</a:t>
            </a:r>
            <a:r>
              <a:rPr sz="1200" i="1">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Röle/aktarıcı istasyonları bireysel bir amatör telsizciye değil, bir organizasyona ait olduğundan bireysel TA/TB öneklerinden ayrı, YM öneki kullanılır.</a:t>
            </a:r>
          </a:p>
          <a:p>
            <a:r>
              <a:rPr b="1" sz="1100">
                <a:solidFill>
                  <a:srgbClr val="1F3864"/>
                </a:solidFill>
              </a:rPr>
              <a:t>Kaynak: </a:t>
            </a:r>
            <a:r>
              <a:rPr sz="1100" i="1">
                <a:solidFill>
                  <a:srgbClr val="404040"/>
                </a:solidFill>
              </a:rPr>
              <a:t>KEGM Sınav ve Belgelendirme Yönetmeliği (RG 27482), Madde 6/2-ç.</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30</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31</a:t>
            </a:r>
            <a:r>
              <a:rPr sz="1400">
                <a:solidFill>
                  <a:srgbClr val="D6E4F0"/>
                </a:solidFill>
              </a:rPr>
              <a:t>   ·   Çağrı İşareti Yapısı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Amatör Telsizcilerin çağrı işaretinde kullanılan bölge bölge sayısı kaçtır?</a:t>
            </a:r>
          </a:p>
          <a:p>
            <a:pPr>
              <a:spcAft>
                <a:spcPts val="800"/>
              </a:spcAft>
            </a:pPr>
            <a:r>
              <a:rPr sz="1500" b="0">
                <a:solidFill>
                  <a:srgbClr val="222222"/>
                </a:solidFill>
              </a:rPr>
              <a:t>a)  </a:t>
            </a:r>
            <a:r>
              <a:rPr sz="1500" b="0">
                <a:solidFill>
                  <a:srgbClr val="222222"/>
                </a:solidFill>
              </a:rPr>
              <a:t>7</a:t>
            </a:r>
          </a:p>
          <a:p>
            <a:pPr>
              <a:spcAft>
                <a:spcPts val="800"/>
              </a:spcAft>
            </a:pPr>
            <a:r>
              <a:rPr sz="1500" b="0">
                <a:solidFill>
                  <a:srgbClr val="222222"/>
                </a:solidFill>
              </a:rPr>
              <a:t>b)  </a:t>
            </a:r>
            <a:r>
              <a:rPr sz="1500" b="0">
                <a:solidFill>
                  <a:srgbClr val="222222"/>
                </a:solidFill>
              </a:rPr>
              <a:t>8</a:t>
            </a:r>
          </a:p>
          <a:p>
            <a:pPr>
              <a:spcAft>
                <a:spcPts val="800"/>
              </a:spcAft>
            </a:pPr>
            <a:r>
              <a:rPr sz="1500" b="1">
                <a:solidFill>
                  <a:srgbClr val="2E7D32"/>
                </a:solidFill>
              </a:rPr>
              <a:t>c)  </a:t>
            </a:r>
            <a:r>
              <a:rPr sz="1500" b="1">
                <a:solidFill>
                  <a:srgbClr val="2E7D32"/>
                </a:solidFill>
              </a:rPr>
              <a:t>10</a:t>
            </a:r>
            <a:r>
              <a:rPr sz="1200" i="1">
                <a:solidFill>
                  <a:srgbClr val="2E7D32"/>
                </a:solidFill>
              </a:rPr>
              <a:t>   ✓ Doğru cevap</a:t>
            </a:r>
          </a:p>
          <a:p>
            <a:pPr>
              <a:spcAft>
                <a:spcPts val="800"/>
              </a:spcAft>
            </a:pPr>
            <a:r>
              <a:rPr sz="1500" b="0">
                <a:solidFill>
                  <a:srgbClr val="222222"/>
                </a:solidFill>
              </a:rPr>
              <a:t>d)  </a:t>
            </a:r>
            <a:r>
              <a:rPr sz="1500" b="0">
                <a:solidFill>
                  <a:srgbClr val="222222"/>
                </a:solidFill>
              </a:rPr>
              <a:t>12</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Yönetmeliğin ekindeki bölge listesi 0'dan 9'a kadar </a:t>
            </a:r>
            <a:r>
              <a:rPr sz="1300" i="1">
                <a:solidFill>
                  <a:srgbClr val="222222"/>
                </a:solidFill>
              </a:rPr>
              <a:t>(adalar için ayrılan "0" bölgesi dahil)</a:t>
            </a:r>
            <a:r>
              <a:rPr sz="1300">
                <a:solidFill>
                  <a:srgbClr val="222222"/>
                </a:solidFill>
              </a:rPr>
              <a:t> toplam 10 bölge tanımlar; her il bu bölgelerden birine dahildir.</a:t>
            </a:r>
          </a:p>
          <a:p>
            <a:r>
              <a:rPr b="1" sz="1100">
                <a:solidFill>
                  <a:srgbClr val="1F3864"/>
                </a:solidFill>
              </a:rPr>
              <a:t>Kaynak: </a:t>
            </a:r>
            <a:r>
              <a:rPr sz="1100" i="1">
                <a:solidFill>
                  <a:srgbClr val="404040"/>
                </a:solidFill>
              </a:rPr>
              <a:t>KEGM Sınav ve Belgelendirme Yönetmeliği (RG 27482), Ek-1 (bölge numaraları listesi).</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31</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32</a:t>
            </a:r>
            <a:r>
              <a:rPr sz="1400">
                <a:solidFill>
                  <a:srgbClr val="D6E4F0"/>
                </a:solidFill>
              </a:rPr>
              <a:t>   ·   Çağrı İşareti Yapısı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Amatör Telsiz Dernekleri için verilen çağrı işaretinde son ekin ilk harfine hangi harf verilir?</a:t>
            </a:r>
          </a:p>
          <a:p>
            <a:pPr>
              <a:spcAft>
                <a:spcPts val="800"/>
              </a:spcAft>
            </a:pPr>
            <a:r>
              <a:rPr sz="1500" b="1">
                <a:solidFill>
                  <a:srgbClr val="2E7D32"/>
                </a:solidFill>
              </a:rPr>
              <a:t>a)  </a:t>
            </a:r>
            <a:r>
              <a:rPr sz="1500" b="1">
                <a:solidFill>
                  <a:srgbClr val="2E7D32"/>
                </a:solidFill>
              </a:rPr>
              <a:t>K</a:t>
            </a:r>
            <a:r>
              <a:rPr sz="1200" i="1">
                <a:solidFill>
                  <a:srgbClr val="2E7D32"/>
                </a:solidFill>
              </a:rPr>
              <a:t>   ✓ Doğru cevap</a:t>
            </a:r>
          </a:p>
          <a:p>
            <a:pPr>
              <a:spcAft>
                <a:spcPts val="800"/>
              </a:spcAft>
            </a:pPr>
            <a:r>
              <a:rPr sz="1500" b="0">
                <a:solidFill>
                  <a:srgbClr val="222222"/>
                </a:solidFill>
              </a:rPr>
              <a:t>b)  </a:t>
            </a:r>
            <a:r>
              <a:rPr sz="1500" b="0">
                <a:solidFill>
                  <a:srgbClr val="222222"/>
                </a:solidFill>
              </a:rPr>
              <a:t>X</a:t>
            </a:r>
          </a:p>
          <a:p>
            <a:pPr>
              <a:spcAft>
                <a:spcPts val="800"/>
              </a:spcAft>
            </a:pPr>
            <a:r>
              <a:rPr sz="1500" b="0">
                <a:solidFill>
                  <a:srgbClr val="222222"/>
                </a:solidFill>
              </a:rPr>
              <a:t>c)  </a:t>
            </a:r>
            <a:r>
              <a:rPr sz="1500" b="0">
                <a:solidFill>
                  <a:srgbClr val="222222"/>
                </a:solidFill>
              </a:rPr>
              <a:t>E</a:t>
            </a:r>
          </a:p>
          <a:p>
            <a:pPr>
              <a:spcAft>
                <a:spcPts val="800"/>
              </a:spcAft>
            </a:pPr>
            <a:r>
              <a:rPr sz="1500" b="0">
                <a:solidFill>
                  <a:srgbClr val="222222"/>
                </a:solidFill>
              </a:rPr>
              <a:t>d)  </a:t>
            </a:r>
            <a:r>
              <a:rPr sz="1500" b="0">
                <a:solidFill>
                  <a:srgbClr val="222222"/>
                </a:solidFill>
              </a:rPr>
              <a:t>S</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Dernekler için son ekin ilk harfi K'dır </a:t>
            </a:r>
            <a:r>
              <a:rPr sz="1300" i="1">
                <a:solidFill>
                  <a:srgbClr val="222222"/>
                </a:solidFill>
              </a:rPr>
              <a:t>(Kulüp/dernek)</a:t>
            </a:r>
            <a:r>
              <a:rPr sz="1300">
                <a:solidFill>
                  <a:srgbClr val="222222"/>
                </a:solidFill>
              </a:rPr>
              <a:t>. Diğer harfler farklı kuruluş türlerine ayrılmıştır: X=eğitim kurumu, E=afet/acil durum kuruluşu, S=izcilik kuruluşu.</a:t>
            </a:r>
          </a:p>
          <a:p>
            <a:r>
              <a:rPr b="1" sz="1100">
                <a:solidFill>
                  <a:srgbClr val="1F3864"/>
                </a:solidFill>
              </a:rPr>
              <a:t>Kaynak: </a:t>
            </a:r>
            <a:r>
              <a:rPr sz="1100" i="1">
                <a:solidFill>
                  <a:srgbClr val="404040"/>
                </a:solidFill>
              </a:rPr>
              <a:t>KEGM Sınav ve Belgelendirme Yönetmeliği (RG 27482), Madde 6/4-a.</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32</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33</a:t>
            </a:r>
            <a:r>
              <a:rPr sz="1400">
                <a:solidFill>
                  <a:srgbClr val="D6E4F0"/>
                </a:solidFill>
              </a:rPr>
              <a:t>   ·   Çağrı İşareti Yapısı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B ve C sınıfı Amatör Telsizcilik Belgesine sahip olanların çağrı işareti hangi ön ek ile başlar?</a:t>
            </a:r>
          </a:p>
          <a:p>
            <a:pPr>
              <a:spcAft>
                <a:spcPts val="800"/>
              </a:spcAft>
            </a:pPr>
            <a:r>
              <a:rPr sz="1500" b="0">
                <a:solidFill>
                  <a:srgbClr val="222222"/>
                </a:solidFill>
              </a:rPr>
              <a:t>a)  </a:t>
            </a:r>
            <a:r>
              <a:rPr sz="1500" b="0">
                <a:solidFill>
                  <a:srgbClr val="222222"/>
                </a:solidFill>
              </a:rPr>
              <a:t>TA</a:t>
            </a:r>
          </a:p>
          <a:p>
            <a:pPr>
              <a:spcAft>
                <a:spcPts val="800"/>
              </a:spcAft>
            </a:pPr>
            <a:r>
              <a:rPr sz="1500" b="1">
                <a:solidFill>
                  <a:srgbClr val="2E7D32"/>
                </a:solidFill>
              </a:rPr>
              <a:t>b)  </a:t>
            </a:r>
            <a:r>
              <a:rPr sz="1500" b="1">
                <a:solidFill>
                  <a:srgbClr val="2E7D32"/>
                </a:solidFill>
              </a:rPr>
              <a:t>TB</a:t>
            </a:r>
            <a:r>
              <a:rPr sz="1200" i="1">
                <a:solidFill>
                  <a:srgbClr val="2E7D32"/>
                </a:solidFill>
              </a:rPr>
              <a:t>   ✓ Doğru cevap</a:t>
            </a:r>
          </a:p>
          <a:p>
            <a:pPr>
              <a:spcAft>
                <a:spcPts val="800"/>
              </a:spcAft>
            </a:pPr>
            <a:r>
              <a:rPr sz="1500" b="0">
                <a:solidFill>
                  <a:srgbClr val="222222"/>
                </a:solidFill>
              </a:rPr>
              <a:t>c)  </a:t>
            </a:r>
            <a:r>
              <a:rPr sz="1500" b="0">
                <a:solidFill>
                  <a:srgbClr val="222222"/>
                </a:solidFill>
              </a:rPr>
              <a:t>TC</a:t>
            </a:r>
          </a:p>
          <a:p>
            <a:pPr>
              <a:spcAft>
                <a:spcPts val="800"/>
              </a:spcAft>
            </a:pPr>
            <a:r>
              <a:rPr sz="1500" b="0">
                <a:solidFill>
                  <a:srgbClr val="222222"/>
                </a:solidFill>
              </a:rPr>
              <a:t>d)  </a:t>
            </a:r>
            <a:r>
              <a:rPr sz="1500" b="0">
                <a:solidFill>
                  <a:srgbClr val="222222"/>
                </a:solidFill>
              </a:rPr>
              <a:t>YM</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B ve C sınıfı belge sahipleri TB önekini kullanır; A sınıfı için TA, geçici özel günler için TC, organizasyon/röle için YM ayrılmıştır.</a:t>
            </a:r>
          </a:p>
          <a:p>
            <a:r>
              <a:rPr b="1" sz="1100">
                <a:solidFill>
                  <a:srgbClr val="1F3864"/>
                </a:solidFill>
              </a:rPr>
              <a:t>Kaynak: </a:t>
            </a:r>
            <a:r>
              <a:rPr sz="1100" i="1">
                <a:solidFill>
                  <a:srgbClr val="404040"/>
                </a:solidFill>
              </a:rPr>
              <a:t>KEGM Sınav ve Belgelendirme Yönetmeliği (RG 27482), Madde 6/2-b.</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33</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34</a:t>
            </a:r>
            <a:r>
              <a:rPr sz="1400">
                <a:solidFill>
                  <a:srgbClr val="D6E4F0"/>
                </a:solidFill>
              </a:rPr>
              <a:t>   ·   Çağrı İşareti Yapısı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Amatör Telsizcilere verilen çağrı işaretlerinde son ekin ilk harfinde hangi harf kullanılmaz?</a:t>
            </a:r>
          </a:p>
          <a:p>
            <a:pPr>
              <a:spcAft>
                <a:spcPts val="800"/>
              </a:spcAft>
            </a:pPr>
            <a:r>
              <a:rPr sz="1500" b="1">
                <a:solidFill>
                  <a:srgbClr val="2E7D32"/>
                </a:solidFill>
              </a:rPr>
              <a:t>a)  </a:t>
            </a:r>
            <a:r>
              <a:rPr sz="1500" b="1">
                <a:solidFill>
                  <a:srgbClr val="2E7D32"/>
                </a:solidFill>
              </a:rPr>
              <a:t>Q</a:t>
            </a:r>
            <a:r>
              <a:rPr sz="1200" i="1">
                <a:solidFill>
                  <a:srgbClr val="2E7D32"/>
                </a:solidFill>
              </a:rPr>
              <a:t>   ✓ Doğru cevap</a:t>
            </a:r>
          </a:p>
          <a:p>
            <a:pPr>
              <a:spcAft>
                <a:spcPts val="800"/>
              </a:spcAft>
            </a:pPr>
            <a:r>
              <a:rPr sz="1500" b="0">
                <a:solidFill>
                  <a:srgbClr val="222222"/>
                </a:solidFill>
              </a:rPr>
              <a:t>b)  </a:t>
            </a:r>
            <a:r>
              <a:rPr sz="1500" b="0">
                <a:solidFill>
                  <a:srgbClr val="222222"/>
                </a:solidFill>
              </a:rPr>
              <a:t>Z</a:t>
            </a:r>
          </a:p>
          <a:p>
            <a:pPr>
              <a:spcAft>
                <a:spcPts val="800"/>
              </a:spcAft>
            </a:pPr>
            <a:r>
              <a:rPr sz="1500" b="0">
                <a:solidFill>
                  <a:srgbClr val="222222"/>
                </a:solidFill>
              </a:rPr>
              <a:t>c)  </a:t>
            </a:r>
            <a:r>
              <a:rPr sz="1500" b="0">
                <a:solidFill>
                  <a:srgbClr val="222222"/>
                </a:solidFill>
              </a:rPr>
              <a:t>E</a:t>
            </a:r>
          </a:p>
          <a:p>
            <a:pPr>
              <a:spcAft>
                <a:spcPts val="800"/>
              </a:spcAft>
            </a:pPr>
            <a:r>
              <a:rPr sz="1500" b="0">
                <a:solidFill>
                  <a:srgbClr val="222222"/>
                </a:solidFill>
              </a:rPr>
              <a:t>d)  </a:t>
            </a:r>
            <a:r>
              <a:rPr sz="1500" b="0">
                <a:solidFill>
                  <a:srgbClr val="222222"/>
                </a:solidFill>
              </a:rPr>
              <a:t>X</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SOS ve Q harfi ile başlayan üçlü harf grupları çağrı işaretlerinde kullanılmaz — bunlar uluslararası acil durum/Q-kodu </a:t>
            </a:r>
            <a:r>
              <a:rPr sz="1300" i="1">
                <a:solidFill>
                  <a:srgbClr val="222222"/>
                </a:solidFill>
              </a:rPr>
              <a:t>(kısaltılmış işletme sinyalleri)</a:t>
            </a:r>
            <a:r>
              <a:rPr sz="1300">
                <a:solidFill>
                  <a:srgbClr val="222222"/>
                </a:solidFill>
              </a:rPr>
              <a:t> sistemiyle karışıklık yaratmaması için ayrı tutulmuştur.</a:t>
            </a:r>
          </a:p>
          <a:p>
            <a:r>
              <a:rPr b="1" sz="1100">
                <a:solidFill>
                  <a:srgbClr val="1F3864"/>
                </a:solidFill>
              </a:rPr>
              <a:t>Kaynak: </a:t>
            </a:r>
            <a:r>
              <a:rPr sz="1100" i="1">
                <a:solidFill>
                  <a:srgbClr val="404040"/>
                </a:solidFill>
              </a:rPr>
              <a:t>KEGM Sınav ve Belgelendirme Yönetmeliği (RG 27482), Madde 6/7.</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34</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35</a:t>
            </a:r>
            <a:r>
              <a:rPr sz="1400">
                <a:solidFill>
                  <a:srgbClr val="D6E4F0"/>
                </a:solidFill>
              </a:rPr>
              <a:t>   ·   Çağrı İşareti Yapısı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ikamet adresi değişen amatör telsizciler ile organizasyonlar yeni adreslerini kaç ay içinde Kıyı Emniyeti Genel Müdürlüğüne bildirmek zorundadır?</a:t>
            </a:r>
          </a:p>
          <a:p>
            <a:pPr>
              <a:spcAft>
                <a:spcPts val="800"/>
              </a:spcAft>
            </a:pPr>
            <a:r>
              <a:rPr sz="1500" b="0">
                <a:solidFill>
                  <a:srgbClr val="222222"/>
                </a:solidFill>
              </a:rPr>
              <a:t>a)  </a:t>
            </a:r>
            <a:r>
              <a:rPr sz="1500" b="0">
                <a:solidFill>
                  <a:srgbClr val="222222"/>
                </a:solidFill>
              </a:rPr>
              <a:t>1 ay</a:t>
            </a:r>
          </a:p>
          <a:p>
            <a:pPr>
              <a:spcAft>
                <a:spcPts val="800"/>
              </a:spcAft>
            </a:pPr>
            <a:r>
              <a:rPr sz="1500" b="0">
                <a:solidFill>
                  <a:srgbClr val="222222"/>
                </a:solidFill>
              </a:rPr>
              <a:t>b)  </a:t>
            </a:r>
            <a:r>
              <a:rPr sz="1500" b="0">
                <a:solidFill>
                  <a:srgbClr val="222222"/>
                </a:solidFill>
              </a:rPr>
              <a:t>2 ay</a:t>
            </a:r>
          </a:p>
          <a:p>
            <a:pPr>
              <a:spcAft>
                <a:spcPts val="800"/>
              </a:spcAft>
            </a:pPr>
            <a:r>
              <a:rPr sz="1500" b="1">
                <a:solidFill>
                  <a:srgbClr val="2E7D32"/>
                </a:solidFill>
              </a:rPr>
              <a:t>c)  </a:t>
            </a:r>
            <a:r>
              <a:rPr sz="1500" b="1">
                <a:solidFill>
                  <a:srgbClr val="2E7D32"/>
                </a:solidFill>
              </a:rPr>
              <a:t>3 ay</a:t>
            </a:r>
            <a:r>
              <a:rPr sz="1200" i="1">
                <a:solidFill>
                  <a:srgbClr val="2E7D32"/>
                </a:solidFill>
              </a:rPr>
              <a:t>   ✓ Doğru cevap</a:t>
            </a:r>
          </a:p>
          <a:p>
            <a:pPr>
              <a:spcAft>
                <a:spcPts val="800"/>
              </a:spcAft>
            </a:pPr>
            <a:r>
              <a:rPr sz="1500" b="0">
                <a:solidFill>
                  <a:srgbClr val="222222"/>
                </a:solidFill>
              </a:rPr>
              <a:t>d)  </a:t>
            </a:r>
            <a:r>
              <a:rPr sz="1500" b="0">
                <a:solidFill>
                  <a:srgbClr val="222222"/>
                </a:solidFill>
              </a:rPr>
              <a:t>4 ay</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Adres değişikliği bildirimi için süre 3 aydır. Eğer değişiklik bölge numarasını da değiştiriyorsa, aynı 3 ay içinde ayrıca yeni çağrı işareti başvurusu da yapılması gerekir </a:t>
            </a:r>
            <a:r>
              <a:rPr sz="1300" i="1">
                <a:solidFill>
                  <a:srgbClr val="222222"/>
                </a:solidFill>
              </a:rPr>
              <a:t>(istenmezse mevcut işaret "/(yeni bölge)</a:t>
            </a:r>
            <a:r>
              <a:rPr sz="1300">
                <a:solidFill>
                  <a:srgbClr val="222222"/>
                </a:solidFill>
              </a:rPr>
              <a:t>" eklenerek korunabilir).</a:t>
            </a:r>
          </a:p>
          <a:p>
            <a:r>
              <a:rPr b="1" sz="1100">
                <a:solidFill>
                  <a:srgbClr val="1F3864"/>
                </a:solidFill>
              </a:rPr>
              <a:t>Kaynak: </a:t>
            </a:r>
            <a:r>
              <a:rPr sz="1100" i="1">
                <a:solidFill>
                  <a:srgbClr val="404040"/>
                </a:solidFill>
              </a:rPr>
              <a:t>KEGM Sınav ve Belgelendirme Yönetmeliği (RG 27482), Madde 10/1-2.</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35</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36</a:t>
            </a:r>
            <a:r>
              <a:rPr sz="1400">
                <a:solidFill>
                  <a:srgbClr val="D6E4F0"/>
                </a:solidFill>
              </a:rPr>
              <a:t>   ·   Çağrı İşareti Yapısı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Afet ve Acil Durum haberleşmesinde görev alan kuruluşlara verilen çağrı işaretinin son ekin ilk harfi aşağıdakilerden hangisidir?</a:t>
            </a:r>
          </a:p>
          <a:p>
            <a:pPr>
              <a:spcAft>
                <a:spcPts val="800"/>
              </a:spcAft>
            </a:pPr>
            <a:r>
              <a:rPr sz="1500" b="0">
                <a:solidFill>
                  <a:srgbClr val="222222"/>
                </a:solidFill>
              </a:rPr>
              <a:t>a)  </a:t>
            </a:r>
            <a:r>
              <a:rPr sz="1500" b="0">
                <a:solidFill>
                  <a:srgbClr val="222222"/>
                </a:solidFill>
              </a:rPr>
              <a:t>K</a:t>
            </a:r>
          </a:p>
          <a:p>
            <a:pPr>
              <a:spcAft>
                <a:spcPts val="800"/>
              </a:spcAft>
            </a:pPr>
            <a:r>
              <a:rPr sz="1500" b="0">
                <a:solidFill>
                  <a:srgbClr val="222222"/>
                </a:solidFill>
              </a:rPr>
              <a:t>b)  </a:t>
            </a:r>
            <a:r>
              <a:rPr sz="1500" b="0">
                <a:solidFill>
                  <a:srgbClr val="222222"/>
                </a:solidFill>
              </a:rPr>
              <a:t>X</a:t>
            </a:r>
          </a:p>
          <a:p>
            <a:pPr>
              <a:spcAft>
                <a:spcPts val="800"/>
              </a:spcAft>
            </a:pPr>
            <a:r>
              <a:rPr sz="1500" b="1">
                <a:solidFill>
                  <a:srgbClr val="2E7D32"/>
                </a:solidFill>
              </a:rPr>
              <a:t>c)  </a:t>
            </a:r>
            <a:r>
              <a:rPr sz="1500" b="1">
                <a:solidFill>
                  <a:srgbClr val="2E7D32"/>
                </a:solidFill>
              </a:rPr>
              <a:t>E</a:t>
            </a:r>
            <a:r>
              <a:rPr sz="1200" i="1">
                <a:solidFill>
                  <a:srgbClr val="2E7D32"/>
                </a:solidFill>
              </a:rPr>
              <a:t>   ✓ Doğru cevap</a:t>
            </a:r>
          </a:p>
          <a:p>
            <a:pPr>
              <a:spcAft>
                <a:spcPts val="800"/>
              </a:spcAft>
            </a:pPr>
            <a:r>
              <a:rPr sz="1500" b="0">
                <a:solidFill>
                  <a:srgbClr val="222222"/>
                </a:solidFill>
              </a:rPr>
              <a:t>d)  </a:t>
            </a:r>
            <a:r>
              <a:rPr sz="1500" b="0">
                <a:solidFill>
                  <a:srgbClr val="222222"/>
                </a:solidFill>
              </a:rPr>
              <a:t>S</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Afet ve acil durum haberleşmesinde görev alan kuruluşların son eki E harfiyle başlar </a:t>
            </a:r>
            <a:r>
              <a:rPr sz="1300" i="1">
                <a:solidFill>
                  <a:srgbClr val="222222"/>
                </a:solidFill>
              </a:rPr>
              <a:t>(Emergency — acil durum)</a:t>
            </a:r>
            <a:r>
              <a:rPr sz="1300">
                <a:solidFill>
                  <a:srgbClr val="222222"/>
                </a:solidFill>
              </a:rPr>
              <a:t>.</a:t>
            </a:r>
          </a:p>
          <a:p>
            <a:r>
              <a:rPr b="1" sz="1100">
                <a:solidFill>
                  <a:srgbClr val="1F3864"/>
                </a:solidFill>
              </a:rPr>
              <a:t>Kaynak: </a:t>
            </a:r>
            <a:r>
              <a:rPr sz="1100" i="1">
                <a:solidFill>
                  <a:srgbClr val="404040"/>
                </a:solidFill>
              </a:rPr>
              <a:t>KEGM Sınav ve Belgelendirme Yönetmeliği (RG 27482), Madde 6/4-c.</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36</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none">
            <a:spAutoFit/>
          </a:bodyPr>
          <a:lstStyle/>
          <a:p>
            <a:r>
              <a:rPr sz="2500" b="1">
                <a:solidFill>
                  <a:srgbClr val="FFFFFF"/>
                </a:solidFill>
              </a:rPr>
              <a:t>BÖLÜM 6: Çağrı İşareti Yaşam Döngüsü ve Sınav Şartları</a:t>
            </a:r>
          </a:p>
        </p:txBody>
      </p:sp>
      <p:sp>
        <p:nvSpPr>
          <p:cNvPr id="4" name="TextBox 3"/>
          <p:cNvSpPr txBox="1"/>
          <p:nvPr/>
        </p:nvSpPr>
        <p:spPr>
          <a:xfrm>
            <a:off x="640080" y="1371600"/>
            <a:ext cx="10911535" cy="4114800"/>
          </a:xfrm>
          <a:prstGeom prst="rect">
            <a:avLst/>
          </a:prstGeom>
          <a:noFill/>
        </p:spPr>
        <p:txBody>
          <a:bodyPr wrap="square">
            <a:spAutoFit/>
          </a:bodyPr>
          <a:lstStyle/>
          <a:p>
            <a:pPr>
              <a:spcAft>
                <a:spcPts val="1300"/>
              </a:spcAft>
            </a:pPr>
            <a:r>
              <a:rPr sz="1700">
                <a:solidFill>
                  <a:srgbClr val="222222"/>
                </a:solidFill>
              </a:rPr>
              <a:t>•  Bir çağrı işareti, belgenin yenilenmemesi, feshi, bölge değişikliği veya sahibinin vazgeçmesi gibi durumlarda 10 yıl süreyle yeniden tahsis edilmez.</a:t>
            </a:r>
          </a:p>
          <a:p>
            <a:pPr>
              <a:spcAft>
                <a:spcPts val="1300"/>
              </a:spcAft>
            </a:pPr>
            <a:r>
              <a:rPr sz="1700">
                <a:solidFill>
                  <a:srgbClr val="222222"/>
                </a:solidFill>
              </a:rPr>
              <a:t>•  Sınava girebilmek için asgari yaş, sınav içeriğinden muafiyet ve sınıf geçme puanı gibi şartlar yönetmelikte açıkça belirlenmiştir.</a:t>
            </a:r>
          </a:p>
        </p:txBody>
      </p:sp>
      <p:sp>
        <p:nvSpPr>
          <p:cNvPr id="5" name="Rectangle 4"/>
          <p:cNvSpPr/>
          <p:nvPr/>
        </p:nvSpPr>
        <p:spPr>
          <a:xfrm>
            <a:off x="640080" y="5623560"/>
            <a:ext cx="10911535" cy="914400"/>
          </a:xfrm>
          <a:prstGeom prst="rect">
            <a:avLst/>
          </a:prstGeom>
          <a:solidFill>
            <a:srgbClr val="D6E4F0"/>
          </a:solidFill>
          <a:ln>
            <a:solidFill>
              <a:srgbClr val="2E75B6"/>
            </a:solidFill>
          </a:ln>
        </p:spPr>
        <p:style>
          <a:lnRef idx="1">
            <a:schemeClr val="accent1"/>
          </a:lnRef>
          <a:fillRef idx="3">
            <a:schemeClr val="accent1"/>
          </a:fillRef>
          <a:effectRef idx="2">
            <a:schemeClr val="accent1"/>
          </a:effectRef>
          <a:fontRef idx="minor">
            <a:schemeClr val="lt1"/>
          </a:fontRef>
        </p:style>
        <p:txBody>
          <a:bodyPr rtlCol="0" anchor="ctr" wrap="square" lIns="137160" tIns="73152"/>
          <a:lstStyle/>
          <a:p>
            <a:pPr algn="ctr"/>
            <a:r>
              <a:rPr b="1" sz="1300">
                <a:solidFill>
                  <a:srgbClr val="1F3864"/>
                </a:solidFill>
              </a:rPr>
              <a:t>Bu bölümün kaynağı: </a:t>
            </a:r>
            <a:r>
              <a:rPr sz="1300">
                <a:solidFill>
                  <a:srgbClr val="222222"/>
                </a:solidFill>
              </a:rPr>
              <a:t>KEGM Sınav ve Belgelendirme Yönetmeliği (RG 27482), Madde 7, 8, 12 ve 16.</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Bölüm 6 Girişi</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37</a:t>
            </a:r>
            <a:r>
              <a:rPr sz="1400">
                <a:solidFill>
                  <a:srgbClr val="D6E4F0"/>
                </a:solidFill>
              </a:rPr>
              <a:t>   ·   Çağrı İşareti Yaşam Döngüsü</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Amatör Telsizcilik Belgesinin yenilenmemesi, organizasyonun feshi, tasfiyesi veya yetkilisinin müracaatı üzerine iptal edilmesi, bölge değişikliği gibi durumlarda çağrı işareti kaç yıl süre ile tahsis edilemez?</a:t>
            </a:r>
          </a:p>
          <a:p>
            <a:pPr>
              <a:spcAft>
                <a:spcPts val="800"/>
              </a:spcAft>
            </a:pPr>
            <a:r>
              <a:rPr sz="1500" b="0">
                <a:solidFill>
                  <a:srgbClr val="222222"/>
                </a:solidFill>
              </a:rPr>
              <a:t>a)  </a:t>
            </a:r>
            <a:r>
              <a:rPr sz="1500" b="0">
                <a:solidFill>
                  <a:srgbClr val="222222"/>
                </a:solidFill>
              </a:rPr>
              <a:t>5 yıl</a:t>
            </a:r>
          </a:p>
          <a:p>
            <a:pPr>
              <a:spcAft>
                <a:spcPts val="800"/>
              </a:spcAft>
            </a:pPr>
            <a:r>
              <a:rPr sz="1500" b="1">
                <a:solidFill>
                  <a:srgbClr val="2E7D32"/>
                </a:solidFill>
              </a:rPr>
              <a:t>b)  </a:t>
            </a:r>
            <a:r>
              <a:rPr sz="1500" b="1">
                <a:solidFill>
                  <a:srgbClr val="2E7D32"/>
                </a:solidFill>
              </a:rPr>
              <a:t>10 yıl</a:t>
            </a:r>
            <a:r>
              <a:rPr sz="1200" i="1">
                <a:solidFill>
                  <a:srgbClr val="2E7D32"/>
                </a:solidFill>
              </a:rPr>
              <a:t>   ✓ Doğru cevap</a:t>
            </a:r>
          </a:p>
          <a:p>
            <a:pPr>
              <a:spcAft>
                <a:spcPts val="800"/>
              </a:spcAft>
            </a:pPr>
            <a:r>
              <a:rPr sz="1500" b="0">
                <a:solidFill>
                  <a:srgbClr val="222222"/>
                </a:solidFill>
              </a:rPr>
              <a:t>c)  </a:t>
            </a:r>
            <a:r>
              <a:rPr sz="1500" b="0">
                <a:solidFill>
                  <a:srgbClr val="222222"/>
                </a:solidFill>
              </a:rPr>
              <a:t>15 yıl</a:t>
            </a:r>
          </a:p>
          <a:p>
            <a:pPr>
              <a:spcAft>
                <a:spcPts val="800"/>
              </a:spcAft>
            </a:pPr>
            <a:r>
              <a:rPr sz="1500" b="0">
                <a:solidFill>
                  <a:srgbClr val="222222"/>
                </a:solidFill>
              </a:rPr>
              <a:t>d)  </a:t>
            </a:r>
            <a:r>
              <a:rPr sz="1500" b="0">
                <a:solidFill>
                  <a:srgbClr val="222222"/>
                </a:solidFill>
              </a:rPr>
              <a:t>20 yıl</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Bu durumların hepsi 10 yıllık bekletme süresine tabidir. Bu kural kasıtlı olarak vefatı </a:t>
            </a:r>
            <a:r>
              <a:rPr sz="1300" i="1">
                <a:solidFill>
                  <a:srgbClr val="222222"/>
                </a:solidFill>
              </a:rPr>
              <a:t>(ölüm)</a:t>
            </a:r>
            <a:r>
              <a:rPr sz="1300">
                <a:solidFill>
                  <a:srgbClr val="222222"/>
                </a:solidFill>
              </a:rPr>
              <a:t> saymaz — vefat veya vesayet altına alınma için ayrı ve daha esnek bir kural vardır </a:t>
            </a:r>
            <a:r>
              <a:rPr sz="1300" i="1">
                <a:solidFill>
                  <a:srgbClr val="222222"/>
                </a:solidFill>
              </a:rPr>
              <a:t>(bkz. Soru 51)</a:t>
            </a:r>
            <a:r>
              <a:rPr sz="1300">
                <a:solidFill>
                  <a:srgbClr val="222222"/>
                </a:solidFill>
              </a:rPr>
              <a:t>: burada "iptal" değil, koşullu bir "devir" imkânı tanınmıştır.</a:t>
            </a:r>
          </a:p>
          <a:p>
            <a:r>
              <a:rPr b="1" sz="1100">
                <a:solidFill>
                  <a:srgbClr val="1F3864"/>
                </a:solidFill>
              </a:rPr>
              <a:t>Kaynak: </a:t>
            </a:r>
            <a:r>
              <a:rPr sz="1100" i="1">
                <a:solidFill>
                  <a:srgbClr val="404040"/>
                </a:solidFill>
              </a:rPr>
              <a:t>KEGM Sınav ve Belgelendirme Yönetmeliği (RG 27482), Madde 7/1.</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37</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38</a:t>
            </a:r>
            <a:r>
              <a:rPr sz="1400">
                <a:solidFill>
                  <a:srgbClr val="D6E4F0"/>
                </a:solidFill>
              </a:rPr>
              <a:t>   ·   Sınav Şartları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Amatör Telsizcilerin özel etkinliklerinde kullanılmak üzere çağrı işareti kaç gün tahsis edilir?</a:t>
            </a:r>
          </a:p>
          <a:p>
            <a:pPr>
              <a:spcAft>
                <a:spcPts val="800"/>
              </a:spcAft>
            </a:pPr>
            <a:r>
              <a:rPr sz="1500" b="0">
                <a:solidFill>
                  <a:srgbClr val="222222"/>
                </a:solidFill>
              </a:rPr>
              <a:t>a)  </a:t>
            </a:r>
            <a:r>
              <a:rPr sz="1500" b="0">
                <a:solidFill>
                  <a:srgbClr val="222222"/>
                </a:solidFill>
              </a:rPr>
              <a:t>20 gün</a:t>
            </a:r>
          </a:p>
          <a:p>
            <a:pPr>
              <a:spcAft>
                <a:spcPts val="800"/>
              </a:spcAft>
            </a:pPr>
            <a:r>
              <a:rPr sz="1500" b="0">
                <a:solidFill>
                  <a:srgbClr val="222222"/>
                </a:solidFill>
              </a:rPr>
              <a:t>b)  </a:t>
            </a:r>
            <a:r>
              <a:rPr sz="1500" b="0">
                <a:solidFill>
                  <a:srgbClr val="222222"/>
                </a:solidFill>
              </a:rPr>
              <a:t>30 gün</a:t>
            </a:r>
          </a:p>
          <a:p>
            <a:pPr>
              <a:spcAft>
                <a:spcPts val="800"/>
              </a:spcAft>
            </a:pPr>
            <a:r>
              <a:rPr sz="1500" b="0">
                <a:solidFill>
                  <a:srgbClr val="222222"/>
                </a:solidFill>
              </a:rPr>
              <a:t>c)  </a:t>
            </a:r>
            <a:r>
              <a:rPr sz="1500" b="0">
                <a:solidFill>
                  <a:srgbClr val="222222"/>
                </a:solidFill>
              </a:rPr>
              <a:t>40 gün</a:t>
            </a:r>
          </a:p>
          <a:p>
            <a:pPr>
              <a:spcAft>
                <a:spcPts val="800"/>
              </a:spcAft>
            </a:pPr>
            <a:r>
              <a:rPr sz="1500" b="1">
                <a:solidFill>
                  <a:srgbClr val="2E7D32"/>
                </a:solidFill>
              </a:rPr>
              <a:t>d)  </a:t>
            </a:r>
            <a:r>
              <a:rPr sz="1500" b="1">
                <a:solidFill>
                  <a:srgbClr val="2E7D32"/>
                </a:solidFill>
              </a:rPr>
              <a:t>60 gün</a:t>
            </a:r>
            <a:r>
              <a:rPr sz="1200" i="1">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Özel gün ve etkinlikler için </a:t>
            </a:r>
            <a:r>
              <a:rPr sz="1300" i="1">
                <a:solidFill>
                  <a:srgbClr val="222222"/>
                </a:solidFill>
              </a:rPr>
              <a:t>(topluluğu ilgilendiren büyük etkinlikler)</a:t>
            </a:r>
            <a:r>
              <a:rPr sz="1300">
                <a:solidFill>
                  <a:srgbClr val="222222"/>
                </a:solidFill>
              </a:rPr>
              <a:t> KEGM'in uygun görmesiyle en çok 60 gün süreyle geçici çağrı işareti tahsis edilebilir; bu süre bir defa daha 60 güne kadar uzatılabilir. Talep, etkinlikten en az 10 gün önce yapılmalıdır.</a:t>
            </a:r>
          </a:p>
          <a:p>
            <a:r>
              <a:rPr b="1" sz="1100">
                <a:solidFill>
                  <a:srgbClr val="1F3864"/>
                </a:solidFill>
              </a:rPr>
              <a:t>Kaynak: </a:t>
            </a:r>
            <a:r>
              <a:rPr sz="1100" i="1">
                <a:solidFill>
                  <a:srgbClr val="404040"/>
                </a:solidFill>
              </a:rPr>
              <a:t>KEGM Sınav ve Belgelendirme Yönetmeliği (RG 27482), Madde 8.</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38</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39</a:t>
            </a:r>
            <a:r>
              <a:rPr sz="1400">
                <a:solidFill>
                  <a:srgbClr val="D6E4F0"/>
                </a:solidFill>
              </a:rPr>
              <a:t>   ·   Sınav Şartları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Amatör Telsizcilik Sınavına girme yaşı kaçtır?</a:t>
            </a:r>
          </a:p>
          <a:p>
            <a:pPr>
              <a:spcAft>
                <a:spcPts val="800"/>
              </a:spcAft>
            </a:pPr>
            <a:r>
              <a:rPr sz="1500" b="0">
                <a:solidFill>
                  <a:srgbClr val="222222"/>
                </a:solidFill>
              </a:rPr>
              <a:t>a)  </a:t>
            </a:r>
            <a:r>
              <a:rPr sz="1500" b="0">
                <a:solidFill>
                  <a:srgbClr val="222222"/>
                </a:solidFill>
              </a:rPr>
              <a:t>7 yaş</a:t>
            </a:r>
          </a:p>
          <a:p>
            <a:pPr>
              <a:spcAft>
                <a:spcPts val="800"/>
              </a:spcAft>
            </a:pPr>
            <a:r>
              <a:rPr sz="1500" b="1">
                <a:solidFill>
                  <a:srgbClr val="2E7D32"/>
                </a:solidFill>
              </a:rPr>
              <a:t>b)  </a:t>
            </a:r>
            <a:r>
              <a:rPr sz="1500" b="1">
                <a:solidFill>
                  <a:srgbClr val="2E7D32"/>
                </a:solidFill>
              </a:rPr>
              <a:t>12 yaş</a:t>
            </a:r>
            <a:r>
              <a:rPr sz="1200" i="1">
                <a:solidFill>
                  <a:srgbClr val="2E7D32"/>
                </a:solidFill>
              </a:rPr>
              <a:t>   ✓ Doğru cevap</a:t>
            </a:r>
          </a:p>
          <a:p>
            <a:pPr>
              <a:spcAft>
                <a:spcPts val="800"/>
              </a:spcAft>
            </a:pPr>
            <a:r>
              <a:rPr sz="1500" b="0">
                <a:solidFill>
                  <a:srgbClr val="222222"/>
                </a:solidFill>
              </a:rPr>
              <a:t>c)  </a:t>
            </a:r>
            <a:r>
              <a:rPr sz="1500" b="0">
                <a:solidFill>
                  <a:srgbClr val="222222"/>
                </a:solidFill>
              </a:rPr>
              <a:t>16 yaş</a:t>
            </a:r>
          </a:p>
          <a:p>
            <a:pPr>
              <a:spcAft>
                <a:spcPts val="800"/>
              </a:spcAft>
            </a:pPr>
            <a:r>
              <a:rPr sz="1500" b="0">
                <a:solidFill>
                  <a:srgbClr val="222222"/>
                </a:solidFill>
              </a:rPr>
              <a:t>d)  </a:t>
            </a:r>
            <a:r>
              <a:rPr sz="1500" b="0">
                <a:solidFill>
                  <a:srgbClr val="222222"/>
                </a:solidFill>
              </a:rPr>
              <a:t>18 yaş</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Sınava başvurabilmek için adayın 12 yaşından büyük ve temyiz kudretine </a:t>
            </a:r>
            <a:r>
              <a:rPr sz="1300" i="1">
                <a:solidFill>
                  <a:srgbClr val="222222"/>
                </a:solidFill>
              </a:rPr>
              <a:t>(kendi eylemlerinin sonucunu ayırt edebilme yeteneğine)</a:t>
            </a:r>
            <a:r>
              <a:rPr sz="1300">
                <a:solidFill>
                  <a:srgbClr val="222222"/>
                </a:solidFill>
              </a:rPr>
              <a:t> sahip olması gerekir. 18 yaşından küçük adaylar belge alırken ayrıca veli/vasi onayı sunar.</a:t>
            </a:r>
          </a:p>
          <a:p>
            <a:r>
              <a:rPr b="1" sz="1100">
                <a:solidFill>
                  <a:srgbClr val="1F3864"/>
                </a:solidFill>
              </a:rPr>
              <a:t>Kaynak: </a:t>
            </a:r>
            <a:r>
              <a:rPr sz="1100" i="1">
                <a:solidFill>
                  <a:srgbClr val="404040"/>
                </a:solidFill>
              </a:rPr>
              <a:t>KEGM Sınav ve Belgelendirme Yönetmeliği (RG 27482), Madde 12/1 ve Madde 19/1-a-4.</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39</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40</a:t>
            </a:r>
            <a:r>
              <a:rPr sz="1400">
                <a:solidFill>
                  <a:srgbClr val="D6E4F0"/>
                </a:solidFill>
              </a:rPr>
              <a:t>   ·   Sınav Şartları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Lisans düzeyinde hangi bölümde okuyan adaylar teknik konulardan sınava tabi olmazlar?</a:t>
            </a:r>
          </a:p>
          <a:p>
            <a:pPr>
              <a:spcAft>
                <a:spcPts val="800"/>
              </a:spcAft>
            </a:pPr>
            <a:r>
              <a:rPr sz="1500" b="1">
                <a:solidFill>
                  <a:srgbClr val="2E7D32"/>
                </a:solidFill>
              </a:rPr>
              <a:t>a)  </a:t>
            </a:r>
            <a:r>
              <a:rPr sz="1500" b="1">
                <a:solidFill>
                  <a:srgbClr val="2E7D32"/>
                </a:solidFill>
              </a:rPr>
              <a:t>Fizik</a:t>
            </a:r>
            <a:r>
              <a:rPr sz="1200" i="1">
                <a:solidFill>
                  <a:srgbClr val="2E7D32"/>
                </a:solidFill>
              </a:rPr>
              <a:t>   ✓ Doğru cevap</a:t>
            </a:r>
          </a:p>
          <a:p>
            <a:pPr>
              <a:spcAft>
                <a:spcPts val="800"/>
              </a:spcAft>
            </a:pPr>
            <a:r>
              <a:rPr sz="1500" b="0">
                <a:solidFill>
                  <a:srgbClr val="222222"/>
                </a:solidFill>
              </a:rPr>
              <a:t>b)  </a:t>
            </a:r>
            <a:r>
              <a:rPr sz="1500" b="0">
                <a:solidFill>
                  <a:srgbClr val="222222"/>
                </a:solidFill>
              </a:rPr>
              <a:t>Biyoloji</a:t>
            </a:r>
          </a:p>
          <a:p>
            <a:pPr>
              <a:spcAft>
                <a:spcPts val="800"/>
              </a:spcAft>
            </a:pPr>
            <a:r>
              <a:rPr sz="1500" b="0">
                <a:solidFill>
                  <a:srgbClr val="222222"/>
                </a:solidFill>
              </a:rPr>
              <a:t>c)  </a:t>
            </a:r>
            <a:r>
              <a:rPr sz="1500" b="0">
                <a:solidFill>
                  <a:srgbClr val="222222"/>
                </a:solidFill>
              </a:rPr>
              <a:t>Kimya</a:t>
            </a:r>
          </a:p>
          <a:p>
            <a:pPr>
              <a:spcAft>
                <a:spcPts val="800"/>
              </a:spcAft>
            </a:pPr>
            <a:r>
              <a:rPr sz="1500" b="0">
                <a:solidFill>
                  <a:srgbClr val="222222"/>
                </a:solidFill>
              </a:rPr>
              <a:t>d)  </a:t>
            </a:r>
            <a:r>
              <a:rPr sz="1500" b="0">
                <a:solidFill>
                  <a:srgbClr val="222222"/>
                </a:solidFill>
              </a:rPr>
              <a:t>İnşaat</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Haberleşme, elektrik, elektronik veya fizik alanlarından birinde en az lisans düzeyinde yüksek öğrenim görmüş adaylar, sınavın teknik </a:t>
            </a:r>
            <a:r>
              <a:rPr sz="1300" i="1">
                <a:solidFill>
                  <a:srgbClr val="222222"/>
                </a:solidFill>
              </a:rPr>
              <a:t>(elektronik/devre)</a:t>
            </a:r>
            <a:r>
              <a:rPr sz="1300">
                <a:solidFill>
                  <a:srgbClr val="222222"/>
                </a:solidFill>
              </a:rPr>
              <a:t> kısmından muaf tutulur — biyoloji, kimya veya inşaat mühendisliği bu muafiyeti sağlamaz.</a:t>
            </a:r>
          </a:p>
          <a:p>
            <a:r>
              <a:rPr b="1" sz="1100">
                <a:solidFill>
                  <a:srgbClr val="1F3864"/>
                </a:solidFill>
              </a:rPr>
              <a:t>Kaynak: </a:t>
            </a:r>
            <a:r>
              <a:rPr sz="1100" i="1">
                <a:solidFill>
                  <a:srgbClr val="404040"/>
                </a:solidFill>
              </a:rPr>
              <a:t>KEGM Sınav ve Belgelendirme Yönetmeliği (RG 27482), Madde 16/8.</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40</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41</a:t>
            </a:r>
            <a:r>
              <a:rPr sz="1400">
                <a:solidFill>
                  <a:srgbClr val="D6E4F0"/>
                </a:solidFill>
              </a:rPr>
              <a:t>   ·   Sınav Şartları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A ve B sınıfı için oluşturulan 50 sorudan en az kaç puan alanlar A sınıfı Amatör Telsizcilik Belgesi almaya hak kazanır?</a:t>
            </a:r>
          </a:p>
          <a:p>
            <a:pPr>
              <a:spcAft>
                <a:spcPts val="800"/>
              </a:spcAft>
            </a:pPr>
            <a:r>
              <a:rPr sz="1500" b="0">
                <a:solidFill>
                  <a:srgbClr val="222222"/>
                </a:solidFill>
              </a:rPr>
              <a:t>a)  </a:t>
            </a:r>
            <a:r>
              <a:rPr sz="1500" b="0">
                <a:solidFill>
                  <a:srgbClr val="222222"/>
                </a:solidFill>
              </a:rPr>
              <a:t>60 puan</a:t>
            </a:r>
          </a:p>
          <a:p>
            <a:pPr>
              <a:spcAft>
                <a:spcPts val="800"/>
              </a:spcAft>
            </a:pPr>
            <a:r>
              <a:rPr sz="1500" b="0">
                <a:solidFill>
                  <a:srgbClr val="222222"/>
                </a:solidFill>
              </a:rPr>
              <a:t>b)  </a:t>
            </a:r>
            <a:r>
              <a:rPr sz="1500" b="0">
                <a:solidFill>
                  <a:srgbClr val="222222"/>
                </a:solidFill>
              </a:rPr>
              <a:t>70 puan</a:t>
            </a:r>
          </a:p>
          <a:p>
            <a:pPr>
              <a:spcAft>
                <a:spcPts val="800"/>
              </a:spcAft>
            </a:pPr>
            <a:r>
              <a:rPr sz="1500" b="1">
                <a:solidFill>
                  <a:srgbClr val="2E7D32"/>
                </a:solidFill>
              </a:rPr>
              <a:t>c)  </a:t>
            </a:r>
            <a:r>
              <a:rPr sz="1500" b="1">
                <a:solidFill>
                  <a:srgbClr val="2E7D32"/>
                </a:solidFill>
              </a:rPr>
              <a:t>75 puan</a:t>
            </a:r>
            <a:r>
              <a:rPr sz="1200" i="1">
                <a:solidFill>
                  <a:srgbClr val="2E7D32"/>
                </a:solidFill>
              </a:rPr>
              <a:t>   ✓ Doğru cevap</a:t>
            </a:r>
          </a:p>
          <a:p>
            <a:pPr>
              <a:spcAft>
                <a:spcPts val="800"/>
              </a:spcAft>
            </a:pPr>
            <a:r>
              <a:rPr sz="1500" b="0">
                <a:solidFill>
                  <a:srgbClr val="222222"/>
                </a:solidFill>
              </a:rPr>
              <a:t>d)  </a:t>
            </a:r>
            <a:r>
              <a:rPr sz="1500" b="0">
                <a:solidFill>
                  <a:srgbClr val="222222"/>
                </a:solidFill>
              </a:rPr>
              <a:t>80 puan</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A ve B sınıfı ortak sınavında 75 puan ve üzeri alanlar A sınıfı; 60-74 puan arası alanlar B sınıfı belgeye hak kazanır. C sınıfı için ise ayrı bir sınavda en az 60 puan yeterlidir.</a:t>
            </a:r>
          </a:p>
          <a:p>
            <a:r>
              <a:rPr b="1" sz="1100">
                <a:solidFill>
                  <a:srgbClr val="1F3864"/>
                </a:solidFill>
              </a:rPr>
              <a:t>Kaynak: </a:t>
            </a:r>
            <a:r>
              <a:rPr sz="1100" i="1">
                <a:solidFill>
                  <a:srgbClr val="404040"/>
                </a:solidFill>
              </a:rPr>
              <a:t>KEGM Sınav ve Belgelendirme Yönetmeliği (RG 27482), Madde 16/9.</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41</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42</a:t>
            </a:r>
            <a:r>
              <a:rPr sz="1400">
                <a:solidFill>
                  <a:srgbClr val="D6E4F0"/>
                </a:solidFill>
              </a:rPr>
              <a:t>   ·   Sınav Şartları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Amatör Telsiz İstasyonunun frekansını, gücünü ve emisyonunu gösteren ulusal yönetmelik hangisidir?</a:t>
            </a:r>
          </a:p>
          <a:p>
            <a:pPr>
              <a:spcAft>
                <a:spcPts val="800"/>
              </a:spcAft>
            </a:pPr>
            <a:r>
              <a:rPr sz="1500" b="1">
                <a:solidFill>
                  <a:srgbClr val="2E7D32"/>
                </a:solidFill>
              </a:rPr>
              <a:t>a)  </a:t>
            </a:r>
            <a:r>
              <a:rPr sz="1500" b="1">
                <a:solidFill>
                  <a:srgbClr val="2E7D32"/>
                </a:solidFill>
              </a:rPr>
              <a:t>Özel Telsiz Sistemleri Yönetmeliği</a:t>
            </a:r>
            <a:r>
              <a:rPr sz="1200" i="1">
                <a:solidFill>
                  <a:srgbClr val="2E7D32"/>
                </a:solidFill>
              </a:rPr>
              <a:t>   ✓ Doğru cevap</a:t>
            </a:r>
          </a:p>
          <a:p>
            <a:pPr>
              <a:spcAft>
                <a:spcPts val="800"/>
              </a:spcAft>
            </a:pPr>
            <a:r>
              <a:rPr sz="1500" b="0">
                <a:solidFill>
                  <a:srgbClr val="222222"/>
                </a:solidFill>
              </a:rPr>
              <a:t>b)  </a:t>
            </a:r>
            <a:r>
              <a:rPr sz="1500" b="0">
                <a:solidFill>
                  <a:srgbClr val="222222"/>
                </a:solidFill>
              </a:rPr>
              <a:t>Amatör Telsiz Yönetmeliği</a:t>
            </a:r>
          </a:p>
          <a:p>
            <a:pPr>
              <a:spcAft>
                <a:spcPts val="800"/>
              </a:spcAft>
            </a:pPr>
            <a:r>
              <a:rPr sz="1500" b="0">
                <a:solidFill>
                  <a:srgbClr val="222222"/>
                </a:solidFill>
              </a:rPr>
              <a:t>c)  </a:t>
            </a:r>
            <a:r>
              <a:rPr sz="1500" b="0">
                <a:solidFill>
                  <a:srgbClr val="222222"/>
                </a:solidFill>
              </a:rPr>
              <a:t>2813 sayılı Telsiz Kanunu</a:t>
            </a:r>
          </a:p>
          <a:p>
            <a:pPr>
              <a:spcAft>
                <a:spcPts val="800"/>
              </a:spcAft>
            </a:pPr>
            <a:r>
              <a:rPr sz="1500" b="0">
                <a:solidFill>
                  <a:srgbClr val="222222"/>
                </a:solidFill>
              </a:rPr>
              <a:t>d)  </a:t>
            </a:r>
            <a:r>
              <a:rPr sz="1500" b="0">
                <a:solidFill>
                  <a:srgbClr val="222222"/>
                </a:solidFill>
              </a:rPr>
              <a:t>Spektrum Yönetimi Yönetmeliği</a:t>
            </a:r>
          </a:p>
        </p:txBody>
      </p:sp>
      <p:sp>
        <p:nvSpPr>
          <p:cNvPr id="5" name="Rectangle 4"/>
          <p:cNvSpPr/>
          <p:nvPr/>
        </p:nvSpPr>
        <p:spPr>
          <a:xfrm>
            <a:off x="6339699" y="960120"/>
            <a:ext cx="5394796" cy="5394960"/>
          </a:xfrm>
          <a:prstGeom prst="rect">
            <a:avLst/>
          </a:prstGeom>
          <a:solidFill>
            <a:srgbClr val="FCE4D6"/>
          </a:solidFill>
          <a:ln w="9525">
            <a:solidFill>
              <a:srgbClr val="E09A5C"/>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C05000"/>
                </a:solidFill>
              </a:rPr>
              <a:t>AÇIKLAMA</a:t>
            </a:r>
          </a:p>
          <a:p>
            <a:pPr>
              <a:spcAft>
                <a:spcPts val="1100"/>
              </a:spcAft>
            </a:pPr>
            <a:r>
              <a:rPr sz="1250" b="0" i="0">
                <a:solidFill>
                  <a:srgbClr val="222222"/>
                </a:solidFill>
              </a:rPr>
              <a:t>Amatör istasyonun frekans, güç ve emisyon </a:t>
            </a:r>
            <a:r>
              <a:rPr sz="1250" b="0" i="1">
                <a:solidFill>
                  <a:srgbClr val="222222"/>
                </a:solidFill>
              </a:rPr>
              <a:t>(sinyal türü)</a:t>
            </a:r>
            <a:r>
              <a:rPr sz="1250" b="0" i="0">
                <a:solidFill>
                  <a:srgbClr val="222222"/>
                </a:solidFill>
              </a:rPr>
              <a:t> sınırlarının hangi düzenlemede yer aldığı sorulmaktadır. Soru bankası Özel Telsiz Sistemleri Yönetmeliği'ni işaretler; sınavda beklenen cevap </a:t>
            </a:r>
            <a:r>
              <a:rPr sz="1250" b="0" i="1">
                <a:solidFill>
                  <a:srgbClr val="222222"/>
                </a:solidFill>
              </a:rPr>
              <a:t>(a)</a:t>
            </a:r>
            <a:r>
              <a:rPr sz="1250" b="0" i="0">
                <a:solidFill>
                  <a:srgbClr val="222222"/>
                </a:solidFill>
              </a:rPr>
              <a:t>'dır.</a:t>
            </a:r>
          </a:p>
          <a:p>
            <a:pPr>
              <a:spcAft>
                <a:spcPts val="1100"/>
              </a:spcAft>
            </a:pPr>
            <a:r>
              <a:rPr sz="1100" b="1">
                <a:solidFill>
                  <a:srgbClr val="C05000"/>
                </a:solidFill>
              </a:rPr>
              <a:t>DİKKAT — Bu bilgi güncel değildir. Özel Telsiz Sistemleri Yönetmeliği 27/11/2018'de, şık (b)'deki “Amatör Telsiz Yönetmeliği” ise 2009'da mülga olmuştur. Amatör bant planı bugün BTK'nın FTM Teknik Ölçütler dokümanında (Kurul Kararı 23/9/2022, 2022/İK-SYD/245) Madde 22 ve Tablo 25'te yayımlanır — dört şıkkın hiçbiri yürürlükteki kaynağı göstermemektedir.</a:t>
            </a:r>
          </a:p>
          <a:p>
            <a:r>
              <a:rPr sz="1100" b="1">
                <a:solidFill>
                  <a:srgbClr val="1F3864"/>
                </a:solidFill>
              </a:rPr>
              <a:t>Kaynak: </a:t>
            </a:r>
            <a:r>
              <a:rPr sz="1100" i="1">
                <a:solidFill>
                  <a:srgbClr val="404040"/>
                </a:solidFill>
              </a:rPr>
              <a:t>BTK FTM Teknik Ölçütler (Kurul Kararı 23/9/2022), Madde 22 ve Tablo 25.</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42</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none">
            <a:spAutoFit/>
          </a:bodyPr>
          <a:lstStyle/>
          <a:p>
            <a:r>
              <a:rPr sz="2500" b="1">
                <a:solidFill>
                  <a:srgbClr val="FFFFFF"/>
                </a:solidFill>
              </a:rPr>
              <a:t>BÖLÜM 7: Belge Süreçleri</a:t>
            </a:r>
          </a:p>
        </p:txBody>
      </p:sp>
      <p:sp>
        <p:nvSpPr>
          <p:cNvPr id="4" name="TextBox 3"/>
          <p:cNvSpPr txBox="1"/>
          <p:nvPr/>
        </p:nvSpPr>
        <p:spPr>
          <a:xfrm>
            <a:off x="640080" y="1371600"/>
            <a:ext cx="10911535" cy="4114800"/>
          </a:xfrm>
          <a:prstGeom prst="rect">
            <a:avLst/>
          </a:prstGeom>
          <a:noFill/>
        </p:spPr>
        <p:txBody>
          <a:bodyPr wrap="square">
            <a:spAutoFit/>
          </a:bodyPr>
          <a:lstStyle/>
          <a:p>
            <a:pPr>
              <a:spcAft>
                <a:spcPts val="1300"/>
              </a:spcAft>
            </a:pPr>
            <a:r>
              <a:rPr sz="1700">
                <a:solidFill>
                  <a:srgbClr val="222222"/>
                </a:solidFill>
              </a:rPr>
              <a:t>•  Belge alma, yenileme ve yabancılar için geçici belge düzenleme süreçlerinde istenen evraklar yönetmelikte ayrı ayrı listelenmiştir.</a:t>
            </a:r>
          </a:p>
          <a:p>
            <a:pPr>
              <a:spcAft>
                <a:spcPts val="1300"/>
              </a:spcAft>
            </a:pPr>
            <a:r>
              <a:rPr sz="1700">
                <a:solidFill>
                  <a:srgbClr val="222222"/>
                </a:solidFill>
              </a:rPr>
              <a:t>•  Her sürecin kendi evrak listesi farklıdır — bir süreçte istenen bir belge diğerinde istenmeyebilir; sık karıştırılan nokta budur.</a:t>
            </a:r>
          </a:p>
        </p:txBody>
      </p:sp>
      <p:sp>
        <p:nvSpPr>
          <p:cNvPr id="5" name="Rectangle 4"/>
          <p:cNvSpPr/>
          <p:nvPr/>
        </p:nvSpPr>
        <p:spPr>
          <a:xfrm>
            <a:off x="640080" y="5623560"/>
            <a:ext cx="10911535" cy="914400"/>
          </a:xfrm>
          <a:prstGeom prst="rect">
            <a:avLst/>
          </a:prstGeom>
          <a:solidFill>
            <a:srgbClr val="D6E4F0"/>
          </a:solidFill>
          <a:ln>
            <a:solidFill>
              <a:srgbClr val="2E75B6"/>
            </a:solidFill>
          </a:ln>
        </p:spPr>
        <p:style>
          <a:lnRef idx="1">
            <a:schemeClr val="accent1"/>
          </a:lnRef>
          <a:fillRef idx="3">
            <a:schemeClr val="accent1"/>
          </a:fillRef>
          <a:effectRef idx="2">
            <a:schemeClr val="accent1"/>
          </a:effectRef>
          <a:fontRef idx="minor">
            <a:schemeClr val="lt1"/>
          </a:fontRef>
        </p:style>
        <p:txBody>
          <a:bodyPr rtlCol="0" anchor="ctr" wrap="square" lIns="137160" tIns="73152"/>
          <a:lstStyle/>
          <a:p>
            <a:pPr algn="ctr"/>
            <a:r>
              <a:rPr b="1" sz="1300">
                <a:solidFill>
                  <a:srgbClr val="1F3864"/>
                </a:solidFill>
              </a:rPr>
              <a:t>Bu bölümün kaynağı: </a:t>
            </a:r>
            <a:r>
              <a:rPr sz="1300">
                <a:solidFill>
                  <a:srgbClr val="222222"/>
                </a:solidFill>
              </a:rPr>
              <a:t>KEGM Sınav ve Belgelendirme Yönetmeliği (RG 27482), Madde 19, 20 ve 22.</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Bölüm 7 Girişi</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43</a:t>
            </a:r>
            <a:r>
              <a:rPr sz="1400">
                <a:solidFill>
                  <a:srgbClr val="D6E4F0"/>
                </a:solidFill>
              </a:rPr>
              <a:t>   ·   Belge Süreçleri</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Amatör Telsizcilik Belgesi kimlere verilmez?</a:t>
            </a:r>
          </a:p>
          <a:p>
            <a:pPr>
              <a:spcAft>
                <a:spcPts val="800"/>
              </a:spcAft>
            </a:pPr>
            <a:r>
              <a:rPr sz="1500" b="0">
                <a:solidFill>
                  <a:srgbClr val="222222"/>
                </a:solidFill>
              </a:rPr>
              <a:t>a)  </a:t>
            </a:r>
            <a:r>
              <a:rPr sz="1500" b="0">
                <a:solidFill>
                  <a:srgbClr val="222222"/>
                </a:solidFill>
              </a:rPr>
              <a:t>Sınavda başarılı olan T.C. vatandaşlarına</a:t>
            </a:r>
          </a:p>
          <a:p>
            <a:pPr>
              <a:spcAft>
                <a:spcPts val="800"/>
              </a:spcAft>
            </a:pPr>
            <a:r>
              <a:rPr sz="1500" b="0">
                <a:solidFill>
                  <a:srgbClr val="222222"/>
                </a:solidFill>
              </a:rPr>
              <a:t>b)  </a:t>
            </a:r>
            <a:r>
              <a:rPr sz="1500" b="0">
                <a:solidFill>
                  <a:srgbClr val="222222"/>
                </a:solidFill>
              </a:rPr>
              <a:t>Mütekabiliyet anlaşması olan ülkelerden Amatör Telsizcilik Belgesi olan T.C. vatandaşlarına</a:t>
            </a:r>
          </a:p>
          <a:p>
            <a:pPr>
              <a:spcAft>
                <a:spcPts val="800"/>
              </a:spcAft>
            </a:pPr>
            <a:r>
              <a:rPr sz="1500" b="0">
                <a:solidFill>
                  <a:srgbClr val="222222"/>
                </a:solidFill>
              </a:rPr>
              <a:t>c)  </a:t>
            </a:r>
            <a:r>
              <a:rPr sz="1500" b="0">
                <a:solidFill>
                  <a:srgbClr val="222222"/>
                </a:solidFill>
              </a:rPr>
              <a:t>Mütekabiliyet anlaşması olan ülkelerden Amatör Telsizcilik Belgesi olan yabancılara</a:t>
            </a:r>
          </a:p>
          <a:p>
            <a:pPr>
              <a:spcAft>
                <a:spcPts val="800"/>
              </a:spcAft>
            </a:pPr>
            <a:r>
              <a:rPr sz="1500" b="1">
                <a:solidFill>
                  <a:srgbClr val="2E7D32"/>
                </a:solidFill>
              </a:rPr>
              <a:t>d)  </a:t>
            </a:r>
            <a:r>
              <a:rPr sz="1500" b="1">
                <a:solidFill>
                  <a:srgbClr val="2E7D32"/>
                </a:solidFill>
              </a:rPr>
              <a:t>Kamu hizmetinden yasaklananlara</a:t>
            </a:r>
            <a:r>
              <a:rPr sz="1200" i="1">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Sınavı kazansa bile kamu hizmetlerinden yasaklananlara ve Türk Ceza Kanunu'nda sayılan belirli ağır suçlardan </a:t>
            </a:r>
            <a:r>
              <a:rPr sz="1300" i="1">
                <a:solidFill>
                  <a:srgbClr val="222222"/>
                </a:solidFill>
              </a:rPr>
              <a:t>(örn. Madde 216 — halkı kin ve düşmanlığa açıkça tahrik)</a:t>
            </a:r>
            <a:r>
              <a:rPr sz="1300">
                <a:solidFill>
                  <a:srgbClr val="222222"/>
                </a:solidFill>
              </a:rPr>
              <a:t> mahkûm olanlara belge verilmez. Diğer üç grup ise normal şartlarda belge alabilir.</a:t>
            </a:r>
          </a:p>
          <a:p>
            <a:r>
              <a:rPr b="1" sz="1100">
                <a:solidFill>
                  <a:srgbClr val="1F3864"/>
                </a:solidFill>
              </a:rPr>
              <a:t>Kaynak: </a:t>
            </a:r>
            <a:r>
              <a:rPr sz="1100" i="1">
                <a:solidFill>
                  <a:srgbClr val="404040"/>
                </a:solidFill>
              </a:rPr>
              <a:t>KEGM Sınav ve Belgelendirme Yönetmeliği (RG 27482), Madde 19/2.</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43</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44</a:t>
            </a:r>
            <a:r>
              <a:rPr sz="1400">
                <a:solidFill>
                  <a:srgbClr val="D6E4F0"/>
                </a:solidFill>
              </a:rPr>
              <a:t>   ·   Belge Süreçleri</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Amatör Telsizcilik Belgesi almaya hak kazananlardan belge düzenlemesi sırasında aşağıdakilerden hangisi istenmez?</a:t>
            </a:r>
          </a:p>
          <a:p>
            <a:pPr>
              <a:spcAft>
                <a:spcPts val="800"/>
              </a:spcAft>
            </a:pPr>
            <a:r>
              <a:rPr sz="1500" b="0">
                <a:solidFill>
                  <a:srgbClr val="222222"/>
                </a:solidFill>
              </a:rPr>
              <a:t>a)  </a:t>
            </a:r>
            <a:r>
              <a:rPr sz="1500" b="0">
                <a:solidFill>
                  <a:srgbClr val="222222"/>
                </a:solidFill>
              </a:rPr>
              <a:t>Fotoğraf</a:t>
            </a:r>
          </a:p>
          <a:p>
            <a:pPr>
              <a:spcAft>
                <a:spcPts val="800"/>
              </a:spcAft>
            </a:pPr>
            <a:r>
              <a:rPr sz="1500" b="0">
                <a:solidFill>
                  <a:srgbClr val="222222"/>
                </a:solidFill>
              </a:rPr>
              <a:t>b)  </a:t>
            </a:r>
            <a:r>
              <a:rPr sz="1500" b="0">
                <a:solidFill>
                  <a:srgbClr val="222222"/>
                </a:solidFill>
              </a:rPr>
              <a:t>T.C. kimlik numarası beyanı</a:t>
            </a:r>
          </a:p>
          <a:p>
            <a:pPr>
              <a:spcAft>
                <a:spcPts val="800"/>
              </a:spcAft>
            </a:pPr>
            <a:r>
              <a:rPr sz="1500" b="0">
                <a:solidFill>
                  <a:srgbClr val="222222"/>
                </a:solidFill>
              </a:rPr>
              <a:t>c)  </a:t>
            </a:r>
            <a:r>
              <a:rPr sz="1500" b="0">
                <a:solidFill>
                  <a:srgbClr val="222222"/>
                </a:solidFill>
              </a:rPr>
              <a:t>Sabıka kaydı olmadığına dair beyan</a:t>
            </a:r>
          </a:p>
          <a:p>
            <a:pPr>
              <a:spcAft>
                <a:spcPts val="800"/>
              </a:spcAft>
            </a:pPr>
            <a:r>
              <a:rPr sz="1500" b="1">
                <a:solidFill>
                  <a:srgbClr val="2E7D32"/>
                </a:solidFill>
              </a:rPr>
              <a:t>d)  </a:t>
            </a:r>
            <a:r>
              <a:rPr sz="1500" b="1">
                <a:solidFill>
                  <a:srgbClr val="2E7D32"/>
                </a:solidFill>
              </a:rPr>
              <a:t>Oturma belgesi</a:t>
            </a:r>
            <a:r>
              <a:rPr sz="1200" i="1">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Türkiye Cumhuriyeti vatandaşlarından belge düzenlenirken istenen evraklar: TC kimlik no + sabıka kaydı beyanını içeren başvuru, fotoğraf ve ücret belgesidir. "Oturma belgesi" yalnızca yabancılardan istenen bir evraktır, TC vatandaşından istenmez.</a:t>
            </a:r>
          </a:p>
          <a:p>
            <a:r>
              <a:rPr b="1" sz="1100">
                <a:solidFill>
                  <a:srgbClr val="1F3864"/>
                </a:solidFill>
              </a:rPr>
              <a:t>Kaynak: </a:t>
            </a:r>
            <a:r>
              <a:rPr sz="1100" i="1">
                <a:solidFill>
                  <a:srgbClr val="404040"/>
                </a:solidFill>
              </a:rPr>
              <a:t>KEGM Sınav ve Belgelendirme Yönetmeliği (RG 27482), Madde 19/1-a.</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44</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45</a:t>
            </a:r>
            <a:r>
              <a:rPr sz="1400">
                <a:solidFill>
                  <a:srgbClr val="D6E4F0"/>
                </a:solidFill>
              </a:rPr>
              <a:t>   ·   Belge Süreçleri</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Türkiye'de 3 aydan fazla geçici amatör telsizcilik faaliyetinde bulunacak olan yabancılardan belge düzenlemesi sırasında aşağıdakilerden hangisi istenmez?</a:t>
            </a:r>
          </a:p>
          <a:p>
            <a:pPr>
              <a:spcAft>
                <a:spcPts val="800"/>
              </a:spcAft>
            </a:pPr>
            <a:r>
              <a:rPr sz="1500" b="1">
                <a:solidFill>
                  <a:srgbClr val="2E7D32"/>
                </a:solidFill>
              </a:rPr>
              <a:t>a)  </a:t>
            </a:r>
            <a:r>
              <a:rPr sz="1500" b="1">
                <a:solidFill>
                  <a:srgbClr val="2E7D32"/>
                </a:solidFill>
              </a:rPr>
              <a:t>Vekâletname</a:t>
            </a:r>
            <a:r>
              <a:rPr sz="1200" i="1">
                <a:solidFill>
                  <a:srgbClr val="2E7D32"/>
                </a:solidFill>
              </a:rPr>
              <a:t>   ✓ Doğru cevap</a:t>
            </a:r>
          </a:p>
          <a:p>
            <a:pPr>
              <a:spcAft>
                <a:spcPts val="800"/>
              </a:spcAft>
            </a:pPr>
            <a:r>
              <a:rPr sz="1500" b="0">
                <a:solidFill>
                  <a:srgbClr val="222222"/>
                </a:solidFill>
              </a:rPr>
              <a:t>b)  </a:t>
            </a:r>
            <a:r>
              <a:rPr sz="1500" b="0">
                <a:solidFill>
                  <a:srgbClr val="222222"/>
                </a:solidFill>
              </a:rPr>
              <a:t>Oturma belgesi</a:t>
            </a:r>
          </a:p>
          <a:p>
            <a:pPr>
              <a:spcAft>
                <a:spcPts val="800"/>
              </a:spcAft>
            </a:pPr>
            <a:r>
              <a:rPr sz="1500" b="0">
                <a:solidFill>
                  <a:srgbClr val="222222"/>
                </a:solidFill>
              </a:rPr>
              <a:t>c)  </a:t>
            </a:r>
            <a:r>
              <a:rPr sz="1500" b="0">
                <a:solidFill>
                  <a:srgbClr val="222222"/>
                </a:solidFill>
              </a:rPr>
              <a:t>Pasaport fotokopisi</a:t>
            </a:r>
          </a:p>
          <a:p>
            <a:pPr>
              <a:spcAft>
                <a:spcPts val="800"/>
              </a:spcAft>
            </a:pPr>
            <a:r>
              <a:rPr sz="1500" b="0">
                <a:solidFill>
                  <a:srgbClr val="222222"/>
                </a:solidFill>
              </a:rPr>
              <a:t>d)  </a:t>
            </a:r>
            <a:r>
              <a:rPr sz="1500" b="0">
                <a:solidFill>
                  <a:srgbClr val="222222"/>
                </a:solidFill>
              </a:rPr>
              <a:t>Fotoğraf</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Yabancılardan istenen evraklar: irtibat bilgisi, konsolosluk onaylı belge sureti, fotoğraf, oturma belgesi, pasaport fotokopisi, cihaz teknik dokümanı ve ücret belgesidir. Vekâletname bu listede yoktur.</a:t>
            </a:r>
          </a:p>
          <a:p>
            <a:r>
              <a:rPr b="1" sz="1100">
                <a:solidFill>
                  <a:srgbClr val="1F3864"/>
                </a:solidFill>
              </a:rPr>
              <a:t>Kaynak: </a:t>
            </a:r>
            <a:r>
              <a:rPr sz="1100" i="1">
                <a:solidFill>
                  <a:srgbClr val="404040"/>
                </a:solidFill>
              </a:rPr>
              <a:t>KEGM Sınav ve Belgelendirme Yönetmeliği (RG 27482), Madde 19/1-b.</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45</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46</a:t>
            </a:r>
            <a:r>
              <a:rPr sz="1400">
                <a:solidFill>
                  <a:srgbClr val="D6E4F0"/>
                </a:solidFill>
              </a:rPr>
              <a:t>   ·   Belge Süreçleri</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yabancılara geçici olarak tahsis edilen çağrı işaretinin süresi ne kadardır?</a:t>
            </a:r>
          </a:p>
          <a:p>
            <a:pPr>
              <a:spcAft>
                <a:spcPts val="800"/>
              </a:spcAft>
            </a:pPr>
            <a:r>
              <a:rPr sz="1500" b="0">
                <a:solidFill>
                  <a:srgbClr val="222222"/>
                </a:solidFill>
              </a:rPr>
              <a:t>a)  </a:t>
            </a:r>
            <a:r>
              <a:rPr sz="1500" b="0">
                <a:solidFill>
                  <a:srgbClr val="222222"/>
                </a:solidFill>
              </a:rPr>
              <a:t>3 ay</a:t>
            </a:r>
          </a:p>
          <a:p>
            <a:pPr>
              <a:spcAft>
                <a:spcPts val="800"/>
              </a:spcAft>
            </a:pPr>
            <a:r>
              <a:rPr sz="1500" b="0">
                <a:solidFill>
                  <a:srgbClr val="222222"/>
                </a:solidFill>
              </a:rPr>
              <a:t>b)  </a:t>
            </a:r>
            <a:r>
              <a:rPr sz="1500" b="0">
                <a:solidFill>
                  <a:srgbClr val="222222"/>
                </a:solidFill>
              </a:rPr>
              <a:t>6 ay</a:t>
            </a:r>
          </a:p>
          <a:p>
            <a:pPr>
              <a:spcAft>
                <a:spcPts val="800"/>
              </a:spcAft>
            </a:pPr>
            <a:r>
              <a:rPr sz="1500" b="1">
                <a:solidFill>
                  <a:srgbClr val="2E7D32"/>
                </a:solidFill>
              </a:rPr>
              <a:t>c)  </a:t>
            </a:r>
            <a:r>
              <a:rPr sz="1500" b="1">
                <a:solidFill>
                  <a:srgbClr val="2E7D32"/>
                </a:solidFill>
              </a:rPr>
              <a:t>Oturma belge süresi kadar</a:t>
            </a:r>
            <a:r>
              <a:rPr sz="1200" i="1">
                <a:solidFill>
                  <a:srgbClr val="2E7D32"/>
                </a:solidFill>
              </a:rPr>
              <a:t>   ✓ Doğru cevap</a:t>
            </a:r>
          </a:p>
          <a:p>
            <a:pPr>
              <a:spcAft>
                <a:spcPts val="800"/>
              </a:spcAft>
            </a:pPr>
            <a:r>
              <a:rPr sz="1500" b="0">
                <a:solidFill>
                  <a:srgbClr val="222222"/>
                </a:solidFill>
              </a:rPr>
              <a:t>d)  </a:t>
            </a:r>
            <a:r>
              <a:rPr sz="1500" b="0">
                <a:solidFill>
                  <a:srgbClr val="222222"/>
                </a:solidFill>
              </a:rPr>
              <a:t>9 ay</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Yabancıya verilen çağrı işaretinin süresi, kendisine verilen geçici amatör telsizcilik belgesinin süresiyle aynıdır — belge süresi mütekabiliyet koşullarına göre uzatılabildiğinden, çağrı işareti de bu süreyi takip eder.</a:t>
            </a:r>
          </a:p>
          <a:p>
            <a:r>
              <a:rPr b="1" sz="1100">
                <a:solidFill>
                  <a:srgbClr val="1F3864"/>
                </a:solidFill>
              </a:rPr>
              <a:t>Kaynak: </a:t>
            </a:r>
            <a:r>
              <a:rPr sz="1100" i="1">
                <a:solidFill>
                  <a:srgbClr val="404040"/>
                </a:solidFill>
              </a:rPr>
              <a:t>KEGM Sınav ve Belgelendirme Yönetmeliği (RG 27482), Madde 19/1-b.</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46</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47</a:t>
            </a:r>
            <a:r>
              <a:rPr sz="1400">
                <a:solidFill>
                  <a:srgbClr val="D6E4F0"/>
                </a:solidFill>
              </a:rPr>
              <a:t>   ·   Belge Süreçleri</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Amatör Telsizcilik Belgesinin süresinin dolması halinde yenilenmesi sırasında T.C. vatandaşlarından hangi belge istenmez?</a:t>
            </a:r>
          </a:p>
          <a:p>
            <a:pPr>
              <a:spcAft>
                <a:spcPts val="800"/>
              </a:spcAft>
            </a:pPr>
            <a:r>
              <a:rPr sz="1500" b="0">
                <a:solidFill>
                  <a:srgbClr val="222222"/>
                </a:solidFill>
              </a:rPr>
              <a:t>a)  </a:t>
            </a:r>
            <a:r>
              <a:rPr sz="1500" b="0">
                <a:solidFill>
                  <a:srgbClr val="222222"/>
                </a:solidFill>
              </a:rPr>
              <a:t>Süresi dolan belgenin aslı</a:t>
            </a:r>
          </a:p>
          <a:p>
            <a:pPr>
              <a:spcAft>
                <a:spcPts val="800"/>
              </a:spcAft>
            </a:pPr>
            <a:r>
              <a:rPr sz="1500" b="0">
                <a:solidFill>
                  <a:srgbClr val="222222"/>
                </a:solidFill>
              </a:rPr>
              <a:t>b)  </a:t>
            </a:r>
            <a:r>
              <a:rPr sz="1500" b="0">
                <a:solidFill>
                  <a:srgbClr val="222222"/>
                </a:solidFill>
              </a:rPr>
              <a:t>Fotoğraf</a:t>
            </a:r>
          </a:p>
          <a:p>
            <a:pPr>
              <a:spcAft>
                <a:spcPts val="800"/>
              </a:spcAft>
            </a:pPr>
            <a:r>
              <a:rPr sz="1500" b="0">
                <a:solidFill>
                  <a:srgbClr val="222222"/>
                </a:solidFill>
              </a:rPr>
              <a:t>c)  </a:t>
            </a:r>
            <a:r>
              <a:rPr sz="1500" b="0">
                <a:solidFill>
                  <a:srgbClr val="222222"/>
                </a:solidFill>
              </a:rPr>
              <a:t>Yenileme ücretinin ödendiğine dair belge aslı</a:t>
            </a:r>
          </a:p>
          <a:p>
            <a:pPr>
              <a:spcAft>
                <a:spcPts val="800"/>
              </a:spcAft>
            </a:pPr>
            <a:r>
              <a:rPr sz="1500" b="1">
                <a:solidFill>
                  <a:srgbClr val="2E7D32"/>
                </a:solidFill>
              </a:rPr>
              <a:t>d)  </a:t>
            </a:r>
            <a:r>
              <a:rPr sz="1500" b="1">
                <a:solidFill>
                  <a:srgbClr val="2E7D32"/>
                </a:solidFill>
              </a:rPr>
              <a:t>Oturma belgesi</a:t>
            </a:r>
            <a:r>
              <a:rPr sz="1200" i="1">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Yenileme başvurusunda istenenler: TC kimlik no+sabıka beyanı, süresi dolan belgenin aslı, fotoğraf, ücret belgesi ve iletişim bilgileridir. Oturma belgesi burada da </a:t>
            </a:r>
            <a:r>
              <a:rPr sz="1300" i="1">
                <a:solidFill>
                  <a:srgbClr val="222222"/>
                </a:solidFill>
              </a:rPr>
              <a:t>(yenileme sürecinde de)</a:t>
            </a:r>
            <a:r>
              <a:rPr sz="1300">
                <a:solidFill>
                  <a:srgbClr val="222222"/>
                </a:solidFill>
              </a:rPr>
              <a:t> istenmez — bu kavram sadece yabancı süreçlerine özgüdür.</a:t>
            </a:r>
          </a:p>
          <a:p>
            <a:r>
              <a:rPr b="1" sz="1100">
                <a:solidFill>
                  <a:srgbClr val="1F3864"/>
                </a:solidFill>
              </a:rPr>
              <a:t>Kaynak: </a:t>
            </a:r>
            <a:r>
              <a:rPr sz="1100" i="1">
                <a:solidFill>
                  <a:srgbClr val="404040"/>
                </a:solidFill>
              </a:rPr>
              <a:t>KEGM Sınav ve Belgelendirme Yönetmeliği (RG 27482), Madde 20/1.</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47</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48</a:t>
            </a:r>
            <a:r>
              <a:rPr sz="1400">
                <a:solidFill>
                  <a:srgbClr val="D6E4F0"/>
                </a:solidFill>
              </a:rPr>
              <a:t>   ·   Belge Süreçleri</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SWL belgesinin süresi ne kadardır?</a:t>
            </a:r>
          </a:p>
          <a:p>
            <a:pPr>
              <a:spcAft>
                <a:spcPts val="800"/>
              </a:spcAft>
            </a:pPr>
            <a:r>
              <a:rPr sz="1500" b="0">
                <a:solidFill>
                  <a:srgbClr val="222222"/>
                </a:solidFill>
              </a:rPr>
              <a:t>a)  </a:t>
            </a:r>
            <a:r>
              <a:rPr sz="1500" b="0">
                <a:solidFill>
                  <a:srgbClr val="222222"/>
                </a:solidFill>
              </a:rPr>
              <a:t>3 yıl</a:t>
            </a:r>
          </a:p>
          <a:p>
            <a:pPr>
              <a:spcAft>
                <a:spcPts val="800"/>
              </a:spcAft>
            </a:pPr>
            <a:r>
              <a:rPr sz="1500" b="0">
                <a:solidFill>
                  <a:srgbClr val="222222"/>
                </a:solidFill>
              </a:rPr>
              <a:t>b)  </a:t>
            </a:r>
            <a:r>
              <a:rPr sz="1500" b="0">
                <a:solidFill>
                  <a:srgbClr val="222222"/>
                </a:solidFill>
              </a:rPr>
              <a:t>5 yıl</a:t>
            </a:r>
          </a:p>
          <a:p>
            <a:pPr>
              <a:spcAft>
                <a:spcPts val="800"/>
              </a:spcAft>
            </a:pPr>
            <a:r>
              <a:rPr sz="1500" b="0">
                <a:solidFill>
                  <a:srgbClr val="222222"/>
                </a:solidFill>
              </a:rPr>
              <a:t>c)  </a:t>
            </a:r>
            <a:r>
              <a:rPr sz="1500" b="0">
                <a:solidFill>
                  <a:srgbClr val="222222"/>
                </a:solidFill>
              </a:rPr>
              <a:t>10 yıl</a:t>
            </a:r>
          </a:p>
          <a:p>
            <a:pPr>
              <a:spcAft>
                <a:spcPts val="800"/>
              </a:spcAft>
            </a:pPr>
            <a:r>
              <a:rPr sz="1500" b="1">
                <a:solidFill>
                  <a:srgbClr val="2E7D32"/>
                </a:solidFill>
              </a:rPr>
              <a:t>d)  </a:t>
            </a:r>
            <a:r>
              <a:rPr sz="1500" b="1">
                <a:solidFill>
                  <a:srgbClr val="2E7D32"/>
                </a:solidFill>
              </a:rPr>
              <a:t>Süresiz</a:t>
            </a:r>
            <a:r>
              <a:rPr sz="1200" i="1">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SWL </a:t>
            </a:r>
            <a:r>
              <a:rPr sz="1300" i="1">
                <a:solidFill>
                  <a:srgbClr val="222222"/>
                </a:solidFill>
              </a:rPr>
              <a:t>(kısa dalga dinleyici)</a:t>
            </a:r>
            <a:r>
              <a:rPr sz="1300">
                <a:solidFill>
                  <a:srgbClr val="222222"/>
                </a:solidFill>
              </a:rPr>
              <a:t> belgesi süresizdir ve düzenlenmesi/yenilenmesi ücrete tabi değildir — çünkü SWL sahibi verici olarak yayın yapmaz, sadece dinler.</a:t>
            </a:r>
          </a:p>
          <a:p>
            <a:r>
              <a:rPr b="1" sz="1100">
                <a:solidFill>
                  <a:srgbClr val="1F3864"/>
                </a:solidFill>
              </a:rPr>
              <a:t>Kaynak: </a:t>
            </a:r>
            <a:r>
              <a:rPr sz="1100" i="1">
                <a:solidFill>
                  <a:srgbClr val="404040"/>
                </a:solidFill>
              </a:rPr>
              <a:t>KEGM Sınav ve Belgelendirme Yönetmeliği (RG 27482), Madde 22/1 ve 22/3.</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48</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49</a:t>
            </a:r>
            <a:r>
              <a:rPr sz="1400">
                <a:solidFill>
                  <a:srgbClr val="D6E4F0"/>
                </a:solidFill>
              </a:rPr>
              <a:t>   ·   Belge Süreçleri</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SWL belgesi almak isteyenlere düzenlenecek olan çağrı işaretinde, bölge numarasından sonra hangi numara verilir?</a:t>
            </a:r>
          </a:p>
          <a:p>
            <a:pPr>
              <a:spcAft>
                <a:spcPts val="800"/>
              </a:spcAft>
            </a:pPr>
            <a:r>
              <a:rPr sz="1500" b="0">
                <a:solidFill>
                  <a:srgbClr val="222222"/>
                </a:solidFill>
              </a:rPr>
              <a:t>a)  </a:t>
            </a:r>
            <a:r>
              <a:rPr sz="1500" b="0">
                <a:solidFill>
                  <a:srgbClr val="222222"/>
                </a:solidFill>
              </a:rPr>
              <a:t>2 rakamlı sıra numarası</a:t>
            </a:r>
          </a:p>
          <a:p>
            <a:pPr>
              <a:spcAft>
                <a:spcPts val="800"/>
              </a:spcAft>
            </a:pPr>
            <a:r>
              <a:rPr sz="1500" b="0">
                <a:solidFill>
                  <a:srgbClr val="222222"/>
                </a:solidFill>
              </a:rPr>
              <a:t>b)  </a:t>
            </a:r>
            <a:r>
              <a:rPr sz="1500" b="0">
                <a:solidFill>
                  <a:srgbClr val="222222"/>
                </a:solidFill>
              </a:rPr>
              <a:t>3 rakamlı sıra numarası</a:t>
            </a:r>
          </a:p>
          <a:p>
            <a:pPr>
              <a:spcAft>
                <a:spcPts val="800"/>
              </a:spcAft>
            </a:pPr>
            <a:r>
              <a:rPr sz="1500" b="1">
                <a:solidFill>
                  <a:srgbClr val="2E7D32"/>
                </a:solidFill>
              </a:rPr>
              <a:t>c)  </a:t>
            </a:r>
            <a:r>
              <a:rPr sz="1500" b="1">
                <a:solidFill>
                  <a:srgbClr val="2E7D32"/>
                </a:solidFill>
              </a:rPr>
              <a:t>Bulunduğu ilin trafik kodu numarası</a:t>
            </a:r>
            <a:r>
              <a:rPr sz="1200" i="1">
                <a:solidFill>
                  <a:srgbClr val="2E7D32"/>
                </a:solidFill>
              </a:rPr>
              <a:t>   ✓ Doğru cevap</a:t>
            </a:r>
          </a:p>
          <a:p>
            <a:pPr>
              <a:spcAft>
                <a:spcPts val="800"/>
              </a:spcAft>
            </a:pPr>
            <a:r>
              <a:rPr sz="1500" b="0">
                <a:solidFill>
                  <a:srgbClr val="222222"/>
                </a:solidFill>
              </a:rPr>
              <a:t>d)  </a:t>
            </a:r>
            <a:r>
              <a:rPr sz="1500" b="0">
                <a:solidFill>
                  <a:srgbClr val="222222"/>
                </a:solidFill>
              </a:rPr>
              <a:t>Hiçbiri</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SWL çağrı işareti dört kısımdan oluşur: TA öneki + bölge numarası + bulunulan ilin trafik kod numarası + üç rakamlı sıra numarası. Bölge numarasından hemen sonra gelen kısım ilin trafik kodudur.</a:t>
            </a:r>
          </a:p>
          <a:p>
            <a:r>
              <a:rPr b="1" sz="1100">
                <a:solidFill>
                  <a:srgbClr val="1F3864"/>
                </a:solidFill>
              </a:rPr>
              <a:t>Kaynak: </a:t>
            </a:r>
            <a:r>
              <a:rPr sz="1100" i="1">
                <a:solidFill>
                  <a:srgbClr val="404040"/>
                </a:solidFill>
              </a:rPr>
              <a:t>KEGM Sınav ve Belgelendirme Yönetmeliği (RG 27482), Madde 22/2.</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49</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none">
            <a:spAutoFit/>
          </a:bodyPr>
          <a:lstStyle/>
          <a:p>
            <a:r>
              <a:rPr sz="2500" b="1">
                <a:solidFill>
                  <a:srgbClr val="FFFFFF"/>
                </a:solidFill>
              </a:rPr>
              <a:t>BÖLÜM 8: Yasaklar, İptal ve Yetkilendirme</a:t>
            </a:r>
          </a:p>
        </p:txBody>
      </p:sp>
      <p:sp>
        <p:nvSpPr>
          <p:cNvPr id="4" name="TextBox 3"/>
          <p:cNvSpPr txBox="1"/>
          <p:nvPr/>
        </p:nvSpPr>
        <p:spPr>
          <a:xfrm>
            <a:off x="640080" y="1371600"/>
            <a:ext cx="10911535" cy="4114800"/>
          </a:xfrm>
          <a:prstGeom prst="rect">
            <a:avLst/>
          </a:prstGeom>
          <a:noFill/>
        </p:spPr>
        <p:txBody>
          <a:bodyPr wrap="square">
            <a:spAutoFit/>
          </a:bodyPr>
          <a:lstStyle/>
          <a:p>
            <a:pPr>
              <a:spcAft>
                <a:spcPts val="1300"/>
              </a:spcAft>
            </a:pPr>
            <a:r>
              <a:rPr sz="1700">
                <a:solidFill>
                  <a:srgbClr val="222222"/>
                </a:solidFill>
              </a:rPr>
              <a:t>•  Yönetmelik, amatör telsiz haberleşmesinde yapılamayacak davranışları tek tek sayar </a:t>
            </a:r>
            <a:r>
              <a:rPr sz="1700" i="1">
                <a:solidFill>
                  <a:srgbClr val="222222"/>
                </a:solidFill>
              </a:rPr>
              <a:t>(Madde 23)</a:t>
            </a:r>
            <a:r>
              <a:rPr sz="1700">
                <a:solidFill>
                  <a:srgbClr val="222222"/>
                </a:solidFill>
              </a:rPr>
              <a:t>; bu listeye aykırılık, belgenin iptal sebebidir </a:t>
            </a:r>
            <a:r>
              <a:rPr sz="1700" i="1">
                <a:solidFill>
                  <a:srgbClr val="222222"/>
                </a:solidFill>
              </a:rPr>
              <a:t>(Madde 24)</a:t>
            </a:r>
            <a:r>
              <a:rPr sz="1700">
                <a:solidFill>
                  <a:srgbClr val="222222"/>
                </a:solidFill>
              </a:rPr>
              <a:t>.</a:t>
            </a:r>
          </a:p>
          <a:p>
            <a:pPr>
              <a:spcAft>
                <a:spcPts val="1300"/>
              </a:spcAft>
            </a:pPr>
            <a:r>
              <a:rPr sz="1700">
                <a:solidFill>
                  <a:srgbClr val="222222"/>
                </a:solidFill>
              </a:rPr>
              <a:t>•  ÖNEMLİ AYRIM: ölüm veya vesayet altına alınma, İPTAL sebebi DEĞİLDİR — bunun için Madde 7'nin ikinci fıkrasında ayrı, koşullu bir devir imkânı vardır.</a:t>
            </a:r>
          </a:p>
        </p:txBody>
      </p:sp>
      <p:sp>
        <p:nvSpPr>
          <p:cNvPr id="5" name="Rectangle 4"/>
          <p:cNvSpPr/>
          <p:nvPr/>
        </p:nvSpPr>
        <p:spPr>
          <a:xfrm>
            <a:off x="640080" y="5623560"/>
            <a:ext cx="10911535" cy="914400"/>
          </a:xfrm>
          <a:prstGeom prst="rect">
            <a:avLst/>
          </a:prstGeom>
          <a:solidFill>
            <a:srgbClr val="D6E4F0"/>
          </a:solidFill>
          <a:ln>
            <a:solidFill>
              <a:srgbClr val="2E75B6"/>
            </a:solidFill>
          </a:ln>
        </p:spPr>
        <p:style>
          <a:lnRef idx="1">
            <a:schemeClr val="accent1"/>
          </a:lnRef>
          <a:fillRef idx="3">
            <a:schemeClr val="accent1"/>
          </a:fillRef>
          <a:effectRef idx="2">
            <a:schemeClr val="accent1"/>
          </a:effectRef>
          <a:fontRef idx="minor">
            <a:schemeClr val="lt1"/>
          </a:fontRef>
        </p:style>
        <p:txBody>
          <a:bodyPr rtlCol="0" anchor="ctr" wrap="square" lIns="137160" tIns="73152"/>
          <a:lstStyle/>
          <a:p>
            <a:pPr algn="ctr"/>
            <a:r>
              <a:rPr b="1" sz="1300">
                <a:solidFill>
                  <a:srgbClr val="1F3864"/>
                </a:solidFill>
              </a:rPr>
              <a:t>Bu bölümün kaynağı: </a:t>
            </a:r>
            <a:r>
              <a:rPr sz="1300">
                <a:solidFill>
                  <a:srgbClr val="222222"/>
                </a:solidFill>
              </a:rPr>
              <a:t>KEGM Sınav ve Belgelendirme Yönetmeliği (RG 27482), Madde 16, 23, 24 ve 25.</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Bölüm 8 Girişi</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50</a:t>
            </a:r>
            <a:r>
              <a:rPr sz="1400">
                <a:solidFill>
                  <a:srgbClr val="D6E4F0"/>
                </a:solidFill>
              </a:rPr>
              <a:t>   ·   Yasaklar</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Amatör Telsizcilik Haberleşmesinde aşağıdakilerden hangisi yasaklanan uygulamalardan değildir?</a:t>
            </a:r>
          </a:p>
          <a:p>
            <a:pPr>
              <a:spcAft>
                <a:spcPts val="800"/>
              </a:spcAft>
            </a:pPr>
            <a:r>
              <a:rPr sz="1500" b="0">
                <a:solidFill>
                  <a:srgbClr val="222222"/>
                </a:solidFill>
              </a:rPr>
              <a:t>a)  </a:t>
            </a:r>
            <a:r>
              <a:rPr sz="1500" b="0">
                <a:solidFill>
                  <a:srgbClr val="222222"/>
                </a:solidFill>
              </a:rPr>
              <a:t>Amatör Telsiz İstasyonunun herhangi bir maddi çıkar, vaat veya bir bedel karşılığı kullanılması</a:t>
            </a:r>
          </a:p>
          <a:p>
            <a:pPr>
              <a:spcAft>
                <a:spcPts val="800"/>
              </a:spcAft>
            </a:pPr>
            <a:r>
              <a:rPr sz="1500" b="0">
                <a:solidFill>
                  <a:srgbClr val="222222"/>
                </a:solidFill>
              </a:rPr>
              <a:t>b)  </a:t>
            </a:r>
            <a:r>
              <a:rPr sz="1500" b="0">
                <a:solidFill>
                  <a:srgbClr val="222222"/>
                </a:solidFill>
              </a:rPr>
              <a:t>Amatörlere ayrılan frekans bandlarında radyo ve televizyon yayınlarının yapılması</a:t>
            </a:r>
          </a:p>
          <a:p>
            <a:pPr>
              <a:spcAft>
                <a:spcPts val="800"/>
              </a:spcAft>
            </a:pPr>
            <a:r>
              <a:rPr sz="1500" b="0">
                <a:solidFill>
                  <a:srgbClr val="222222"/>
                </a:solidFill>
              </a:rPr>
              <a:t>c)  </a:t>
            </a:r>
            <a:r>
              <a:rPr sz="1500" b="0">
                <a:solidFill>
                  <a:srgbClr val="222222"/>
                </a:solidFill>
              </a:rPr>
              <a:t>Üçüncü şahıs mesajların para, ücret, veya maddi çıkar karşılığında aktarılması</a:t>
            </a:r>
          </a:p>
          <a:p>
            <a:pPr>
              <a:spcAft>
                <a:spcPts val="800"/>
              </a:spcAft>
            </a:pPr>
            <a:r>
              <a:rPr sz="1500" b="1">
                <a:solidFill>
                  <a:srgbClr val="2E7D32"/>
                </a:solidFill>
              </a:rPr>
              <a:t>d)  </a:t>
            </a:r>
            <a:r>
              <a:rPr sz="1500" b="1">
                <a:solidFill>
                  <a:srgbClr val="2E7D32"/>
                </a:solidFill>
              </a:rPr>
              <a:t>İşletme kurallarına uyulması</a:t>
            </a:r>
            <a:r>
              <a:rPr sz="1200" i="1">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Yasaklı liste ticari kullanım, RTV yayını yapma, ücretli mesaj aktarımı gibi davranışları sayar. "İşletme kurallarına UYULMAMASI" yasaktır — sorunun tersine çevirdiği "uyulması" ifadesi elbette yasak değildir, tam tersine gereklidir.</a:t>
            </a:r>
          </a:p>
          <a:p>
            <a:r>
              <a:rPr b="1" sz="1100">
                <a:solidFill>
                  <a:srgbClr val="1F3864"/>
                </a:solidFill>
              </a:rPr>
              <a:t>Kaynak: </a:t>
            </a:r>
            <a:r>
              <a:rPr sz="1100" i="1">
                <a:solidFill>
                  <a:srgbClr val="404040"/>
                </a:solidFill>
              </a:rPr>
              <a:t>KEGM Sınav ve Belgelendirme Yönetmeliği (RG 27482), Madde 23/1.</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50</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51</a:t>
            </a:r>
            <a:r>
              <a:rPr sz="1400">
                <a:solidFill>
                  <a:srgbClr val="D6E4F0"/>
                </a:solidFill>
              </a:rPr>
              <a:t>   ·   İptal ve Devir</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Amatör Telsizcilik Haberleşmesinde Çağrı işareti hangi durumlarda iptal edilmez?</a:t>
            </a:r>
          </a:p>
          <a:p>
            <a:pPr>
              <a:spcAft>
                <a:spcPts val="800"/>
              </a:spcAft>
            </a:pPr>
            <a:r>
              <a:rPr sz="1500" b="0">
                <a:solidFill>
                  <a:srgbClr val="222222"/>
                </a:solidFill>
              </a:rPr>
              <a:t>a)  </a:t>
            </a:r>
            <a:r>
              <a:rPr sz="1500" b="0">
                <a:solidFill>
                  <a:srgbClr val="222222"/>
                </a:solidFill>
              </a:rPr>
              <a:t>Organizasyonların feshi</a:t>
            </a:r>
          </a:p>
          <a:p>
            <a:pPr>
              <a:spcAft>
                <a:spcPts val="800"/>
              </a:spcAft>
            </a:pPr>
            <a:r>
              <a:rPr sz="1500" b="0">
                <a:solidFill>
                  <a:srgbClr val="222222"/>
                </a:solidFill>
              </a:rPr>
              <a:t>b)  </a:t>
            </a:r>
            <a:r>
              <a:rPr sz="1500" b="0">
                <a:solidFill>
                  <a:srgbClr val="222222"/>
                </a:solidFill>
              </a:rPr>
              <a:t>Amatör Telsizcilik Haberleşmesine ilişkin usul ve esaslarda belirtilen aykırı davranışların tespiti halinde</a:t>
            </a:r>
          </a:p>
          <a:p>
            <a:pPr>
              <a:spcAft>
                <a:spcPts val="800"/>
              </a:spcAft>
            </a:pPr>
            <a:r>
              <a:rPr sz="1500" b="0">
                <a:solidFill>
                  <a:srgbClr val="222222"/>
                </a:solidFill>
              </a:rPr>
              <a:t>c)  </a:t>
            </a:r>
            <a:r>
              <a:rPr sz="1500" b="0">
                <a:solidFill>
                  <a:srgbClr val="222222"/>
                </a:solidFill>
              </a:rPr>
              <a:t>Türk ceza kanununun 216. maddesinde yazılı halkı, sınıf, din, mezhep veya bölge farklılığı gözeterek kin ve düşmanlığa açıkça tahrik etmek suçlarından mahkûm olanlar</a:t>
            </a:r>
          </a:p>
          <a:p>
            <a:pPr>
              <a:spcAft>
                <a:spcPts val="800"/>
              </a:spcAft>
            </a:pPr>
            <a:r>
              <a:rPr sz="1500" b="1">
                <a:solidFill>
                  <a:srgbClr val="2E7D32"/>
                </a:solidFill>
              </a:rPr>
              <a:t>d)  </a:t>
            </a:r>
            <a:r>
              <a:rPr sz="1500" b="1">
                <a:solidFill>
                  <a:srgbClr val="2E7D32"/>
                </a:solidFill>
              </a:rPr>
              <a:t>Amatör Telsizcinin ölümü veya vesayet altına alınması</a:t>
            </a:r>
            <a:r>
              <a:rPr sz="1200" i="1">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Belge/çağrı işareti iptalinin gerçek sebepleri: yasaklı davranışların tespiti veya belirli ağır suçlardan mahkûmiyettir. Ölüm veya vesayet altına alınma bu iptal listesinde YOKTUR — bunun için ayrı bir madde, koşullu bir "devir" </a:t>
            </a:r>
            <a:r>
              <a:rPr sz="1300" i="1">
                <a:solidFill>
                  <a:srgbClr val="222222"/>
                </a:solidFill>
              </a:rPr>
              <a:t>(vasi/varise tahsis)</a:t>
            </a:r>
            <a:r>
              <a:rPr sz="1300">
                <a:solidFill>
                  <a:srgbClr val="222222"/>
                </a:solidFill>
              </a:rPr>
              <a:t> imkânı tanımlar; yani burada bir ceza/iptal değil, bir geçiş mekanizması söz konusudur.</a:t>
            </a:r>
          </a:p>
          <a:p>
            <a:r>
              <a:rPr b="1" sz="1100">
                <a:solidFill>
                  <a:srgbClr val="1F3864"/>
                </a:solidFill>
              </a:rPr>
              <a:t>Kaynak: </a:t>
            </a:r>
            <a:r>
              <a:rPr sz="1100" i="1">
                <a:solidFill>
                  <a:srgbClr val="404040"/>
                </a:solidFill>
              </a:rPr>
              <a:t>KEGM Sınav ve Belgelendirme Yönetmeliği (RG 27482), Madde 24 (iptal sebepleri) ve Madde 7/2 (devir imkânı).</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51</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52</a:t>
            </a:r>
            <a:r>
              <a:rPr sz="1400">
                <a:solidFill>
                  <a:srgbClr val="D6E4F0"/>
                </a:solidFill>
              </a:rPr>
              <a:t>   ·   Sınav Kuralları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amatör telsizcilik sınavında sınav görevlileri tarafından kopya çektiği tespit edilenlerin sınav kâğıtları iptal edilir. Kopya çekenler ne zaman tekrar sınava girebilir?</a:t>
            </a:r>
          </a:p>
          <a:p>
            <a:pPr>
              <a:spcAft>
                <a:spcPts val="800"/>
              </a:spcAft>
            </a:pPr>
            <a:r>
              <a:rPr sz="1500" b="1">
                <a:solidFill>
                  <a:srgbClr val="2E7D32"/>
                </a:solidFill>
              </a:rPr>
              <a:t>a)  </a:t>
            </a:r>
            <a:r>
              <a:rPr sz="1500" b="1">
                <a:solidFill>
                  <a:srgbClr val="2E7D32"/>
                </a:solidFill>
              </a:rPr>
              <a:t>1 sınav dönemi sonra</a:t>
            </a:r>
            <a:r>
              <a:rPr sz="1200" i="1">
                <a:solidFill>
                  <a:srgbClr val="2E7D32"/>
                </a:solidFill>
              </a:rPr>
              <a:t>   ✓ Doğru cevap</a:t>
            </a:r>
          </a:p>
          <a:p>
            <a:pPr>
              <a:spcAft>
                <a:spcPts val="800"/>
              </a:spcAft>
            </a:pPr>
            <a:r>
              <a:rPr sz="1500" b="0">
                <a:solidFill>
                  <a:srgbClr val="222222"/>
                </a:solidFill>
              </a:rPr>
              <a:t>b)  </a:t>
            </a:r>
            <a:r>
              <a:rPr sz="1500" b="0">
                <a:solidFill>
                  <a:srgbClr val="222222"/>
                </a:solidFill>
              </a:rPr>
              <a:t>2 sınav dönemi sonra</a:t>
            </a:r>
          </a:p>
          <a:p>
            <a:pPr>
              <a:spcAft>
                <a:spcPts val="800"/>
              </a:spcAft>
            </a:pPr>
            <a:r>
              <a:rPr sz="1500" b="0">
                <a:solidFill>
                  <a:srgbClr val="222222"/>
                </a:solidFill>
              </a:rPr>
              <a:t>c)  </a:t>
            </a:r>
            <a:r>
              <a:rPr sz="1500" b="0">
                <a:solidFill>
                  <a:srgbClr val="222222"/>
                </a:solidFill>
              </a:rPr>
              <a:t>3 sınav dönemi sonra</a:t>
            </a:r>
          </a:p>
          <a:p>
            <a:pPr>
              <a:spcAft>
                <a:spcPts val="800"/>
              </a:spcAft>
            </a:pPr>
            <a:r>
              <a:rPr sz="1500" b="0">
                <a:solidFill>
                  <a:srgbClr val="222222"/>
                </a:solidFill>
              </a:rPr>
              <a:t>d)  </a:t>
            </a:r>
            <a:r>
              <a:rPr sz="1500" b="0">
                <a:solidFill>
                  <a:srgbClr val="222222"/>
                </a:solidFill>
              </a:rPr>
              <a:t>1 yıl sonra</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Kopya tespit edilenlerin sınavı geçersiz sayılır ve BİR SONRAKİ sınav başvurusu kabul edilmez; yani bir dönem atlanır, ondan sonraki </a:t>
            </a:r>
            <a:r>
              <a:rPr sz="1300" i="1">
                <a:solidFill>
                  <a:srgbClr val="222222"/>
                </a:solidFill>
              </a:rPr>
              <a:t>(2.)</a:t>
            </a:r>
            <a:r>
              <a:rPr sz="1300">
                <a:solidFill>
                  <a:srgbClr val="222222"/>
                </a:solidFill>
              </a:rPr>
              <a:t> dönemde yeniden başvurabilirler.</a:t>
            </a:r>
          </a:p>
          <a:p>
            <a:r>
              <a:rPr b="1" sz="1100">
                <a:solidFill>
                  <a:srgbClr val="1F3864"/>
                </a:solidFill>
              </a:rPr>
              <a:t>Kaynak: </a:t>
            </a:r>
            <a:r>
              <a:rPr sz="1100" i="1">
                <a:solidFill>
                  <a:srgbClr val="404040"/>
                </a:solidFill>
              </a:rPr>
              <a:t>KEGM Sınav ve Belgelendirme Yönetmeliği (RG 27482), Madde 16/6.</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52</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53</a:t>
            </a:r>
            <a:r>
              <a:rPr sz="140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AMPR aşağıdakilerden hangisini ifade eder?</a:t>
            </a:r>
          </a:p>
          <a:p>
            <a:pPr>
              <a:spcAft>
                <a:spcPts val="800"/>
              </a:spcAft>
            </a:pPr>
            <a:r>
              <a:rPr sz="1500" b="1">
                <a:solidFill>
                  <a:srgbClr val="2E7D32"/>
                </a:solidFill>
              </a:rPr>
              <a:t>a)  </a:t>
            </a:r>
            <a:r>
              <a:rPr sz="1500" b="1">
                <a:solidFill>
                  <a:srgbClr val="2E7D32"/>
                </a:solidFill>
              </a:rPr>
              <a:t>Amatör Paket Radyo Sistemini</a:t>
            </a:r>
            <a:r>
              <a:rPr sz="1200" i="1">
                <a:solidFill>
                  <a:srgbClr val="2E7D32"/>
                </a:solidFill>
              </a:rPr>
              <a:t>   ✓ Doğru cevap</a:t>
            </a:r>
          </a:p>
          <a:p>
            <a:pPr>
              <a:spcAft>
                <a:spcPts val="800"/>
              </a:spcAft>
            </a:pPr>
            <a:r>
              <a:rPr sz="1500" b="0">
                <a:solidFill>
                  <a:srgbClr val="222222"/>
                </a:solidFill>
              </a:rPr>
              <a:t>b)  </a:t>
            </a:r>
            <a:r>
              <a:rPr sz="1500" b="0">
                <a:solidFill>
                  <a:srgbClr val="222222"/>
                </a:solidFill>
              </a:rPr>
              <a:t>Uluslararası Telsiz Birliğini</a:t>
            </a:r>
          </a:p>
          <a:p>
            <a:pPr>
              <a:spcAft>
                <a:spcPts val="800"/>
              </a:spcAft>
            </a:pPr>
            <a:r>
              <a:rPr sz="1500" b="0">
                <a:solidFill>
                  <a:srgbClr val="222222"/>
                </a:solidFill>
              </a:rPr>
              <a:t>c)  </a:t>
            </a:r>
            <a:r>
              <a:rPr sz="1500" b="0">
                <a:solidFill>
                  <a:srgbClr val="222222"/>
                </a:solidFill>
              </a:rPr>
              <a:t>Hızlı Taramalı Televizyon Sistemini</a:t>
            </a:r>
          </a:p>
          <a:p>
            <a:pPr>
              <a:spcAft>
                <a:spcPts val="800"/>
              </a:spcAft>
            </a:pPr>
            <a:r>
              <a:rPr sz="1500" b="0">
                <a:solidFill>
                  <a:srgbClr val="222222"/>
                </a:solidFill>
              </a:rPr>
              <a:t>d)  </a:t>
            </a:r>
            <a:r>
              <a:rPr sz="1500" b="0">
                <a:solidFill>
                  <a:srgbClr val="222222"/>
                </a:solidFill>
              </a:rPr>
              <a:t>Yavaş Taramalı Televizyon Sistemini</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AMPR </a:t>
            </a:r>
            <a:r>
              <a:rPr sz="1300" i="1">
                <a:solidFill>
                  <a:srgbClr val="222222"/>
                </a:solidFill>
              </a:rPr>
              <a:t>(Amateur Packet Radio Network)</a:t>
            </a:r>
            <a:r>
              <a:rPr sz="1300">
                <a:solidFill>
                  <a:srgbClr val="222222"/>
                </a:solidFill>
              </a:rPr>
              <a:t>, amatör telsiz frekansları üzerinden bilgisayar verisi </a:t>
            </a:r>
            <a:r>
              <a:rPr sz="1300" i="1">
                <a:solidFill>
                  <a:srgbClr val="222222"/>
                </a:solidFill>
              </a:rPr>
              <a:t>(paket halinde)</a:t>
            </a:r>
            <a:r>
              <a:rPr sz="1300">
                <a:solidFill>
                  <a:srgbClr val="222222"/>
                </a:solidFill>
              </a:rPr>
              <a:t> taşımak için kullanılan bir ağ/protokol sistemidir; yönetmelik dışı, genel teknik bir kavramdır.</a:t>
            </a:r>
          </a:p>
          <a:p>
            <a:r>
              <a:rPr b="1" sz="1100">
                <a:solidFill>
                  <a:srgbClr val="1F3864"/>
                </a:solidFill>
              </a:rPr>
              <a:t>Kaynak: </a:t>
            </a:r>
            <a:r>
              <a:rPr sz="1100" i="1">
                <a:solidFill>
                  <a:srgbClr val="404040"/>
                </a:solidFill>
              </a:rPr>
              <a:t>Genel amatör telsiz terminolojisi (yönetmelikte tanımlı değildir).</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53</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54</a:t>
            </a:r>
            <a:r>
              <a:rPr sz="1400">
                <a:solidFill>
                  <a:srgbClr val="D6E4F0"/>
                </a:solidFill>
              </a:rPr>
              <a:t>   ·   Yetkilendirme</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5809 sayılı Elektronik Haberleşme Kanunun 43. maddesi gereği Amatör Telsizcilik Sınavını yapma ve belge verme işlemleri hangi kuruluşa devredilmiştir?</a:t>
            </a:r>
          </a:p>
          <a:p>
            <a:pPr>
              <a:spcAft>
                <a:spcPts val="800"/>
              </a:spcAft>
            </a:pPr>
            <a:r>
              <a:rPr sz="1500" b="0">
                <a:solidFill>
                  <a:srgbClr val="222222"/>
                </a:solidFill>
              </a:rPr>
              <a:t>a)  </a:t>
            </a:r>
            <a:r>
              <a:rPr sz="1500" b="0">
                <a:solidFill>
                  <a:srgbClr val="222222"/>
                </a:solidFill>
              </a:rPr>
              <a:t>Bilgi Teknolojileri ve İletişim Kurumu</a:t>
            </a:r>
          </a:p>
          <a:p>
            <a:pPr>
              <a:spcAft>
                <a:spcPts val="800"/>
              </a:spcAft>
            </a:pPr>
            <a:r>
              <a:rPr sz="1500" b="0">
                <a:solidFill>
                  <a:srgbClr val="222222"/>
                </a:solidFill>
              </a:rPr>
              <a:t>b)  </a:t>
            </a:r>
            <a:r>
              <a:rPr sz="1500" b="0">
                <a:solidFill>
                  <a:srgbClr val="222222"/>
                </a:solidFill>
              </a:rPr>
              <a:t>Posta ve Telgraf İdaresi</a:t>
            </a:r>
          </a:p>
          <a:p>
            <a:pPr>
              <a:spcAft>
                <a:spcPts val="800"/>
              </a:spcAft>
            </a:pPr>
            <a:r>
              <a:rPr sz="1500" b="1">
                <a:solidFill>
                  <a:srgbClr val="2E7D32"/>
                </a:solidFill>
              </a:rPr>
              <a:t>c)  </a:t>
            </a:r>
            <a:r>
              <a:rPr sz="1500" b="1">
                <a:solidFill>
                  <a:srgbClr val="2E7D32"/>
                </a:solidFill>
              </a:rPr>
              <a:t>Kıyı Emniyeti Genel Müdürlüğü</a:t>
            </a:r>
            <a:r>
              <a:rPr sz="1200" i="1">
                <a:solidFill>
                  <a:srgbClr val="2E7D32"/>
                </a:solidFill>
              </a:rPr>
              <a:t>   ✓ Doğru cevap</a:t>
            </a:r>
          </a:p>
          <a:p>
            <a:pPr>
              <a:spcAft>
                <a:spcPts val="800"/>
              </a:spcAft>
            </a:pPr>
            <a:r>
              <a:rPr sz="1500" b="0">
                <a:solidFill>
                  <a:srgbClr val="222222"/>
                </a:solidFill>
              </a:rPr>
              <a:t>d)  </a:t>
            </a:r>
            <a:r>
              <a:rPr sz="1500" b="0">
                <a:solidFill>
                  <a:srgbClr val="222222"/>
                </a:solidFill>
              </a:rPr>
              <a:t>Türkiye Radyo ve Televizyon Kurumu</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5809 sayılı Kanun'un 43. maddesine dayanılarak, amatör telsizcilik sınav ve belgelendirme yetkisi Bilgi Teknolojileri ve İletişim Kurumu'ndan </a:t>
            </a:r>
            <a:r>
              <a:rPr sz="1300" i="1">
                <a:solidFill>
                  <a:srgbClr val="222222"/>
                </a:solidFill>
              </a:rPr>
              <a:t>(asıl düzenleyici kurumdan)</a:t>
            </a:r>
            <a:r>
              <a:rPr sz="1300">
                <a:solidFill>
                  <a:srgbClr val="222222"/>
                </a:solidFill>
              </a:rPr>
              <a:t> KEGM'ye </a:t>
            </a:r>
            <a:r>
              <a:rPr sz="1300" i="1">
                <a:solidFill>
                  <a:srgbClr val="222222"/>
                </a:solidFill>
              </a:rPr>
              <a:t>(Kıyı Emniyeti Genel Müdürlüğü)</a:t>
            </a:r>
            <a:r>
              <a:rPr sz="1300">
                <a:solidFill>
                  <a:srgbClr val="222222"/>
                </a:solidFill>
              </a:rPr>
              <a:t> devredilmiştir; bu yönetmeliğin dayanağı da tam olarak budur.</a:t>
            </a:r>
          </a:p>
          <a:p>
            <a:r>
              <a:rPr b="1" sz="1100">
                <a:solidFill>
                  <a:srgbClr val="1F3864"/>
                </a:solidFill>
              </a:rPr>
              <a:t>Kaynak: </a:t>
            </a:r>
            <a:r>
              <a:rPr sz="1100" i="1">
                <a:solidFill>
                  <a:srgbClr val="404040"/>
                </a:solidFill>
              </a:rPr>
              <a:t>KEGM Sınav ve Belgelendirme Yönetmeliği (RG 27482), Madde 3 (dayanak).</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54</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55</a:t>
            </a:r>
            <a:r>
              <a:rPr sz="1400">
                <a:solidFill>
                  <a:srgbClr val="D6E4F0"/>
                </a:solidFill>
              </a:rPr>
              <a:t>   ·   Çağrı İşareti Örnekleri</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YM1KABC olarak tanımlanan çağrı işareti hangi organizasyona verilir?</a:t>
            </a:r>
          </a:p>
          <a:p>
            <a:pPr>
              <a:spcAft>
                <a:spcPts val="800"/>
              </a:spcAft>
            </a:pPr>
            <a:r>
              <a:rPr sz="1500" b="0">
                <a:solidFill>
                  <a:srgbClr val="222222"/>
                </a:solidFill>
              </a:rPr>
              <a:t>a)  </a:t>
            </a:r>
            <a:r>
              <a:rPr sz="1500" b="0">
                <a:solidFill>
                  <a:srgbClr val="222222"/>
                </a:solidFill>
              </a:rPr>
              <a:t>Afet ve Acil Durum haberleşmesinde görev alan kuruluşa</a:t>
            </a:r>
          </a:p>
          <a:p>
            <a:pPr>
              <a:spcAft>
                <a:spcPts val="800"/>
              </a:spcAft>
            </a:pPr>
            <a:r>
              <a:rPr sz="1500" b="1">
                <a:solidFill>
                  <a:srgbClr val="2E7D32"/>
                </a:solidFill>
              </a:rPr>
              <a:t>b)  </a:t>
            </a:r>
            <a:r>
              <a:rPr sz="1500" b="1">
                <a:solidFill>
                  <a:srgbClr val="2E7D32"/>
                </a:solidFill>
              </a:rPr>
              <a:t>Amatör Telsiz Derneklerine</a:t>
            </a:r>
            <a:r>
              <a:rPr sz="1200" i="1">
                <a:solidFill>
                  <a:srgbClr val="2E7D32"/>
                </a:solidFill>
              </a:rPr>
              <a:t>   ✓ Doğru cevap</a:t>
            </a:r>
          </a:p>
          <a:p>
            <a:pPr>
              <a:spcAft>
                <a:spcPts val="800"/>
              </a:spcAft>
            </a:pPr>
            <a:r>
              <a:rPr sz="1500" b="0">
                <a:solidFill>
                  <a:srgbClr val="222222"/>
                </a:solidFill>
              </a:rPr>
              <a:t>c)  </a:t>
            </a:r>
            <a:r>
              <a:rPr sz="1500" b="0">
                <a:solidFill>
                  <a:srgbClr val="222222"/>
                </a:solidFill>
              </a:rPr>
              <a:t>Eğitim ve Öğretim Kurumlarına</a:t>
            </a:r>
          </a:p>
          <a:p>
            <a:pPr>
              <a:spcAft>
                <a:spcPts val="800"/>
              </a:spcAft>
            </a:pPr>
            <a:r>
              <a:rPr sz="1500" b="0">
                <a:solidFill>
                  <a:srgbClr val="222222"/>
                </a:solidFill>
              </a:rPr>
              <a:t>d)  </a:t>
            </a:r>
            <a:r>
              <a:rPr sz="1500" b="0">
                <a:solidFill>
                  <a:srgbClr val="222222"/>
                </a:solidFill>
              </a:rPr>
              <a:t>İzcilik Kuruluşlarına</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YM = organizasyon öneki, 1 = bölge numarası, K = dernek son ekinin ilk harfi. Bu üç bileşen birlikte okunduğunda çağrı işaretinin bir amatör telsiz derneğine ait olduğu anlaşılır.</a:t>
            </a:r>
          </a:p>
          <a:p>
            <a:r>
              <a:rPr b="1" sz="1100">
                <a:solidFill>
                  <a:srgbClr val="1F3864"/>
                </a:solidFill>
              </a:rPr>
              <a:t>Kaynak: </a:t>
            </a:r>
            <a:r>
              <a:rPr sz="1100" i="1">
                <a:solidFill>
                  <a:srgbClr val="404040"/>
                </a:solidFill>
              </a:rPr>
              <a:t>KEGM Sınav ve Belgelendirme Yönetmeliği (RG 27482), Madde 6/2-ç ve 6/4-a.</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55</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56</a:t>
            </a:r>
            <a:r>
              <a:rPr sz="1400">
                <a:solidFill>
                  <a:srgbClr val="D6E4F0"/>
                </a:solidFill>
              </a:rPr>
              <a:t>   ·   Çağrı İşareti Örnekleri</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YM2SABC olarak tanımlanan çağrı işareti hangi organizasyona verilir?</a:t>
            </a:r>
          </a:p>
          <a:p>
            <a:pPr>
              <a:spcAft>
                <a:spcPts val="800"/>
              </a:spcAft>
            </a:pPr>
            <a:r>
              <a:rPr sz="1500" b="0">
                <a:solidFill>
                  <a:srgbClr val="222222"/>
                </a:solidFill>
              </a:rPr>
              <a:t>a)  </a:t>
            </a:r>
            <a:r>
              <a:rPr sz="1500" b="0">
                <a:solidFill>
                  <a:srgbClr val="222222"/>
                </a:solidFill>
              </a:rPr>
              <a:t>Eğitim ve Öğretim Kurumlarına</a:t>
            </a:r>
          </a:p>
          <a:p>
            <a:pPr>
              <a:spcAft>
                <a:spcPts val="800"/>
              </a:spcAft>
            </a:pPr>
            <a:r>
              <a:rPr sz="1500" b="0">
                <a:solidFill>
                  <a:srgbClr val="222222"/>
                </a:solidFill>
              </a:rPr>
              <a:t>b)  </a:t>
            </a:r>
            <a:r>
              <a:rPr sz="1500" b="0">
                <a:solidFill>
                  <a:srgbClr val="222222"/>
                </a:solidFill>
              </a:rPr>
              <a:t>Araştırma Kurumlarına</a:t>
            </a:r>
          </a:p>
          <a:p>
            <a:pPr>
              <a:spcAft>
                <a:spcPts val="800"/>
              </a:spcAft>
            </a:pPr>
            <a:r>
              <a:rPr sz="1500" b="1">
                <a:solidFill>
                  <a:srgbClr val="2E7D32"/>
                </a:solidFill>
              </a:rPr>
              <a:t>c)  </a:t>
            </a:r>
            <a:r>
              <a:rPr sz="1500" b="1">
                <a:solidFill>
                  <a:srgbClr val="2E7D32"/>
                </a:solidFill>
              </a:rPr>
              <a:t>İzcilik Kuruluşlarına</a:t>
            </a:r>
            <a:r>
              <a:rPr sz="1200" i="1">
                <a:solidFill>
                  <a:srgbClr val="2E7D32"/>
                </a:solidFill>
              </a:rPr>
              <a:t>   ✓ Doğru cevap</a:t>
            </a:r>
          </a:p>
          <a:p>
            <a:pPr>
              <a:spcAft>
                <a:spcPts val="800"/>
              </a:spcAft>
            </a:pPr>
            <a:r>
              <a:rPr sz="1500" b="0">
                <a:solidFill>
                  <a:srgbClr val="222222"/>
                </a:solidFill>
              </a:rPr>
              <a:t>d)  </a:t>
            </a:r>
            <a:r>
              <a:rPr sz="1500" b="0">
                <a:solidFill>
                  <a:srgbClr val="222222"/>
                </a:solidFill>
              </a:rPr>
              <a:t>Afet ve Acil Durum haberleşmesinde görev alanlara</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YM = organizasyon öneki, 2 = bölge numarası, S = izcilik kuruluşları son ekinin ilk harfi </a:t>
            </a:r>
            <a:r>
              <a:rPr sz="1300" i="1">
                <a:solidFill>
                  <a:srgbClr val="222222"/>
                </a:solidFill>
              </a:rPr>
              <a:t>(X=eğitim, E=afet, R=araştırma ile karıştırılmamalı)</a:t>
            </a:r>
            <a:r>
              <a:rPr sz="1300">
                <a:solidFill>
                  <a:srgbClr val="222222"/>
                </a:solidFill>
              </a:rPr>
              <a:t>.</a:t>
            </a:r>
          </a:p>
          <a:p>
            <a:r>
              <a:rPr b="1" sz="1100">
                <a:solidFill>
                  <a:srgbClr val="1F3864"/>
                </a:solidFill>
              </a:rPr>
              <a:t>Kaynak: </a:t>
            </a:r>
            <a:r>
              <a:rPr sz="1100" i="1">
                <a:solidFill>
                  <a:srgbClr val="404040"/>
                </a:solidFill>
              </a:rPr>
              <a:t>KEGM Sınav ve Belgelendirme Yönetmeliği (RG 27482), Madde 6/2-ç ve 6/4-ç.</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56</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0584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731520"/>
          </a:xfrm>
          <a:prstGeom prst="rect">
            <a:avLst/>
          </a:prstGeom>
          <a:noFill/>
        </p:spPr>
        <p:txBody>
          <a:bodyPr wrap="none">
            <a:spAutoFit/>
          </a:bodyPr>
          <a:lstStyle/>
          <a:p>
            <a:r>
              <a:rPr sz="2500" b="1">
                <a:solidFill>
                  <a:srgbClr val="FFFFFF"/>
                </a:solidFill>
              </a:rPr>
              <a:t>BÖLÜM 9: Sınav Uygulaması ve Pratik Senaryolar</a:t>
            </a:r>
          </a:p>
        </p:txBody>
      </p:sp>
      <p:sp>
        <p:nvSpPr>
          <p:cNvPr id="4" name="TextBox 3"/>
          <p:cNvSpPr txBox="1"/>
          <p:nvPr/>
        </p:nvSpPr>
        <p:spPr>
          <a:xfrm>
            <a:off x="640080" y="1371600"/>
            <a:ext cx="10911535" cy="4114800"/>
          </a:xfrm>
          <a:prstGeom prst="rect">
            <a:avLst/>
          </a:prstGeom>
          <a:noFill/>
        </p:spPr>
        <p:txBody>
          <a:bodyPr wrap="square">
            <a:spAutoFit/>
          </a:bodyPr>
          <a:lstStyle/>
          <a:p>
            <a:pPr>
              <a:spcAft>
                <a:spcPts val="1300"/>
              </a:spcAft>
            </a:pPr>
            <a:r>
              <a:rPr sz="1700">
                <a:solidFill>
                  <a:srgbClr val="222222"/>
                </a:solidFill>
              </a:rPr>
              <a:t>•  Bu son bölüm, sınavın kendi uygulama kurallarını </a:t>
            </a:r>
            <a:r>
              <a:rPr sz="1700" i="1">
                <a:solidFill>
                  <a:srgbClr val="222222"/>
                </a:solidFill>
              </a:rPr>
              <a:t>(sıklık, süre, yenileme, yaş sınırı)</a:t>
            </a:r>
            <a:r>
              <a:rPr sz="1700">
                <a:solidFill>
                  <a:srgbClr val="222222"/>
                </a:solidFill>
              </a:rPr>
              <a:t> ve gerçek hayattaki çağrı işareti kullanım senaryolarını içerir.</a:t>
            </a:r>
          </a:p>
          <a:p>
            <a:pPr>
              <a:spcAft>
                <a:spcPts val="1300"/>
              </a:spcAft>
            </a:pPr>
            <a:r>
              <a:rPr sz="1700">
                <a:solidFill>
                  <a:srgbClr val="222222"/>
                </a:solidFill>
              </a:rPr>
              <a:t>•  Senaryo sorularında </a:t>
            </a:r>
            <a:r>
              <a:rPr sz="1700" i="1">
                <a:solidFill>
                  <a:srgbClr val="222222"/>
                </a:solidFill>
              </a:rPr>
              <a:t>(deprem, yabancı ziyaretçi gibi)</a:t>
            </a:r>
            <a:r>
              <a:rPr sz="1700">
                <a:solidFill>
                  <a:srgbClr val="222222"/>
                </a:solidFill>
              </a:rPr>
              <a:t> önceki bölümlerde öğrenilen kuralları </a:t>
            </a:r>
            <a:r>
              <a:rPr sz="1700" i="1">
                <a:solidFill>
                  <a:srgbClr val="222222"/>
                </a:solidFill>
              </a:rPr>
              <a:t>(bölge numarası, ön ek, "/" işareti)</a:t>
            </a:r>
            <a:r>
              <a:rPr sz="1700">
                <a:solidFill>
                  <a:srgbClr val="222222"/>
                </a:solidFill>
              </a:rPr>
              <a:t> birlikte uygulamak gerekir.</a:t>
            </a:r>
          </a:p>
        </p:txBody>
      </p:sp>
      <p:sp>
        <p:nvSpPr>
          <p:cNvPr id="5" name="Rectangle 4"/>
          <p:cNvSpPr/>
          <p:nvPr/>
        </p:nvSpPr>
        <p:spPr>
          <a:xfrm>
            <a:off x="640080" y="5623560"/>
            <a:ext cx="10911535" cy="914400"/>
          </a:xfrm>
          <a:prstGeom prst="rect">
            <a:avLst/>
          </a:prstGeom>
          <a:solidFill>
            <a:srgbClr val="D6E4F0"/>
          </a:solidFill>
          <a:ln>
            <a:solidFill>
              <a:srgbClr val="2E75B6"/>
            </a:solidFill>
          </a:ln>
        </p:spPr>
        <p:style>
          <a:lnRef idx="1">
            <a:schemeClr val="accent1"/>
          </a:lnRef>
          <a:fillRef idx="3">
            <a:schemeClr val="accent1"/>
          </a:fillRef>
          <a:effectRef idx="2">
            <a:schemeClr val="accent1"/>
          </a:effectRef>
          <a:fontRef idx="minor">
            <a:schemeClr val="lt1"/>
          </a:fontRef>
        </p:style>
        <p:txBody>
          <a:bodyPr rtlCol="0" anchor="ctr" wrap="square" lIns="137160" tIns="73152"/>
          <a:lstStyle/>
          <a:p>
            <a:pPr algn="ctr"/>
            <a:r>
              <a:rPr b="1" sz="1300">
                <a:solidFill>
                  <a:srgbClr val="1F3864"/>
                </a:solidFill>
              </a:rPr>
              <a:t>Bu bölümün kaynağı: </a:t>
            </a:r>
            <a:r>
              <a:rPr sz="1300">
                <a:solidFill>
                  <a:srgbClr val="222222"/>
                </a:solidFill>
              </a:rPr>
              <a:t>KEGM Sınav ve Belgelendirme Yönetmeliği (RG 27482), Madde 4, 11, 16, 19, 23; Ek-1 (bölge listesi).</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Bölüm 9 Girişi</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57</a:t>
            </a:r>
            <a:r>
              <a:rPr sz="1400">
                <a:solidFill>
                  <a:srgbClr val="D6E4F0"/>
                </a:solidFill>
              </a:rPr>
              <a:t>   ·   Sınav Uygulaması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Amatör Telsizcilik sınavları yılda en az kaç kez yapılır?</a:t>
            </a:r>
          </a:p>
          <a:p>
            <a:pPr>
              <a:spcAft>
                <a:spcPts val="800"/>
              </a:spcAft>
            </a:pPr>
            <a:r>
              <a:rPr sz="1500" b="0">
                <a:solidFill>
                  <a:srgbClr val="222222"/>
                </a:solidFill>
              </a:rPr>
              <a:t>a)  </a:t>
            </a:r>
            <a:r>
              <a:rPr sz="1500" b="0">
                <a:solidFill>
                  <a:srgbClr val="222222"/>
                </a:solidFill>
              </a:rPr>
              <a:t>1 kez</a:t>
            </a:r>
          </a:p>
          <a:p>
            <a:pPr>
              <a:spcAft>
                <a:spcPts val="800"/>
              </a:spcAft>
            </a:pPr>
            <a:r>
              <a:rPr sz="1500" b="1">
                <a:solidFill>
                  <a:srgbClr val="2E7D32"/>
                </a:solidFill>
              </a:rPr>
              <a:t>b)  </a:t>
            </a:r>
            <a:r>
              <a:rPr sz="1500" b="1">
                <a:solidFill>
                  <a:srgbClr val="2E7D32"/>
                </a:solidFill>
              </a:rPr>
              <a:t>2 kez</a:t>
            </a:r>
            <a:r>
              <a:rPr sz="1200" i="1">
                <a:solidFill>
                  <a:srgbClr val="2E7D32"/>
                </a:solidFill>
              </a:rPr>
              <a:t>   ✓ Doğru cevap</a:t>
            </a:r>
          </a:p>
          <a:p>
            <a:pPr>
              <a:spcAft>
                <a:spcPts val="800"/>
              </a:spcAft>
            </a:pPr>
            <a:r>
              <a:rPr sz="1500" b="0">
                <a:solidFill>
                  <a:srgbClr val="222222"/>
                </a:solidFill>
              </a:rPr>
              <a:t>c)  </a:t>
            </a:r>
            <a:r>
              <a:rPr sz="1500" b="0">
                <a:solidFill>
                  <a:srgbClr val="222222"/>
                </a:solidFill>
              </a:rPr>
              <a:t>3 kez</a:t>
            </a:r>
          </a:p>
          <a:p>
            <a:pPr>
              <a:spcAft>
                <a:spcPts val="800"/>
              </a:spcAft>
            </a:pPr>
            <a:r>
              <a:rPr sz="1500" b="0">
                <a:solidFill>
                  <a:srgbClr val="222222"/>
                </a:solidFill>
              </a:rPr>
              <a:t>d)  </a:t>
            </a:r>
            <a:r>
              <a:rPr sz="1500" b="0">
                <a:solidFill>
                  <a:srgbClr val="222222"/>
                </a:solidFill>
              </a:rPr>
              <a:t>4 kez</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Sınavlar KEGM veya KEGM'nin belirlediği eğitim kurumlarınca yılda en az 2 defa yapılır; sınav yeri ve zamanı sınav tarihinden en az 30 gün önce KEGM'nin web sayfasında ilan edilir.</a:t>
            </a:r>
          </a:p>
          <a:p>
            <a:r>
              <a:rPr b="1" sz="1100">
                <a:solidFill>
                  <a:srgbClr val="1F3864"/>
                </a:solidFill>
              </a:rPr>
              <a:t>Kaynak: </a:t>
            </a:r>
            <a:r>
              <a:rPr sz="1100" i="1">
                <a:solidFill>
                  <a:srgbClr val="404040"/>
                </a:solidFill>
              </a:rPr>
              <a:t>KEGM Sınav ve Belgelendirme Yönetmeliği (RG 27482), Madde 11.</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57</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58</a:t>
            </a:r>
            <a:r>
              <a:rPr sz="1400">
                <a:solidFill>
                  <a:srgbClr val="D6E4F0"/>
                </a:solidFill>
              </a:rPr>
              <a:t>   ·   Belge Süreçleri</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Amatör Telsizcilik Belgesi kaç yılda bir yenilenir?</a:t>
            </a:r>
          </a:p>
          <a:p>
            <a:pPr>
              <a:spcAft>
                <a:spcPts val="800"/>
              </a:spcAft>
            </a:pPr>
            <a:r>
              <a:rPr sz="1500" b="0">
                <a:solidFill>
                  <a:srgbClr val="222222"/>
                </a:solidFill>
              </a:rPr>
              <a:t>a)  </a:t>
            </a:r>
            <a:r>
              <a:rPr sz="1500" b="0">
                <a:solidFill>
                  <a:srgbClr val="222222"/>
                </a:solidFill>
              </a:rPr>
              <a:t>5 yıl</a:t>
            </a:r>
          </a:p>
          <a:p>
            <a:pPr>
              <a:spcAft>
                <a:spcPts val="800"/>
              </a:spcAft>
            </a:pPr>
            <a:r>
              <a:rPr sz="1500" b="1">
                <a:solidFill>
                  <a:srgbClr val="2E7D32"/>
                </a:solidFill>
              </a:rPr>
              <a:t>b)  </a:t>
            </a:r>
            <a:r>
              <a:rPr sz="1500" b="1">
                <a:solidFill>
                  <a:srgbClr val="2E7D32"/>
                </a:solidFill>
              </a:rPr>
              <a:t>10 yıl</a:t>
            </a:r>
            <a:r>
              <a:rPr sz="1200" i="1">
                <a:solidFill>
                  <a:srgbClr val="2E7D32"/>
                </a:solidFill>
              </a:rPr>
              <a:t>   ✓ Doğru cevap</a:t>
            </a:r>
          </a:p>
          <a:p>
            <a:pPr>
              <a:spcAft>
                <a:spcPts val="800"/>
              </a:spcAft>
            </a:pPr>
            <a:r>
              <a:rPr sz="1500" b="0">
                <a:solidFill>
                  <a:srgbClr val="222222"/>
                </a:solidFill>
              </a:rPr>
              <a:t>c)  </a:t>
            </a:r>
            <a:r>
              <a:rPr sz="1500" b="0">
                <a:solidFill>
                  <a:srgbClr val="222222"/>
                </a:solidFill>
              </a:rPr>
              <a:t>3 yıl</a:t>
            </a:r>
          </a:p>
          <a:p>
            <a:pPr>
              <a:spcAft>
                <a:spcPts val="800"/>
              </a:spcAft>
            </a:pPr>
            <a:r>
              <a:rPr sz="1500" b="0">
                <a:solidFill>
                  <a:srgbClr val="222222"/>
                </a:solidFill>
              </a:rPr>
              <a:t>d)  </a:t>
            </a:r>
            <a:r>
              <a:rPr sz="1500" b="0">
                <a:solidFill>
                  <a:srgbClr val="222222"/>
                </a:solidFill>
              </a:rPr>
              <a:t>Süresiz</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Sınavda başarılı olarak alınan amatör telsizcilik belgesinin süresi 10 yıldır; süre dolmadan önceki 6 ay içinde yenileme başvurusu yapılması gerekir.</a:t>
            </a:r>
          </a:p>
          <a:p>
            <a:r>
              <a:rPr b="1" sz="1100">
                <a:solidFill>
                  <a:srgbClr val="1F3864"/>
                </a:solidFill>
              </a:rPr>
              <a:t>Kaynak: </a:t>
            </a:r>
            <a:r>
              <a:rPr sz="1100" i="1">
                <a:solidFill>
                  <a:srgbClr val="404040"/>
                </a:solidFill>
              </a:rPr>
              <a:t>KEGM Sınav ve Belgelendirme Yönetmeliği (RG 27482), Madde 19/3.</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58</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59</a:t>
            </a:r>
            <a:r>
              <a:rPr sz="1400">
                <a:solidFill>
                  <a:srgbClr val="D6E4F0"/>
                </a:solidFill>
              </a:rPr>
              <a:t>   ·   Genel Kurallar</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Yürürlükteki yönetmeliğe göre, aşağıdakilerden hangileri Amatör Telsizci olamazlar?</a:t>
            </a:r>
          </a:p>
          <a:p>
            <a:pPr>
              <a:spcAft>
                <a:spcPts val="800"/>
              </a:spcAft>
            </a:pPr>
            <a:r>
              <a:rPr sz="1500" b="0">
                <a:solidFill>
                  <a:srgbClr val="222222"/>
                </a:solidFill>
              </a:rPr>
              <a:t>a)  </a:t>
            </a:r>
            <a:r>
              <a:rPr sz="1500" b="0">
                <a:solidFill>
                  <a:srgbClr val="222222"/>
                </a:solidFill>
              </a:rPr>
              <a:t>Devlet memurları</a:t>
            </a:r>
          </a:p>
          <a:p>
            <a:pPr>
              <a:spcAft>
                <a:spcPts val="800"/>
              </a:spcAft>
            </a:pPr>
            <a:r>
              <a:rPr sz="1500" b="0">
                <a:solidFill>
                  <a:srgbClr val="222222"/>
                </a:solidFill>
              </a:rPr>
              <a:t>b)  </a:t>
            </a:r>
            <a:r>
              <a:rPr sz="1500" b="0">
                <a:solidFill>
                  <a:srgbClr val="222222"/>
                </a:solidFill>
              </a:rPr>
              <a:t>Silahlı Kuvvetler personeli</a:t>
            </a:r>
          </a:p>
          <a:p>
            <a:pPr>
              <a:spcAft>
                <a:spcPts val="800"/>
              </a:spcAft>
            </a:pPr>
            <a:r>
              <a:rPr sz="1500" b="1">
                <a:solidFill>
                  <a:srgbClr val="2E7D32"/>
                </a:solidFill>
              </a:rPr>
              <a:t>c)  </a:t>
            </a:r>
            <a:r>
              <a:rPr sz="1500" b="1">
                <a:solidFill>
                  <a:srgbClr val="2E7D32"/>
                </a:solidFill>
              </a:rPr>
              <a:t>12 yaşından küçük ve kamu hizmetlerinden yasaklı olanlar</a:t>
            </a:r>
            <a:r>
              <a:rPr sz="1200" i="1">
                <a:solidFill>
                  <a:srgbClr val="2E7D32"/>
                </a:solidFill>
              </a:rPr>
              <a:t>   ✓ Doğru cevap</a:t>
            </a:r>
          </a:p>
          <a:p>
            <a:pPr>
              <a:spcAft>
                <a:spcPts val="800"/>
              </a:spcAft>
            </a:pPr>
            <a:r>
              <a:rPr sz="1500" b="0">
                <a:solidFill>
                  <a:srgbClr val="222222"/>
                </a:solidFill>
              </a:rPr>
              <a:t>d)  </a:t>
            </a:r>
            <a:r>
              <a:rPr sz="1500" b="0">
                <a:solidFill>
                  <a:srgbClr val="222222"/>
                </a:solidFill>
              </a:rPr>
              <a:t>Telsiz ithalatçı ve imalatçı firma sahipleri</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Devlet memuru, asker veya telsiz ithalatçısı olmak amatör telsizci olmaya engel değildir. Ancak sınava girmek için 12 yaşından büyük olma şartı </a:t>
            </a:r>
            <a:r>
              <a:rPr sz="1300" i="1">
                <a:solidFill>
                  <a:srgbClr val="222222"/>
                </a:solidFill>
              </a:rPr>
              <a:t>(Madde 12)</a:t>
            </a:r>
            <a:r>
              <a:rPr sz="1300">
                <a:solidFill>
                  <a:srgbClr val="222222"/>
                </a:solidFill>
              </a:rPr>
              <a:t> ile kamu hizmetinden yasaklı olmama şartı </a:t>
            </a:r>
            <a:r>
              <a:rPr sz="1300" i="1">
                <a:solidFill>
                  <a:srgbClr val="222222"/>
                </a:solidFill>
              </a:rPr>
              <a:t>(Madde 19/2)</a:t>
            </a:r>
            <a:r>
              <a:rPr sz="1300">
                <a:solidFill>
                  <a:srgbClr val="222222"/>
                </a:solidFill>
              </a:rPr>
              <a:t> birlikte, kimlerin amatör telsizci OLAMAYACAĞINI belirler.</a:t>
            </a:r>
          </a:p>
          <a:p>
            <a:r>
              <a:rPr b="1" sz="1100">
                <a:solidFill>
                  <a:srgbClr val="1F3864"/>
                </a:solidFill>
              </a:rPr>
              <a:t>Kaynak: </a:t>
            </a:r>
            <a:r>
              <a:rPr sz="1100" i="1">
                <a:solidFill>
                  <a:srgbClr val="404040"/>
                </a:solidFill>
              </a:rPr>
              <a:t>KEGM Sınav ve Belgelendirme Yönetmeliği (RG 27482), Madde 12/1 ve Madde 19/2.</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59</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60</a:t>
            </a:r>
            <a:r>
              <a:rPr sz="140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Türkiye, ITU'ya göre hangi bölge içinde yer almaktadır?</a:t>
            </a:r>
          </a:p>
          <a:p>
            <a:pPr>
              <a:spcAft>
                <a:spcPts val="800"/>
              </a:spcAft>
            </a:pPr>
            <a:r>
              <a:rPr sz="1500" b="0">
                <a:solidFill>
                  <a:srgbClr val="222222"/>
                </a:solidFill>
              </a:rPr>
              <a:t>a)  </a:t>
            </a:r>
            <a:r>
              <a:rPr sz="1500" b="0">
                <a:solidFill>
                  <a:srgbClr val="222222"/>
                </a:solidFill>
              </a:rPr>
              <a:t>21</a:t>
            </a:r>
          </a:p>
          <a:p>
            <a:pPr>
              <a:spcAft>
                <a:spcPts val="800"/>
              </a:spcAft>
            </a:pPr>
            <a:r>
              <a:rPr sz="1500" b="1">
                <a:solidFill>
                  <a:srgbClr val="2E7D32"/>
                </a:solidFill>
              </a:rPr>
              <a:t>b)  </a:t>
            </a:r>
            <a:r>
              <a:rPr sz="1500" b="1">
                <a:solidFill>
                  <a:srgbClr val="2E7D32"/>
                </a:solidFill>
              </a:rPr>
              <a:t>20</a:t>
            </a:r>
            <a:r>
              <a:rPr sz="1200" i="1">
                <a:solidFill>
                  <a:srgbClr val="2E7D32"/>
                </a:solidFill>
              </a:rPr>
              <a:t>   ✓ Doğru cevap</a:t>
            </a:r>
          </a:p>
          <a:p>
            <a:pPr>
              <a:spcAft>
                <a:spcPts val="800"/>
              </a:spcAft>
            </a:pPr>
            <a:r>
              <a:rPr sz="1500" b="0">
                <a:solidFill>
                  <a:srgbClr val="222222"/>
                </a:solidFill>
              </a:rPr>
              <a:t>c)  </a:t>
            </a:r>
            <a:r>
              <a:rPr sz="1500" b="0">
                <a:solidFill>
                  <a:srgbClr val="222222"/>
                </a:solidFill>
              </a:rPr>
              <a:t>3</a:t>
            </a:r>
          </a:p>
          <a:p>
            <a:pPr>
              <a:spcAft>
                <a:spcPts val="800"/>
              </a:spcAft>
            </a:pPr>
            <a:r>
              <a:rPr sz="1500" b="0">
                <a:solidFill>
                  <a:srgbClr val="222222"/>
                </a:solidFill>
              </a:rPr>
              <a:t>d)  </a:t>
            </a:r>
            <a:r>
              <a:rPr sz="1500" b="0">
                <a:solidFill>
                  <a:srgbClr val="222222"/>
                </a:solidFill>
              </a:rPr>
              <a:t>1</a:t>
            </a:r>
          </a:p>
        </p:txBody>
      </p:sp>
      <p:sp>
        <p:nvSpPr>
          <p:cNvPr id="5" name="Rectangle 4"/>
          <p:cNvSpPr/>
          <p:nvPr/>
        </p:nvSpPr>
        <p:spPr>
          <a:xfrm>
            <a:off x="6339699" y="960120"/>
            <a:ext cx="5394796" cy="5394960"/>
          </a:xfrm>
          <a:prstGeom prst="rect">
            <a:avLst/>
          </a:prstGeom>
          <a:solidFill>
            <a:srgbClr val="FCE4D6"/>
          </a:solidFill>
          <a:ln w="9525">
            <a:solidFill>
              <a:srgbClr val="E09A5C"/>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C05000"/>
                </a:solidFill>
              </a:rPr>
              <a:t>AÇIKLAMA</a:t>
            </a:r>
          </a:p>
          <a:p>
            <a:pPr>
              <a:spcAft>
                <a:spcPts val="1100"/>
              </a:spcAft>
            </a:pPr>
            <a:r>
              <a:rPr sz="1300" b="0" i="0">
                <a:solidFill>
                  <a:srgbClr val="222222"/>
                </a:solidFill>
              </a:rPr>
              <a:t>ITU dünyayı frekans planlaması amacıyla üç bölgeye ayırır </a:t>
            </a:r>
            <a:r>
              <a:rPr sz="1300" b="0" i="1">
                <a:solidFill>
                  <a:srgbClr val="222222"/>
                </a:solidFill>
              </a:rPr>
              <a:t>(Region 1: Avrupa/Afrika/Orta Doğu, Region 2: Amerika, Region 3: Asya-Pasifik)</a:t>
            </a:r>
            <a:r>
              <a:rPr sz="1300" b="0" i="0">
                <a:solidFill>
                  <a:srgbClr val="222222"/>
                </a:solidFill>
              </a:rPr>
              <a:t>. Türkiye Region 1 içindedir — yani şık </a:t>
            </a:r>
            <a:r>
              <a:rPr sz="1300" b="0" i="1">
                <a:solidFill>
                  <a:srgbClr val="222222"/>
                </a:solidFill>
              </a:rPr>
              <a:t>(d)</a:t>
            </a:r>
            <a:r>
              <a:rPr sz="1300" b="0" i="0">
                <a:solidFill>
                  <a:srgbClr val="222222"/>
                </a:solidFill>
              </a:rPr>
              <a:t>.</a:t>
            </a:r>
          </a:p>
          <a:p>
            <a:pPr>
              <a:spcAft>
                <a:spcPts val="1100"/>
              </a:spcAft>
            </a:pPr>
            <a:r>
              <a:rPr sz="1150" b="1">
                <a:solidFill>
                  <a:srgbClr val="C05000"/>
                </a:solidFill>
              </a:rPr>
              <a:t>DİKKAT — Resmî cevap anahtarı bu soruda (b) 20'yi işaretlemiştir. 20 sayısı ITU'ya ait değildir: Türkiye'nin CQ Zone numarasıdır (CQ dergisinin yarışmalar için tanımladığı bölümleme). Türkiye'nin ITU Zone'u ise 39'dur. Üç ayrı sistem vardır ve karıştırılmamalıdır: IARU Region 1, CQ Zone 20, ITU Zone 39. Gerçek sınavda bu soru resmî anahtara göre (b) olarak değerlendirilebilir.</a:t>
            </a:r>
          </a:p>
          <a:p>
            <a:r>
              <a:rPr sz="1100" b="1">
                <a:solidFill>
                  <a:srgbClr val="1F3864"/>
                </a:solidFill>
              </a:rPr>
              <a:t>Kaynak: </a:t>
            </a:r>
            <a:r>
              <a:rPr sz="1100" i="1">
                <a:solidFill>
                  <a:srgbClr val="404040"/>
                </a:solidFill>
              </a:rPr>
              <a:t>ITU Radyo Tüzüğü Madde 5 (bölgeler); CQ Zone ve ITU Zone listeleri.</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60</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61</a:t>
            </a:r>
            <a:r>
              <a:rPr sz="1400">
                <a:solidFill>
                  <a:srgbClr val="D6E4F0"/>
                </a:solidFill>
              </a:rPr>
              <a:t>   ·   Genel Tanımlar</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Yasa ve yönetmeliklere uygun olarak sağlanan her türlü haberleşme hizmetini engelleyen, haberleşmede kesinti doğuran veya kalitelerini bozan her türlü yayın veya elektromanyetik etkiye ne denir?</a:t>
            </a:r>
          </a:p>
          <a:p>
            <a:pPr>
              <a:spcAft>
                <a:spcPts val="800"/>
              </a:spcAft>
            </a:pPr>
            <a:r>
              <a:rPr sz="1500" b="0">
                <a:solidFill>
                  <a:srgbClr val="222222"/>
                </a:solidFill>
              </a:rPr>
              <a:t>a)  </a:t>
            </a:r>
            <a:r>
              <a:rPr sz="1500" b="0">
                <a:solidFill>
                  <a:srgbClr val="222222"/>
                </a:solidFill>
              </a:rPr>
              <a:t>Distorsiyon</a:t>
            </a:r>
          </a:p>
          <a:p>
            <a:pPr>
              <a:spcAft>
                <a:spcPts val="800"/>
              </a:spcAft>
            </a:pPr>
            <a:r>
              <a:rPr sz="1500" b="0">
                <a:solidFill>
                  <a:srgbClr val="222222"/>
                </a:solidFill>
              </a:rPr>
              <a:t>b)  </a:t>
            </a:r>
            <a:r>
              <a:rPr sz="1500" b="0">
                <a:solidFill>
                  <a:srgbClr val="222222"/>
                </a:solidFill>
              </a:rPr>
              <a:t>Emisyon</a:t>
            </a:r>
          </a:p>
          <a:p>
            <a:pPr>
              <a:spcAft>
                <a:spcPts val="800"/>
              </a:spcAft>
            </a:pPr>
            <a:r>
              <a:rPr sz="1500" b="1">
                <a:solidFill>
                  <a:srgbClr val="2E7D32"/>
                </a:solidFill>
              </a:rPr>
              <a:t>c)  </a:t>
            </a:r>
            <a:r>
              <a:rPr sz="1500" b="1">
                <a:solidFill>
                  <a:srgbClr val="2E7D32"/>
                </a:solidFill>
              </a:rPr>
              <a:t>Enterferans</a:t>
            </a:r>
            <a:r>
              <a:rPr sz="1200" i="1">
                <a:solidFill>
                  <a:srgbClr val="2E7D32"/>
                </a:solidFill>
              </a:rPr>
              <a:t>   ✓ Doğru cevap</a:t>
            </a:r>
          </a:p>
          <a:p>
            <a:pPr>
              <a:spcAft>
                <a:spcPts val="800"/>
              </a:spcAft>
            </a:pPr>
            <a:r>
              <a:rPr sz="1500" b="0">
                <a:solidFill>
                  <a:srgbClr val="222222"/>
                </a:solidFill>
              </a:rPr>
              <a:t>d)  </a:t>
            </a:r>
            <a:r>
              <a:rPr sz="1500" b="0">
                <a:solidFill>
                  <a:srgbClr val="222222"/>
                </a:solidFill>
              </a:rPr>
              <a:t>Vibrasyon</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Bu, yönetmeliğin "elektromanyetik girişim </a:t>
            </a:r>
            <a:r>
              <a:rPr sz="1300" i="1">
                <a:solidFill>
                  <a:srgbClr val="222222"/>
                </a:solidFill>
              </a:rPr>
              <a:t>(enterferans)</a:t>
            </a:r>
            <a:r>
              <a:rPr sz="1300">
                <a:solidFill>
                  <a:srgbClr val="222222"/>
                </a:solidFill>
              </a:rPr>
              <a:t>" tanımıdır — mevzuata uygun bir haberleşmeyi bozan her türlü yayın veya elektronik etki anlamına gelir.</a:t>
            </a:r>
          </a:p>
          <a:p>
            <a:r>
              <a:rPr b="1" sz="1100">
                <a:solidFill>
                  <a:srgbClr val="1F3864"/>
                </a:solidFill>
              </a:rPr>
              <a:t>Kaynak: </a:t>
            </a:r>
            <a:r>
              <a:rPr sz="1100" i="1">
                <a:solidFill>
                  <a:srgbClr val="404040"/>
                </a:solidFill>
              </a:rPr>
              <a:t>KEGM Sınav ve Belgelendirme Yönetmeliği (RG 27482), Madde 4/j.</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61</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62</a:t>
            </a:r>
            <a:r>
              <a:rPr sz="1400">
                <a:solidFill>
                  <a:srgbClr val="D6E4F0"/>
                </a:solidFill>
              </a:rPr>
              <a:t>   ·   Sınav Kapsamı</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Amatör Telsizcilik sınavı, aşağıdaki konulardan hangisini kapsamaz?</a:t>
            </a:r>
          </a:p>
          <a:p>
            <a:pPr>
              <a:spcAft>
                <a:spcPts val="800"/>
              </a:spcAft>
            </a:pPr>
            <a:r>
              <a:rPr sz="1500" b="0">
                <a:solidFill>
                  <a:srgbClr val="222222"/>
                </a:solidFill>
              </a:rPr>
              <a:t>a)  </a:t>
            </a:r>
            <a:r>
              <a:rPr sz="1500" b="0">
                <a:solidFill>
                  <a:srgbClr val="222222"/>
                </a:solidFill>
              </a:rPr>
              <a:t>Telsiz alıcı devreleri</a:t>
            </a:r>
          </a:p>
          <a:p>
            <a:pPr>
              <a:spcAft>
                <a:spcPts val="800"/>
              </a:spcAft>
            </a:pPr>
            <a:r>
              <a:rPr sz="1500" b="0">
                <a:solidFill>
                  <a:srgbClr val="222222"/>
                </a:solidFill>
              </a:rPr>
              <a:t>b)  </a:t>
            </a:r>
            <a:r>
              <a:rPr sz="1500" b="0">
                <a:solidFill>
                  <a:srgbClr val="222222"/>
                </a:solidFill>
              </a:rPr>
              <a:t>Q kodlarının anlam ve kullanımlarını</a:t>
            </a:r>
          </a:p>
          <a:p>
            <a:pPr>
              <a:spcAft>
                <a:spcPts val="800"/>
              </a:spcAft>
            </a:pPr>
            <a:r>
              <a:rPr sz="1500" b="1">
                <a:solidFill>
                  <a:srgbClr val="2E7D32"/>
                </a:solidFill>
              </a:rPr>
              <a:t>c)  </a:t>
            </a:r>
            <a:r>
              <a:rPr sz="1500" b="1">
                <a:solidFill>
                  <a:srgbClr val="2E7D32"/>
                </a:solidFill>
              </a:rPr>
              <a:t>Telsiz telefon ücret hesaplaması</a:t>
            </a:r>
            <a:r>
              <a:rPr sz="1200" i="1">
                <a:solidFill>
                  <a:srgbClr val="2E7D32"/>
                </a:solidFill>
              </a:rPr>
              <a:t>   ✓ Doğru cevap</a:t>
            </a:r>
          </a:p>
          <a:p>
            <a:pPr>
              <a:spcAft>
                <a:spcPts val="800"/>
              </a:spcAft>
            </a:pPr>
            <a:r>
              <a:rPr sz="1500" b="0">
                <a:solidFill>
                  <a:srgbClr val="222222"/>
                </a:solidFill>
              </a:rPr>
              <a:t>d)  </a:t>
            </a:r>
            <a:r>
              <a:rPr sz="1500" b="0">
                <a:solidFill>
                  <a:srgbClr val="222222"/>
                </a:solidFill>
              </a:rPr>
              <a:t>Telsiz işletme kuralları</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Sınav müfredatı teknik içerik </a:t>
            </a:r>
            <a:r>
              <a:rPr sz="1300" i="1">
                <a:solidFill>
                  <a:srgbClr val="222222"/>
                </a:solidFill>
              </a:rPr>
              <a:t>(devreler, alıcı/verici, anten, yayılım)</a:t>
            </a:r>
            <a:r>
              <a:rPr sz="1300">
                <a:solidFill>
                  <a:srgbClr val="222222"/>
                </a:solidFill>
              </a:rPr>
              <a:t> ile ulusal/uluslararası işletim kurallarını </a:t>
            </a:r>
            <a:r>
              <a:rPr sz="1300" i="1">
                <a:solidFill>
                  <a:srgbClr val="222222"/>
                </a:solidFill>
              </a:rPr>
              <a:t>(fonetik alfabe, Q-kodu, çağrı işaretleri, bant planları)</a:t>
            </a:r>
            <a:r>
              <a:rPr sz="1300">
                <a:solidFill>
                  <a:srgbClr val="222222"/>
                </a:solidFill>
              </a:rPr>
              <a:t> kapsar. "Ücret hesaplaması" gibi ticari/idari bir konu müfredatta yer almaz — amatör telsizcilik zaten ticari amaç gütmeyen bir faaliyettir.</a:t>
            </a:r>
          </a:p>
          <a:p>
            <a:r>
              <a:rPr b="1" sz="1100">
                <a:solidFill>
                  <a:srgbClr val="1F3864"/>
                </a:solidFill>
              </a:rPr>
              <a:t>Kaynak: </a:t>
            </a:r>
            <a:r>
              <a:rPr sz="1100" i="1">
                <a:solidFill>
                  <a:srgbClr val="404040"/>
                </a:solidFill>
              </a:rPr>
              <a:t>KEGM Sınav ve Belgelendirme Yönetmeliği (RG 27482), Ek-2 (sınav konuları listesi).</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62</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63</a:t>
            </a:r>
            <a:r>
              <a:rPr sz="1400">
                <a:solidFill>
                  <a:srgbClr val="D6E4F0"/>
                </a:solidFill>
              </a:rPr>
              <a:t>   ·   Pratik Senaryo</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Erzincan'da deprem afeti sırasında kurulan bir istasyonda hangi çağrı işareti kullanılmaz?</a:t>
            </a:r>
          </a:p>
          <a:p>
            <a:pPr>
              <a:spcAft>
                <a:spcPts val="800"/>
              </a:spcAft>
            </a:pPr>
            <a:r>
              <a:rPr sz="1500" b="1">
                <a:solidFill>
                  <a:srgbClr val="2E7D32"/>
                </a:solidFill>
              </a:rPr>
              <a:t>a)  </a:t>
            </a:r>
            <a:r>
              <a:rPr sz="1500" b="1">
                <a:solidFill>
                  <a:srgbClr val="2E7D32"/>
                </a:solidFill>
              </a:rPr>
              <a:t>TA9EQ</a:t>
            </a:r>
            <a:r>
              <a:rPr sz="1200" i="1">
                <a:solidFill>
                  <a:srgbClr val="2E7D32"/>
                </a:solidFill>
              </a:rPr>
              <a:t>   ✓ Doğru cevap</a:t>
            </a:r>
          </a:p>
          <a:p>
            <a:pPr>
              <a:spcAft>
                <a:spcPts val="800"/>
              </a:spcAft>
            </a:pPr>
            <a:r>
              <a:rPr sz="1500" b="0">
                <a:solidFill>
                  <a:srgbClr val="222222"/>
                </a:solidFill>
              </a:rPr>
              <a:t>b)  </a:t>
            </a:r>
            <a:r>
              <a:rPr sz="1500" b="0">
                <a:solidFill>
                  <a:srgbClr val="222222"/>
                </a:solidFill>
              </a:rPr>
              <a:t>TA7EQ</a:t>
            </a:r>
          </a:p>
          <a:p>
            <a:pPr>
              <a:spcAft>
                <a:spcPts val="800"/>
              </a:spcAft>
            </a:pPr>
            <a:r>
              <a:rPr sz="1500" b="0">
                <a:solidFill>
                  <a:srgbClr val="222222"/>
                </a:solidFill>
              </a:rPr>
              <a:t>c)  </a:t>
            </a:r>
            <a:r>
              <a:rPr sz="1500" b="0">
                <a:solidFill>
                  <a:srgbClr val="222222"/>
                </a:solidFill>
              </a:rPr>
              <a:t>TA7KA</a:t>
            </a:r>
          </a:p>
          <a:p>
            <a:pPr>
              <a:spcAft>
                <a:spcPts val="800"/>
              </a:spcAft>
            </a:pPr>
            <a:r>
              <a:rPr sz="1500" b="0">
                <a:solidFill>
                  <a:srgbClr val="222222"/>
                </a:solidFill>
              </a:rPr>
              <a:t>d)  </a:t>
            </a:r>
            <a:r>
              <a:rPr sz="1500" b="0">
                <a:solidFill>
                  <a:srgbClr val="222222"/>
                </a:solidFill>
              </a:rPr>
              <a:t>YM7EQ</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Erzincan, bölge numaralandırmasında 7. bölgeye dahildir </a:t>
            </a:r>
            <a:r>
              <a:rPr sz="1300" i="1">
                <a:solidFill>
                  <a:srgbClr val="222222"/>
                </a:solidFill>
              </a:rPr>
              <a:t>(9. bölge Ağrı, Van, Kars gibi doğu illerini kapsar)</a:t>
            </a:r>
            <a:r>
              <a:rPr sz="1300">
                <a:solidFill>
                  <a:srgbClr val="222222"/>
                </a:solidFill>
              </a:rPr>
              <a:t>. Bu yüzden Erzincan'da kurulan bir istasyonun çağrı işaretinde bölge numarası 7 olmalıdır; "TA9EQ" yanlış bölge numarası taşıdığı için bu ilde kullanılamaz.</a:t>
            </a:r>
          </a:p>
          <a:p>
            <a:r>
              <a:rPr b="1" sz="1100">
                <a:solidFill>
                  <a:srgbClr val="1F3864"/>
                </a:solidFill>
              </a:rPr>
              <a:t>Kaynak: </a:t>
            </a:r>
            <a:r>
              <a:rPr sz="1100" i="1">
                <a:solidFill>
                  <a:srgbClr val="404040"/>
                </a:solidFill>
              </a:rPr>
              <a:t>KEGM Sınav ve Belgelendirme Yönetmeliği (RG 27482), Ek-1 (bölge numaraları listesi — Erzincan: Bölge 7).</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63</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64</a:t>
            </a:r>
            <a:r>
              <a:rPr sz="1400">
                <a:solidFill>
                  <a:srgbClr val="D6E4F0"/>
                </a:solidFill>
              </a:rPr>
              <a:t>   ·   Pratik Senaryo</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Geçici olarak Almanya'dan ülkemize gelen ve Antalya'da telsiz haberleşmesi yapmak isteyen DL5YCQ çağrı işaretli A sınıfı bir amatör telsizci, haberleşmesinde hangi çağrı işaretini kullanır?</a:t>
            </a:r>
          </a:p>
          <a:p>
            <a:pPr>
              <a:spcAft>
                <a:spcPts val="800"/>
              </a:spcAft>
            </a:pPr>
            <a:r>
              <a:rPr sz="1500" b="0">
                <a:solidFill>
                  <a:srgbClr val="222222"/>
                </a:solidFill>
              </a:rPr>
              <a:t>a)  </a:t>
            </a:r>
            <a:r>
              <a:rPr sz="1500" b="0">
                <a:solidFill>
                  <a:srgbClr val="222222"/>
                </a:solidFill>
              </a:rPr>
              <a:t>DL5YCQ / TA4</a:t>
            </a:r>
          </a:p>
          <a:p>
            <a:pPr>
              <a:spcAft>
                <a:spcPts val="800"/>
              </a:spcAft>
            </a:pPr>
            <a:r>
              <a:rPr sz="1500" b="1">
                <a:solidFill>
                  <a:srgbClr val="2E7D32"/>
                </a:solidFill>
              </a:rPr>
              <a:t>b)  </a:t>
            </a:r>
            <a:r>
              <a:rPr sz="1500" b="1">
                <a:solidFill>
                  <a:srgbClr val="2E7D32"/>
                </a:solidFill>
              </a:rPr>
              <a:t>TA4 / DL5YCQ</a:t>
            </a:r>
            <a:r>
              <a:rPr sz="1200" i="1">
                <a:solidFill>
                  <a:srgbClr val="2E7D32"/>
                </a:solidFill>
              </a:rPr>
              <a:t>   ✓ Doğru cevap</a:t>
            </a:r>
          </a:p>
          <a:p>
            <a:pPr>
              <a:spcAft>
                <a:spcPts val="800"/>
              </a:spcAft>
            </a:pPr>
            <a:r>
              <a:rPr sz="1500" b="0">
                <a:solidFill>
                  <a:srgbClr val="222222"/>
                </a:solidFill>
              </a:rPr>
              <a:t>c)  </a:t>
            </a:r>
            <a:r>
              <a:rPr sz="1500" b="0">
                <a:solidFill>
                  <a:srgbClr val="222222"/>
                </a:solidFill>
              </a:rPr>
              <a:t>TA4YCQ</a:t>
            </a:r>
          </a:p>
          <a:p>
            <a:pPr>
              <a:spcAft>
                <a:spcPts val="800"/>
              </a:spcAft>
            </a:pPr>
            <a:r>
              <a:rPr sz="1500" b="0">
                <a:solidFill>
                  <a:srgbClr val="222222"/>
                </a:solidFill>
              </a:rPr>
              <a:t>d)  </a:t>
            </a:r>
            <a:r>
              <a:rPr sz="1500" b="0">
                <a:solidFill>
                  <a:srgbClr val="222222"/>
                </a:solidFill>
              </a:rPr>
              <a:t>YM4 / DL5YCQ</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Kural, ekin kendi çağrı işaretinin BAŞINA </a:t>
            </a:r>
            <a:r>
              <a:rPr sz="1300" i="1">
                <a:solidFill>
                  <a:srgbClr val="222222"/>
                </a:solidFill>
              </a:rPr>
              <a:t>(önüne)</a:t>
            </a:r>
            <a:r>
              <a:rPr sz="1300">
                <a:solidFill>
                  <a:srgbClr val="222222"/>
                </a:solidFill>
              </a:rPr>
              <a:t> eklenmesini öngörür: sınıfına uygun ön ek </a:t>
            </a:r>
            <a:r>
              <a:rPr sz="1300" i="1">
                <a:solidFill>
                  <a:srgbClr val="222222"/>
                </a:solidFill>
              </a:rPr>
              <a:t>(A sınıfı için TA)</a:t>
            </a:r>
            <a:r>
              <a:rPr sz="1300">
                <a:solidFill>
                  <a:srgbClr val="222222"/>
                </a:solidFill>
              </a:rPr>
              <a:t> + bulunduğu bölge numarası </a:t>
            </a:r>
            <a:r>
              <a:rPr sz="1300" i="1">
                <a:solidFill>
                  <a:srgbClr val="222222"/>
                </a:solidFill>
              </a:rPr>
              <a:t>(Antalya = Bölge 4)</a:t>
            </a:r>
            <a:r>
              <a:rPr sz="1300">
                <a:solidFill>
                  <a:srgbClr val="222222"/>
                </a:solidFill>
              </a:rPr>
              <a:t> + "/" işareti + kendi orijinal çağrı işareti. Doğru sıralama "TA4/DL5YCQ"dur.</a:t>
            </a:r>
          </a:p>
          <a:p>
            <a:r>
              <a:rPr b="1" sz="1100">
                <a:solidFill>
                  <a:srgbClr val="1F3864"/>
                </a:solidFill>
              </a:rPr>
              <a:t>Kaynak: </a:t>
            </a:r>
            <a:r>
              <a:rPr sz="1100" i="1">
                <a:solidFill>
                  <a:srgbClr val="404040"/>
                </a:solidFill>
              </a:rPr>
              <a:t>KEGM Sınav ve Belgelendirme Yönetmeliği (RG 27482), Madde 6/5.</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64</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65</a:t>
            </a:r>
            <a:r>
              <a:rPr sz="1400">
                <a:solidFill>
                  <a:srgbClr val="D6E4F0"/>
                </a:solidFill>
              </a:rPr>
              <a:t>   ·   Genel Bilgi</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ITU tarafından Türkiye'ye tahsis edilmiş ve amatör telsiz haberleşmesinde kullanılan çağrı işareti önekleri aşağıdakilerden hangisidir?</a:t>
            </a:r>
          </a:p>
          <a:p>
            <a:pPr>
              <a:spcAft>
                <a:spcPts val="800"/>
              </a:spcAft>
            </a:pPr>
            <a:r>
              <a:rPr sz="1500" b="0">
                <a:solidFill>
                  <a:srgbClr val="222222"/>
                </a:solidFill>
              </a:rPr>
              <a:t>a)  </a:t>
            </a:r>
            <a:r>
              <a:rPr sz="1500" b="0">
                <a:solidFill>
                  <a:srgbClr val="222222"/>
                </a:solidFill>
              </a:rPr>
              <a:t>TC - TR - TK</a:t>
            </a:r>
          </a:p>
          <a:p>
            <a:pPr>
              <a:spcAft>
                <a:spcPts val="800"/>
              </a:spcAft>
            </a:pPr>
            <a:r>
              <a:rPr sz="1500" b="0">
                <a:solidFill>
                  <a:srgbClr val="222222"/>
                </a:solidFill>
              </a:rPr>
              <a:t>b)  </a:t>
            </a:r>
            <a:r>
              <a:rPr sz="1500" b="0">
                <a:solidFill>
                  <a:srgbClr val="222222"/>
                </a:solidFill>
              </a:rPr>
              <a:t>TR - YL - TC</a:t>
            </a:r>
          </a:p>
          <a:p>
            <a:pPr>
              <a:spcAft>
                <a:spcPts val="800"/>
              </a:spcAft>
            </a:pPr>
            <a:r>
              <a:rPr sz="1500" b="1">
                <a:solidFill>
                  <a:srgbClr val="2E7D32"/>
                </a:solidFill>
              </a:rPr>
              <a:t>c)  </a:t>
            </a:r>
            <a:r>
              <a:rPr sz="1500" b="1">
                <a:solidFill>
                  <a:srgbClr val="2E7D32"/>
                </a:solidFill>
              </a:rPr>
              <a:t>YM - TA - TB - TC</a:t>
            </a:r>
            <a:r>
              <a:rPr sz="1200" i="1">
                <a:solidFill>
                  <a:srgbClr val="2E7D32"/>
                </a:solidFill>
              </a:rPr>
              <a:t>   ✓ Doğru cevap</a:t>
            </a:r>
          </a:p>
          <a:p>
            <a:pPr>
              <a:spcAft>
                <a:spcPts val="800"/>
              </a:spcAft>
            </a:pPr>
            <a:r>
              <a:rPr sz="1500" b="0">
                <a:solidFill>
                  <a:srgbClr val="222222"/>
                </a:solidFill>
              </a:rPr>
              <a:t>d)  </a:t>
            </a:r>
            <a:r>
              <a:rPr sz="1500" b="0">
                <a:solidFill>
                  <a:srgbClr val="222222"/>
                </a:solidFill>
              </a:rPr>
              <a:t>TU - YL - TR</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Türkiye'nin amatör telsizcilik için kullandığı ön ekler YM, TA, TB ve TC'dir — bunların hepsi ITU tarafından ülkelere tahsis edilen uluslararası çağrı işareti bloklarının Türkiye'ye ayrılan kısmından gelir.</a:t>
            </a:r>
          </a:p>
          <a:p>
            <a:r>
              <a:rPr b="1" sz="1100">
                <a:solidFill>
                  <a:srgbClr val="1F3864"/>
                </a:solidFill>
              </a:rPr>
              <a:t>Kaynak: </a:t>
            </a:r>
            <a:r>
              <a:rPr sz="1100" i="1">
                <a:solidFill>
                  <a:srgbClr val="404040"/>
                </a:solidFill>
              </a:rPr>
              <a:t>KEGM Sınav ve Belgelendirme Yönetmeliği (RG 27482), Madde 6/2.</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65</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66</a:t>
            </a:r>
            <a:r>
              <a:rPr sz="1400">
                <a:solidFill>
                  <a:srgbClr val="D6E4F0"/>
                </a:solidFill>
              </a:rPr>
              <a:t>   ·   Teknik Yetki</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10450-10452 Mhz frekans band aralığını kullanma müsaadesi, hangi amatör telsizcilik belgesine verilmiştir?</a:t>
            </a:r>
          </a:p>
          <a:p>
            <a:pPr>
              <a:spcAft>
                <a:spcPts val="800"/>
              </a:spcAft>
            </a:pPr>
            <a:r>
              <a:rPr sz="1500" b="0">
                <a:solidFill>
                  <a:srgbClr val="222222"/>
                </a:solidFill>
              </a:rPr>
              <a:t>a)  </a:t>
            </a:r>
            <a:r>
              <a:rPr sz="1500" b="0">
                <a:solidFill>
                  <a:srgbClr val="222222"/>
                </a:solidFill>
              </a:rPr>
              <a:t>A sınıfı</a:t>
            </a:r>
          </a:p>
          <a:p>
            <a:pPr>
              <a:spcAft>
                <a:spcPts val="800"/>
              </a:spcAft>
            </a:pPr>
            <a:r>
              <a:rPr sz="1500" b="0">
                <a:solidFill>
                  <a:srgbClr val="222222"/>
                </a:solidFill>
              </a:rPr>
              <a:t>b)  </a:t>
            </a:r>
            <a:r>
              <a:rPr sz="1500" b="0">
                <a:solidFill>
                  <a:srgbClr val="222222"/>
                </a:solidFill>
              </a:rPr>
              <a:t>B sınıfı</a:t>
            </a:r>
          </a:p>
          <a:p>
            <a:pPr>
              <a:spcAft>
                <a:spcPts val="800"/>
              </a:spcAft>
            </a:pPr>
            <a:r>
              <a:rPr sz="1500" b="1">
                <a:solidFill>
                  <a:srgbClr val="2E7D32"/>
                </a:solidFill>
              </a:rPr>
              <a:t>c)  </a:t>
            </a:r>
            <a:r>
              <a:rPr sz="1500" b="1">
                <a:solidFill>
                  <a:srgbClr val="2E7D32"/>
                </a:solidFill>
              </a:rPr>
              <a:t>A ve B sınıfı</a:t>
            </a:r>
            <a:r>
              <a:rPr sz="1200" i="1">
                <a:solidFill>
                  <a:srgbClr val="2E7D32"/>
                </a:solidFill>
              </a:rPr>
              <a:t>   ✓ Doğru cevap</a:t>
            </a:r>
          </a:p>
          <a:p>
            <a:pPr>
              <a:spcAft>
                <a:spcPts val="800"/>
              </a:spcAft>
            </a:pPr>
            <a:r>
              <a:rPr sz="1500" b="0">
                <a:solidFill>
                  <a:srgbClr val="222222"/>
                </a:solidFill>
              </a:rPr>
              <a:t>d)  </a:t>
            </a:r>
            <a:r>
              <a:rPr sz="1500" b="0">
                <a:solidFill>
                  <a:srgbClr val="222222"/>
                </a:solidFill>
              </a:rPr>
              <a:t>Hiçbiri</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Bu mikrodalga bandı, Özel Telsiz Sistemleri Yönetmeliği EK-4 Tablo-1'de A ve B sınıfı belge sahiplerine açık tutulmuştur; C sınıfının bu bandda yetkisi yoktur.</a:t>
            </a:r>
          </a:p>
          <a:p>
            <a:r>
              <a:rPr b="1" sz="1100">
                <a:solidFill>
                  <a:srgbClr val="1F3864"/>
                </a:solidFill>
              </a:rPr>
              <a:t>Kaynak: </a:t>
            </a:r>
            <a:r>
              <a:rPr sz="1100" i="1">
                <a:solidFill>
                  <a:srgbClr val="404040"/>
                </a:solidFill>
              </a:rPr>
              <a:t>KEGM Sınav ve Belgelendirme Yönetmeliği (RG 27482), Madde 18 (Özel Telsiz Sistemleri Yönetmeliği EK-4 Tablo-1'e atıf).</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66</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4008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73152"/>
            <a:ext cx="11460175" cy="502920"/>
          </a:xfrm>
          <a:prstGeom prst="rect">
            <a:avLst/>
          </a:prstGeom>
          <a:noFill/>
        </p:spPr>
        <p:txBody>
          <a:bodyPr wrap="none">
            <a:spAutoFit/>
          </a:bodyPr>
          <a:lstStyle/>
          <a:p>
            <a:r>
              <a:rPr sz="1800" b="1">
                <a:solidFill>
                  <a:srgbClr val="FFFFFF"/>
                </a:solidFill>
              </a:rPr>
              <a:t>Soru 67</a:t>
            </a:r>
            <a:r>
              <a:rPr sz="1400">
                <a:solidFill>
                  <a:srgbClr val="D6E4F0"/>
                </a:solidFill>
              </a:rPr>
              <a:t>   ·   Yasaklar</a:t>
            </a:r>
          </a:p>
        </p:txBody>
      </p:sp>
      <p:sp>
        <p:nvSpPr>
          <p:cNvPr id="4" name="Rectangle 3"/>
          <p:cNvSpPr/>
          <p:nvPr/>
        </p:nvSpPr>
        <p:spPr>
          <a:xfrm>
            <a:off x="457200" y="960120"/>
            <a:ext cx="5608179" cy="5394960"/>
          </a:xfrm>
          <a:prstGeom prst="rect">
            <a:avLst/>
          </a:prstGeom>
          <a:solidFill>
            <a:srgbClr val="F7F9FB"/>
          </a:solidFill>
          <a:ln w="9525">
            <a:solidFill>
              <a:srgbClr val="BFBFBF"/>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1400"/>
              </a:spcAft>
            </a:pPr>
            <a:r>
              <a:rPr sz="1700" b="1">
                <a:solidFill>
                  <a:srgbClr val="222222"/>
                </a:solidFill>
              </a:rPr>
              <a:t>Bir Amatör Telsiz İstasyonunda aşağıdaki faaliyetlerden hangisi yapılabilir?</a:t>
            </a:r>
          </a:p>
          <a:p>
            <a:pPr>
              <a:spcAft>
                <a:spcPts val="800"/>
              </a:spcAft>
            </a:pPr>
            <a:r>
              <a:rPr sz="1500" b="0">
                <a:solidFill>
                  <a:srgbClr val="222222"/>
                </a:solidFill>
              </a:rPr>
              <a:t>a)  </a:t>
            </a:r>
            <a:r>
              <a:rPr sz="1500" b="0">
                <a:solidFill>
                  <a:srgbClr val="222222"/>
                </a:solidFill>
              </a:rPr>
              <a:t>Amatör Telsiz İstasyonu vasıtasıyla müzik yayını yapılması</a:t>
            </a:r>
          </a:p>
          <a:p>
            <a:pPr>
              <a:spcAft>
                <a:spcPts val="800"/>
              </a:spcAft>
            </a:pPr>
            <a:r>
              <a:rPr sz="1500" b="0">
                <a:solidFill>
                  <a:srgbClr val="222222"/>
                </a:solidFill>
              </a:rPr>
              <a:t>b)  </a:t>
            </a:r>
            <a:r>
              <a:rPr sz="1500" b="0">
                <a:solidFill>
                  <a:srgbClr val="222222"/>
                </a:solidFill>
              </a:rPr>
              <a:t>Radyo ve Televizyon yayınlarının doğrudan veya banttan yayınlanması</a:t>
            </a:r>
          </a:p>
          <a:p>
            <a:pPr>
              <a:spcAft>
                <a:spcPts val="800"/>
              </a:spcAft>
            </a:pPr>
            <a:r>
              <a:rPr sz="1500" b="0">
                <a:solidFill>
                  <a:srgbClr val="222222"/>
                </a:solidFill>
              </a:rPr>
              <a:t>c)  </a:t>
            </a:r>
            <a:r>
              <a:rPr sz="1500" b="0">
                <a:solidFill>
                  <a:srgbClr val="222222"/>
                </a:solidFill>
              </a:rPr>
              <a:t>Olağanüstü hallerde yanlış veya yanıltıcı yayın yapılması</a:t>
            </a:r>
          </a:p>
          <a:p>
            <a:pPr>
              <a:spcAft>
                <a:spcPts val="800"/>
              </a:spcAft>
            </a:pPr>
            <a:r>
              <a:rPr sz="1500" b="1">
                <a:solidFill>
                  <a:srgbClr val="2E7D32"/>
                </a:solidFill>
              </a:rPr>
              <a:t>d)  </a:t>
            </a:r>
            <a:r>
              <a:rPr sz="1500" b="1">
                <a:solidFill>
                  <a:srgbClr val="2E7D32"/>
                </a:solidFill>
              </a:rPr>
              <a:t>Amatör Telsiz Haberleşmesi</a:t>
            </a:r>
            <a:r>
              <a:rPr sz="1200" i="1">
                <a:solidFill>
                  <a:srgbClr val="2E7D32"/>
                </a:solidFill>
              </a:rPr>
              <a:t>   ✓ Doğru cevap</a:t>
            </a:r>
          </a:p>
        </p:txBody>
      </p:sp>
      <p:sp>
        <p:nvSpPr>
          <p:cNvPr id="5" name="Rectangle 4"/>
          <p:cNvSpPr/>
          <p:nvPr/>
        </p:nvSpPr>
        <p:spPr>
          <a:xfrm>
            <a:off x="6339699" y="960120"/>
            <a:ext cx="5394796" cy="5394960"/>
          </a:xfrm>
          <a:prstGeom prst="rect">
            <a:avLst/>
          </a:prstGeom>
          <a:solidFill>
            <a:srgbClr val="E2EFDA"/>
          </a:solidFill>
          <a:ln w="9525">
            <a:solidFill>
              <a:srgbClr val="9BC17A"/>
            </a:solidFill>
          </a:ln>
        </p:spPr>
        <p:style>
          <a:lnRef idx="1">
            <a:schemeClr val="accent1"/>
          </a:lnRef>
          <a:fillRef idx="3">
            <a:schemeClr val="accent1"/>
          </a:fillRef>
          <a:effectRef idx="2">
            <a:schemeClr val="accent1"/>
          </a:effectRef>
          <a:fontRef idx="minor">
            <a:schemeClr val="lt1"/>
          </a:fontRef>
        </p:style>
        <p:txBody>
          <a:bodyPr rtlCol="0" anchor="ctr" wrap="square" lIns="228600" tIns="182880" rIns="182880"/>
          <a:lstStyle/>
          <a:p>
            <a:pPr algn="ctr">
              <a:spcAft>
                <a:spcPts val="900"/>
              </a:spcAft>
            </a:pPr>
            <a:r>
              <a:rPr sz="1400" b="1">
                <a:solidFill>
                  <a:srgbClr val="2E7D32"/>
                </a:solidFill>
              </a:rPr>
              <a:t>AÇIKLAMA</a:t>
            </a:r>
          </a:p>
          <a:p>
            <a:pPr>
              <a:spcAft>
                <a:spcPts val="1300"/>
              </a:spcAft>
            </a:pPr>
            <a:r>
              <a:rPr sz="1300">
                <a:solidFill>
                  <a:srgbClr val="222222"/>
                </a:solidFill>
              </a:rPr>
              <a:t>Müzik/RTV yayını yapmak ve yanlış/yanıltıcı yayın yapmak yasaklı davranışlar listesindedir. Bir amatör telsiz istasyonunda yasal olarak yapılabilecek şey, tanımı gereği zaten sadece "amatör telsiz haberleşmesi"dir.</a:t>
            </a:r>
          </a:p>
          <a:p>
            <a:r>
              <a:rPr b="1" sz="1100">
                <a:solidFill>
                  <a:srgbClr val="1F3864"/>
                </a:solidFill>
              </a:rPr>
              <a:t>Kaynak: </a:t>
            </a:r>
            <a:r>
              <a:rPr sz="1100" i="1">
                <a:solidFill>
                  <a:srgbClr val="404040"/>
                </a:solidFill>
              </a:rPr>
              <a:t>KEGM Sınav ve Belgelendirme Yönetmeliği (RG 27482), Madde 23/1.</a:t>
            </a:r>
          </a:p>
        </p:txBody>
      </p:sp>
      <p:sp>
        <p:nvSpPr>
          <p:cNvPr id="6" name="TextBox 5"/>
          <p:cNvSpPr txBox="1"/>
          <p:nvPr/>
        </p:nvSpPr>
        <p:spPr>
          <a:xfrm>
            <a:off x="365760" y="6492240"/>
            <a:ext cx="11460175" cy="274320"/>
          </a:xfrm>
          <a:prstGeom prst="rect">
            <a:avLst/>
          </a:prstGeom>
          <a:noFill/>
        </p:spPr>
        <p:txBody>
          <a:bodyPr wrap="none">
            <a:spAutoFit/>
          </a:bodyPr>
          <a:lstStyle/>
          <a:p>
            <a:r>
              <a:rPr sz="1000">
                <a:solidFill>
                  <a:srgbClr val="595959"/>
                </a:solidFill>
              </a:rPr>
              <a:t>Ulusal ve Uluslararası Düzenlemeler — Soru 67</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38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62895" cy="1097280"/>
          </a:xfrm>
          <a:prstGeom prst="rect">
            <a:avLst/>
          </a:prstGeom>
          <a:noFill/>
        </p:spPr>
        <p:txBody>
          <a:bodyPr wrap="none">
            <a:spAutoFit/>
          </a:bodyPr>
          <a:lstStyle/>
          <a:p>
            <a:r>
              <a:rPr sz="3200" b="1">
                <a:solidFill>
                  <a:srgbClr val="FFFFFF"/>
                </a:solidFill>
              </a:rPr>
              <a:t>67 SORU TAMAMLANDI</a:t>
            </a:r>
          </a:p>
        </p:txBody>
      </p:sp>
      <p:sp>
        <p:nvSpPr>
          <p:cNvPr id="4" name="TextBox 3"/>
          <p:cNvSpPr txBox="1"/>
          <p:nvPr/>
        </p:nvSpPr>
        <p:spPr>
          <a:xfrm>
            <a:off x="914400" y="3657600"/>
            <a:ext cx="10362895" cy="731520"/>
          </a:xfrm>
          <a:prstGeom prst="rect">
            <a:avLst/>
          </a:prstGeom>
          <a:noFill/>
        </p:spPr>
        <p:txBody>
          <a:bodyPr wrap="none">
            <a:spAutoFit/>
          </a:bodyPr>
          <a:lstStyle/>
          <a:p>
            <a:r>
              <a:rPr sz="1800">
                <a:solidFill>
                  <a:srgbClr val="D6E4F0"/>
                </a:solidFill>
              </a:rPr>
              <a:t>Başarılar dileriz.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terms:created xsi:type="dcterms:W3CDTF">2013-01-27T09:14:16Z</dcterms:created>
  <dcterms:modified xsi:type="dcterms:W3CDTF">2013-01-27T09:15:58Z</dcterms:modified>
  <cp:category/>
</cp:coreProperties>
</file>