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280160"/>
          </a:xfrm>
          <a:prstGeom prst="rect">
            <a:avLst/>
          </a:prstGeom>
          <a:noFill/>
        </p:spPr>
        <p:txBody>
          <a:bodyPr wrap="square">
            <a:spAutoFit/>
          </a:bodyPr>
          <a:lstStyle/>
          <a:p>
            <a:r>
              <a:rPr sz="3600" b="1">
                <a:solidFill>
                  <a:srgbClr val="FFFFFF"/>
                </a:solidFill>
              </a:rPr>
              <a:t>ULUSAL VE ULUSLARARASI DÜZENLEMELER</a:t>
            </a:r>
          </a:p>
        </p:txBody>
      </p:sp>
      <p:sp>
        <p:nvSpPr>
          <p:cNvPr id="4" name="TextBox 3"/>
          <p:cNvSpPr txBox="1"/>
          <p:nvPr/>
        </p:nvSpPr>
        <p:spPr>
          <a:xfrm>
            <a:off x="914400" y="3291840"/>
            <a:ext cx="10362895" cy="731520"/>
          </a:xfrm>
          <a:prstGeom prst="rect">
            <a:avLst/>
          </a:prstGeom>
          <a:noFill/>
        </p:spPr>
        <p:txBody>
          <a:bodyPr wrap="square">
            <a:spAutoFit/>
          </a:bodyPr>
          <a:lstStyle/>
          <a:p>
            <a:r>
              <a:rPr sz="2000" b="0">
                <a:solidFill>
                  <a:srgbClr val="D6E4F0"/>
                </a:solidFill>
              </a:rPr>
              <a:t>Amatör Telsizcilik Sınav Hazırlık Seti — C Sınıfı (49 Soru)</a:t>
            </a:r>
          </a:p>
        </p:txBody>
      </p:sp>
      <p:sp>
        <p:nvSpPr>
          <p:cNvPr id="5" name="TextBox 4"/>
          <p:cNvSpPr txBox="1"/>
          <p:nvPr/>
        </p:nvSpPr>
        <p:spPr>
          <a:xfrm>
            <a:off x="914400" y="4343400"/>
            <a:ext cx="10360152" cy="457200"/>
          </a:xfrm>
          <a:prstGeom prst="rect">
            <a:avLst/>
          </a:prstGeom>
          <a:noFill/>
        </p:spPr>
        <p:txBody>
          <a:bodyPr wrap="square">
            <a:spAutoFit/>
          </a:bodyPr>
          <a:lstStyle/>
          <a:p>
            <a:r>
              <a:rPr sz="1300" b="0">
                <a:solidFill>
                  <a:srgbClr val="D6E4F0"/>
                </a:solidFill>
              </a:rPr>
              <a:t>Yazar: Claude Sonnet 5 ve Claude Opus 5 (Anthropic)  —  Editör / Hata kontrolü: H. Erhan Özkan, TA3HX</a:t>
            </a:r>
          </a:p>
        </p:txBody>
      </p:sp>
      <p:sp>
        <p:nvSpPr>
          <p:cNvPr id="6" name="TextBox 5"/>
          <p:cNvSpPr txBox="1"/>
          <p:nvPr/>
        </p:nvSpPr>
        <p:spPr>
          <a:xfrm>
            <a:off x="914400" y="6035040"/>
            <a:ext cx="10362895" cy="457200"/>
          </a:xfrm>
          <a:prstGeom prst="rect">
            <a:avLst/>
          </a:prstGeom>
          <a:noFill/>
        </p:spPr>
        <p:txBody>
          <a:bodyPr wrap="square">
            <a:spAutoFit/>
          </a:bodyPr>
          <a:lstStyle/>
          <a:p>
            <a:r>
              <a:rPr sz="1300" b="0">
                <a:solidFill>
                  <a:srgbClr val="D6E4F0"/>
                </a:solidFill>
              </a:rPr>
              <a:t>Kaynak: KEGM Amatör Telsizcilik C Sınıfı Soru Bankası — sınav hazırlık amaçlıdır, resmî bir KEGM yayını değildir.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1: Uluslararası Kuruluşlar ve CEPT Çerçevesi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Amatör telsizcilik dünya çapında ortak kurallarla yürütülür: ITU (Uluslararası Telekomünikasyon Birliği), Birleşmiş Milletler'e bağlı olarak frekans ve çağrı işareti düzenini belirler.</a:t>
            </a:r>
          </a:p>
          <a:p>
            <a:pPr algn="l">
              <a:spcAft>
                <a:spcPts val="1400"/>
              </a:spcAft>
            </a:pPr>
            <a:r>
              <a:rPr sz="1700" b="0">
                <a:solidFill>
                  <a:srgbClr val="222222"/>
                </a:solidFill>
              </a:rPr>
              <a:t>•  Avrupa ülkeleri CEPT (Avrupa Posta ve Telekomünikasyon İdareleri Birliği) çatısı altında ek anlaşmalar yapar; T/R 61-01 amatörlerin başka ülkelerde geçici çalışmasını, T/R 61-02 ise uyumlaştırılmış sınav belgesini (HAREC) düzenler.</a:t>
            </a:r>
          </a:p>
          <a:p>
            <a:pPr algn="l">
              <a:spcAft>
                <a:spcPts val="1400"/>
              </a:spcAft>
            </a:pPr>
            <a:r>
              <a:rPr sz="1700" b="0">
                <a:solidFill>
                  <a:srgbClr val="222222"/>
                </a:solidFill>
              </a:rPr>
              <a:t>•  CEPT'te üç sınav seviyesi vardır: en üstte HAREC, ortada çıraklık (novice) sınıfı — ERC Report 32 — ve en altta giriş sınıfı — ECC Report 89. C sınıfı bu ailenin alt basamaklarına karşılık gelir.</a:t>
            </a:r>
          </a:p>
          <a:p>
            <a:pPr algn="l">
              <a:spcAft>
                <a:spcPts val="1400"/>
              </a:spcAft>
            </a:pPr>
            <a:r>
              <a:rPr sz="1700" b="0">
                <a:solidFill>
                  <a:srgbClr val="222222"/>
                </a:solidFill>
              </a:rPr>
              <a:t>•  Amatörler kendi aralarında IARU (Uluslararası Amatör Telsizciler Birliği) çatısı altında örgütlenir; IARU bant planlarını önerir, ancak yasal düzenlemeyi devletler yapar.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CEPT T/R 61-01, T/R 61-02, ERC Report 32, ECC Report 89; ITU Radyo Tüzüğü Madde 25.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Bölüm 1 Girişi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ERO'nun açılımı nedir?</a:t>
            </a:r>
          </a:p>
          <a:p>
            <a:pPr algn="l">
              <a:spcAft>
                <a:spcPts val="800"/>
              </a:spcAft>
            </a:pPr>
            <a:r>
              <a:rPr sz="1500" b="0">
                <a:solidFill>
                  <a:srgbClr val="222222"/>
                </a:solidFill>
              </a:rPr>
              <a:t>a)  </a:t>
            </a:r>
            <a:r>
              <a:rPr sz="1500" b="0">
                <a:solidFill>
                  <a:srgbClr val="222222"/>
                </a:solidFill>
              </a:rPr>
              <a:t>Avrupa Haberleşme Ofisi</a:t>
            </a:r>
          </a:p>
          <a:p>
            <a:pPr algn="l">
              <a:spcAft>
                <a:spcPts val="800"/>
              </a:spcAft>
            </a:pPr>
            <a:r>
              <a:rPr sz="1500" b="0">
                <a:solidFill>
                  <a:srgbClr val="222222"/>
                </a:solidFill>
              </a:rPr>
              <a:t>b)  </a:t>
            </a:r>
            <a:r>
              <a:rPr sz="1500" b="0">
                <a:solidFill>
                  <a:srgbClr val="222222"/>
                </a:solidFill>
              </a:rPr>
              <a:t>Avrupa Telgraf Ofisi</a:t>
            </a:r>
          </a:p>
          <a:p>
            <a:pPr algn="l">
              <a:spcAft>
                <a:spcPts val="800"/>
              </a:spcAft>
            </a:pPr>
            <a:r>
              <a:rPr sz="1500" b="1">
                <a:solidFill>
                  <a:srgbClr val="2E7D32"/>
                </a:solidFill>
              </a:rPr>
              <a:t>c)  </a:t>
            </a:r>
            <a:r>
              <a:rPr sz="1500" b="1">
                <a:solidFill>
                  <a:srgbClr val="2E7D32"/>
                </a:solidFill>
              </a:rPr>
              <a:t>Avrupa Radyo Haberleşme Ofisi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Avrupa Telefon Ofisi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ERO (European Radiocommunications Office — Avrupa Radyo Haberleşme Ofisi), CEPT'e bağlı, radyo frekans konularında teknik destek sağlayan eski bir ofistir (günümüzde ECO adıyla anılır).</a:t>
            </a:r>
          </a:p>
          <a:p>
            <a:r>
              <a:rPr sz="1100" b="1">
                <a:solidFill>
                  <a:srgbClr val="1F3864"/>
                </a:solidFill>
              </a:rPr>
              <a:t>Kaynak: </a:t>
            </a:r>
            <a:r>
              <a:rPr sz="1100" b="0">
                <a:solidFill>
                  <a:srgbClr val="404040"/>
                </a:solidFill>
              </a:rPr>
              <a:t>CEPT/ERO tarihî tanımı.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a:t>
            </a:r>
            <a:r>
              <a:rPr sz="1400" b="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ITU'nun amacı nedir?</a:t>
            </a:r>
          </a:p>
          <a:p>
            <a:pPr algn="l">
              <a:spcAft>
                <a:spcPts val="800"/>
              </a:spcAft>
            </a:pPr>
            <a:r>
              <a:rPr sz="1500" b="1">
                <a:solidFill>
                  <a:srgbClr val="2E7D32"/>
                </a:solidFill>
              </a:rPr>
              <a:t>a)  </a:t>
            </a:r>
            <a:r>
              <a:rPr sz="1500" b="1">
                <a:solidFill>
                  <a:srgbClr val="2E7D32"/>
                </a:solidFill>
              </a:rPr>
              <a:t>Frekans tahsislerinin yönetiminde yardımcı olur</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Sadece Deniz Mobil hizmetlerinde frekans tahsisi yapar</a:t>
            </a:r>
          </a:p>
          <a:p>
            <a:pPr algn="l">
              <a:spcAft>
                <a:spcPts val="800"/>
              </a:spcAft>
            </a:pPr>
            <a:r>
              <a:rPr sz="1500" b="0">
                <a:solidFill>
                  <a:srgbClr val="222222"/>
                </a:solidFill>
              </a:rPr>
              <a:t>c)  </a:t>
            </a:r>
            <a:r>
              <a:rPr sz="1500" b="0">
                <a:solidFill>
                  <a:srgbClr val="222222"/>
                </a:solidFill>
              </a:rPr>
              <a:t>Çağrı işaretlerinin planlamasını yapar</a:t>
            </a:r>
          </a:p>
          <a:p>
            <a:pPr algn="l">
              <a:spcAft>
                <a:spcPts val="800"/>
              </a:spcAft>
            </a:pPr>
            <a:r>
              <a:rPr sz="1500" b="0">
                <a:solidFill>
                  <a:srgbClr val="222222"/>
                </a:solidFill>
              </a:rPr>
              <a:t>d)  </a:t>
            </a:r>
            <a:r>
              <a:rPr sz="1500" b="0">
                <a:solidFill>
                  <a:srgbClr val="222222"/>
                </a:solidFill>
              </a:rPr>
              <a:t>Sadece Hava araçlarına frekans tahsisi yapar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ITU (Uluslararası Telekomünikasyon Birliği), dünya çapında tüm telsiz servisleri (amatör, deniz, hava, uydu vb.) için frekans kullanım kurallarını belirleyen ve üye ülkelerin bu kuralları uygulamasına yardımcı olan Birleşmiş Milletler'e bağlı kuruluştur — tek bir servise özgü değildir.</a:t>
            </a:r>
          </a:p>
          <a:p>
            <a:r>
              <a:rPr sz="1100" b="1">
                <a:solidFill>
                  <a:srgbClr val="1F3864"/>
                </a:solidFill>
              </a:rPr>
              <a:t>Kaynak: </a:t>
            </a:r>
            <a:r>
              <a:rPr sz="1100" b="0">
                <a:solidFill>
                  <a:srgbClr val="404040"/>
                </a:solidFill>
              </a:rPr>
              <a:t>KEGM Sınav ve Belgelendirme Yönetmeliği (RG 27482), Madde 4/n.</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a:t>
            </a:r>
            <a:r>
              <a:rPr sz="1400" b="0">
                <a:solidFill>
                  <a:srgbClr val="D6E4F0"/>
                </a:solidFill>
              </a:rPr>
              <a:t>   ·   CEPT Belgeleri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CEPT yönetimleri tarafından çıkarılan ERC 32 raporu neyi düzenler?</a:t>
            </a:r>
          </a:p>
          <a:p>
            <a:pPr algn="l">
              <a:spcAft>
                <a:spcPts val="800"/>
              </a:spcAft>
            </a:pPr>
            <a:r>
              <a:rPr sz="1500" b="1">
                <a:solidFill>
                  <a:srgbClr val="2E7D32"/>
                </a:solidFill>
              </a:rPr>
              <a:t>a)  </a:t>
            </a:r>
            <a:r>
              <a:rPr sz="1500" b="1">
                <a:solidFill>
                  <a:srgbClr val="2E7D32"/>
                </a:solidFill>
              </a:rPr>
              <a:t>Amatör Telsizcilik Çıraklık Sınıfı için yapılacak sınav müfredatını</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Amatör Telsizcilik HAREC Sınıfı için yapılacak sınav müfredatını</a:t>
            </a:r>
          </a:p>
          <a:p>
            <a:pPr algn="l">
              <a:spcAft>
                <a:spcPts val="800"/>
              </a:spcAft>
            </a:pPr>
            <a:r>
              <a:rPr sz="1500" b="0">
                <a:solidFill>
                  <a:srgbClr val="222222"/>
                </a:solidFill>
              </a:rPr>
              <a:t>c)  </a:t>
            </a:r>
            <a:r>
              <a:rPr sz="1500" b="0">
                <a:solidFill>
                  <a:srgbClr val="222222"/>
                </a:solidFill>
              </a:rPr>
              <a:t>Amatör Telsizciliğe yeni başlayanlar için yapılacak sınav müfredatını</a:t>
            </a:r>
          </a:p>
          <a:p>
            <a:pPr algn="l">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ERC Report 32'nin başlığı doğrudan cevabı verir: "Amateur Radio Novice Examination Syllabus and Amateur Radio Novice Examination Certificate" — yani çıraklık (novice) sınıfı sınav müfredatı ve sınav belgesi. Raporun girişi CEPT'teki üç amatör lisans seviyesini sıraya koyar: (1) en üstte T/R 61-02 ile düzenlenen HAREC; (2) HAREC müfredatının teknik teori düzeyi yüksek olduğu için, ondan daha düşük standartta orta seviye bir sınav olan çıraklık sınıfı — bu raporun konusu; (3) en altta ECC Report 89 ile tanımlanan giriş (entry-class) seviyesi. Şıkkı (c) "yeni başlayanlar" bu üçüncü seviyeyi, yani ECC 89'un konusunu tarif eder; çıraklık ile giriş sınıfı CEPT terminolojisinde ayrı iki seviyedir, eşanlamlı değildir. Rapor ayrıca çıraklık müfredatını ECC Recommendation (05)06 (CEPT Novice Radio Amateur Licence) kapsamında destekleyici belge olarak konumlandırır.</a:t>
            </a:r>
          </a:p>
          <a:p>
            <a:r>
              <a:rPr sz="1100" b="1">
                <a:solidFill>
                  <a:srgbClr val="1F3864"/>
                </a:solidFill>
              </a:rPr>
              <a:t>Kaynak: </a:t>
            </a:r>
            <a:r>
              <a:rPr sz="1100" b="0">
                <a:solidFill>
                  <a:srgbClr val="404040"/>
                </a:solidFill>
              </a:rPr>
              <a:t>CEPT ERC Report 32, "Amateur Radio Novice Examination Syllabus and Amateur Radio Novice Examination Certificate within CEPT and non-CEPT Countries" (onay Aralık 1994; revizyon Eylül 2005 ve Ekim 2016), Bölüm 1-2 ve Ek 2. İlgili belgeler: CEPT T/R 61-02 (HAREC), ECC Report 89 (giriş sınıfı), ECC Recommendation (05)06.</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a:t>
            </a:r>
            <a:r>
              <a:rPr sz="1400" b="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Telsizcilik Belgesi hangi dillerde düzenlenmelidir?</a:t>
            </a:r>
          </a:p>
          <a:p>
            <a:pPr algn="l">
              <a:spcAft>
                <a:spcPts val="800"/>
              </a:spcAft>
            </a:pPr>
            <a:r>
              <a:rPr sz="1500" b="1">
                <a:solidFill>
                  <a:srgbClr val="2E7D32"/>
                </a:solidFill>
              </a:rPr>
              <a:t>a)  </a:t>
            </a:r>
            <a:r>
              <a:rPr sz="1500" b="1">
                <a:solidFill>
                  <a:srgbClr val="2E7D32"/>
                </a:solidFill>
              </a:rPr>
              <a:t>Belgenin düzenlendiği ülkeye ait dilin yanısıra İngilizce, Fransızca ve Almanca olarak düzenlenmeli</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Yalnız İngilizce düzenlenmeli</a:t>
            </a:r>
          </a:p>
          <a:p>
            <a:pPr algn="l">
              <a:spcAft>
                <a:spcPts val="800"/>
              </a:spcAft>
            </a:pPr>
            <a:r>
              <a:rPr sz="1500" b="0">
                <a:solidFill>
                  <a:srgbClr val="222222"/>
                </a:solidFill>
              </a:rPr>
              <a:t>c)  </a:t>
            </a:r>
            <a:r>
              <a:rPr sz="1500" b="0">
                <a:solidFill>
                  <a:srgbClr val="222222"/>
                </a:solidFill>
              </a:rPr>
              <a:t>Yalnız Almanca düzenlenmeli</a:t>
            </a:r>
          </a:p>
          <a:p>
            <a:pPr algn="l">
              <a:spcAft>
                <a:spcPts val="800"/>
              </a:spcAft>
            </a:pPr>
            <a:r>
              <a:rPr sz="1500" b="0">
                <a:solidFill>
                  <a:srgbClr val="222222"/>
                </a:solidFill>
              </a:rPr>
              <a:t>d)  </a:t>
            </a:r>
            <a:r>
              <a:rPr sz="1500" b="0">
                <a:solidFill>
                  <a:srgbClr val="222222"/>
                </a:solidFill>
              </a:rPr>
              <a:t>Yalnız Fransızca düzenlenmeli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CEPT uygulamasında, belgenin yurt dışında da tanınabilmesi için ulusal dilin yanına İngilizce, Fransızca ve Almanca çeviriler eklenir. KEGM, A sınıfı belge sahiplerine bu şekilde dört dilde "HAREC DOCUMENT" düzenler.</a:t>
            </a:r>
          </a:p>
          <a:p>
            <a:r>
              <a:rPr sz="1100" b="1">
                <a:solidFill>
                  <a:srgbClr val="1F3864"/>
                </a:solidFill>
              </a:rPr>
              <a:t>Kaynak: </a:t>
            </a:r>
            <a:r>
              <a:rPr sz="1100" b="0">
                <a:solidFill>
                  <a:srgbClr val="404040"/>
                </a:solidFill>
              </a:rPr>
              <a:t>CEPT T/R 61-02 uygulaması.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5</a:t>
            </a:r>
            <a:r>
              <a:rPr sz="1400" b="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Telsizcilik Belgesinde hangi bilgiler aranmaz?</a:t>
            </a:r>
          </a:p>
          <a:p>
            <a:pPr algn="l">
              <a:spcAft>
                <a:spcPts val="800"/>
              </a:spcAft>
            </a:pPr>
            <a:r>
              <a:rPr sz="1500" b="0">
                <a:solidFill>
                  <a:srgbClr val="222222"/>
                </a:solidFill>
              </a:rPr>
              <a:t>a)  </a:t>
            </a:r>
            <a:r>
              <a:rPr sz="1500" b="0">
                <a:solidFill>
                  <a:srgbClr val="222222"/>
                </a:solidFill>
              </a:rPr>
              <a:t>Adı ve Soyadı</a:t>
            </a:r>
          </a:p>
          <a:p>
            <a:pPr algn="l">
              <a:spcAft>
                <a:spcPts val="800"/>
              </a:spcAft>
            </a:pPr>
            <a:r>
              <a:rPr sz="1500" b="0">
                <a:solidFill>
                  <a:srgbClr val="222222"/>
                </a:solidFill>
              </a:rPr>
              <a:t>b)  </a:t>
            </a:r>
            <a:r>
              <a:rPr sz="1500" b="0">
                <a:solidFill>
                  <a:srgbClr val="222222"/>
                </a:solidFill>
              </a:rPr>
              <a:t>Doğum Tarihi</a:t>
            </a:r>
          </a:p>
          <a:p>
            <a:pPr algn="l">
              <a:spcAft>
                <a:spcPts val="800"/>
              </a:spcAft>
            </a:pPr>
            <a:r>
              <a:rPr sz="1500" b="0">
                <a:solidFill>
                  <a:srgbClr val="222222"/>
                </a:solidFill>
              </a:rPr>
              <a:t>c)  </a:t>
            </a:r>
            <a:r>
              <a:rPr sz="1500" b="0">
                <a:solidFill>
                  <a:srgbClr val="222222"/>
                </a:solidFill>
              </a:rPr>
              <a:t>Adresi</a:t>
            </a:r>
          </a:p>
          <a:p>
            <a:pPr algn="l">
              <a:spcAft>
                <a:spcPts val="800"/>
              </a:spcAft>
            </a:pPr>
            <a:r>
              <a:rPr sz="1500" b="1">
                <a:solidFill>
                  <a:srgbClr val="2E7D32"/>
                </a:solidFill>
              </a:rPr>
              <a:t>d)  </a:t>
            </a:r>
            <a:r>
              <a:rPr sz="1500" b="1">
                <a:solidFill>
                  <a:srgbClr val="2E7D32"/>
                </a:solidFill>
              </a:rPr>
              <a:t>Anne adı</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Belge kimlik, sınıf ve çağrı işaretini gösteren resmî bir belgedir; ad-soyad, doğum tarihi ve adres gibi kimliklendirici temel bilgileri içerir, ancak anne adı gibi ayrıntılı nüfus bilgisi belgede yer almaz.</a:t>
            </a:r>
          </a:p>
          <a:p>
            <a:r>
              <a:rPr sz="1100" b="1">
                <a:solidFill>
                  <a:srgbClr val="1F3864"/>
                </a:solidFill>
              </a:rPr>
              <a:t>Kaynak: </a:t>
            </a:r>
            <a:r>
              <a:rPr sz="1100" b="0">
                <a:solidFill>
                  <a:srgbClr val="404040"/>
                </a:solidFill>
              </a:rPr>
              <a:t>KEGM Sınav ve Belgelendirme Yönetmeliği (RG 27482), Madde 4/g.</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6</a:t>
            </a:r>
            <a:r>
              <a:rPr sz="1400" b="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ITU'nun açılımı nedir?</a:t>
            </a:r>
          </a:p>
          <a:p>
            <a:pPr algn="l">
              <a:spcAft>
                <a:spcPts val="800"/>
              </a:spcAft>
            </a:pPr>
            <a:r>
              <a:rPr sz="1500" b="0">
                <a:solidFill>
                  <a:srgbClr val="222222"/>
                </a:solidFill>
              </a:rPr>
              <a:t>a)  </a:t>
            </a:r>
            <a:r>
              <a:rPr sz="1500" b="0">
                <a:solidFill>
                  <a:srgbClr val="222222"/>
                </a:solidFill>
              </a:rPr>
              <a:t>Uluslararası Telekomünikasyon</a:t>
            </a:r>
          </a:p>
          <a:p>
            <a:pPr algn="l">
              <a:spcAft>
                <a:spcPts val="800"/>
              </a:spcAft>
            </a:pPr>
            <a:r>
              <a:rPr sz="1500" b="1">
                <a:solidFill>
                  <a:srgbClr val="2E7D32"/>
                </a:solidFill>
              </a:rPr>
              <a:t>b)  </a:t>
            </a:r>
            <a:r>
              <a:rPr sz="1500" b="1">
                <a:solidFill>
                  <a:srgbClr val="2E7D32"/>
                </a:solidFill>
              </a:rPr>
              <a:t>Uluslararası Telekomünikasyon Birliği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Uluslararası Teknoloji Birliği</a:t>
            </a:r>
          </a:p>
          <a:p>
            <a:pPr algn="l">
              <a:spcAft>
                <a:spcPts val="800"/>
              </a:spcAft>
            </a:pPr>
            <a:r>
              <a:rPr sz="1500" b="0">
                <a:solidFill>
                  <a:srgbClr val="222222"/>
                </a:solidFill>
              </a:rPr>
              <a:t>d)  </a:t>
            </a:r>
            <a:r>
              <a:rPr sz="1500" b="0">
                <a:solidFill>
                  <a:srgbClr val="222222"/>
                </a:solidFill>
              </a:rPr>
              <a:t>Uluslararası Telekomünikasyon Örgütü</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ITU: International Telecommunication Union — Uluslararası Telekomünikasyon Birliği. Birleşmiş Milletler'e bağlı, dünya çapında radyo frekans ve telekomünikasyon kurallarını belirleyen kuruluştur.</a:t>
            </a:r>
          </a:p>
          <a:p>
            <a:r>
              <a:rPr sz="1100" b="1">
                <a:solidFill>
                  <a:srgbClr val="1F3864"/>
                </a:solidFill>
              </a:rPr>
              <a:t>Kaynak: </a:t>
            </a:r>
            <a:r>
              <a:rPr sz="1100" b="0">
                <a:solidFill>
                  <a:srgbClr val="404040"/>
                </a:solidFill>
              </a:rPr>
              <a:t>KEGM Sınav ve Belgelendirme Yönetmeliği (RG 27482), Madde 4/n.</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7</a:t>
            </a:r>
            <a:r>
              <a:rPr sz="1400" b="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CEPT'in açılımı nedir?</a:t>
            </a:r>
          </a:p>
          <a:p>
            <a:pPr algn="l">
              <a:spcAft>
                <a:spcPts val="800"/>
              </a:spcAft>
            </a:pPr>
            <a:r>
              <a:rPr sz="1500" b="0">
                <a:solidFill>
                  <a:srgbClr val="222222"/>
                </a:solidFill>
              </a:rPr>
              <a:t>a)  </a:t>
            </a:r>
            <a:r>
              <a:rPr sz="1500" b="0">
                <a:solidFill>
                  <a:srgbClr val="222222"/>
                </a:solidFill>
              </a:rPr>
              <a:t>Telekomünikasyon Birliği</a:t>
            </a:r>
          </a:p>
          <a:p>
            <a:pPr algn="l">
              <a:spcAft>
                <a:spcPts val="800"/>
              </a:spcAft>
            </a:pPr>
            <a:r>
              <a:rPr sz="1500" b="0">
                <a:solidFill>
                  <a:srgbClr val="222222"/>
                </a:solidFill>
              </a:rPr>
              <a:t>b)  </a:t>
            </a:r>
            <a:r>
              <a:rPr sz="1500" b="0">
                <a:solidFill>
                  <a:srgbClr val="222222"/>
                </a:solidFill>
              </a:rPr>
              <a:t>Posta Telekomünikasyon Birliği</a:t>
            </a:r>
          </a:p>
          <a:p>
            <a:pPr algn="l">
              <a:spcAft>
                <a:spcPts val="800"/>
              </a:spcAft>
            </a:pPr>
            <a:r>
              <a:rPr sz="1500" b="1">
                <a:solidFill>
                  <a:srgbClr val="2E7D32"/>
                </a:solidFill>
              </a:rPr>
              <a:t>c)  </a:t>
            </a:r>
            <a:r>
              <a:rPr sz="1500" b="1">
                <a:solidFill>
                  <a:srgbClr val="2E7D32"/>
                </a:solidFill>
              </a:rPr>
              <a:t>Avrupa Posta ve Telekomünikasyon İdareleri Birliği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Posta İdareleri Birliği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CEPT (European Conference of Postal and Telecommunications Administrations), Avrupa ülkelerinin telekomünikasyon idarelerini bir araya getiren birliktir.</a:t>
            </a:r>
          </a:p>
          <a:p>
            <a:r>
              <a:rPr sz="1100" b="1">
                <a:solidFill>
                  <a:srgbClr val="1F3864"/>
                </a:solidFill>
              </a:rPr>
              <a:t>Kaynak: </a:t>
            </a:r>
            <a:r>
              <a:rPr sz="1100" b="0">
                <a:solidFill>
                  <a:srgbClr val="404040"/>
                </a:solidFill>
              </a:rPr>
              <a:t>KEGM Sınav ve Belgelendirme Yönetmeliği (RG 27482), Madde 4/ı.</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8</a:t>
            </a:r>
            <a:r>
              <a:rPr sz="1400" b="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Radyo Planında aşağıdakilerden hangisi bulunmaz?</a:t>
            </a:r>
          </a:p>
          <a:p>
            <a:pPr algn="l">
              <a:spcAft>
                <a:spcPts val="800"/>
              </a:spcAft>
            </a:pPr>
            <a:r>
              <a:rPr sz="1500" b="0">
                <a:solidFill>
                  <a:srgbClr val="222222"/>
                </a:solidFill>
              </a:rPr>
              <a:t>a)  </a:t>
            </a:r>
            <a:r>
              <a:rPr sz="1500" b="0">
                <a:solidFill>
                  <a:srgbClr val="222222"/>
                </a:solidFill>
              </a:rPr>
              <a:t>Dalga boyu</a:t>
            </a:r>
          </a:p>
          <a:p>
            <a:pPr algn="l">
              <a:spcAft>
                <a:spcPts val="800"/>
              </a:spcAft>
            </a:pPr>
            <a:r>
              <a:rPr sz="1500" b="0">
                <a:solidFill>
                  <a:srgbClr val="222222"/>
                </a:solidFill>
              </a:rPr>
              <a:t>b)  </a:t>
            </a:r>
            <a:r>
              <a:rPr sz="1500" b="0">
                <a:solidFill>
                  <a:srgbClr val="222222"/>
                </a:solidFill>
              </a:rPr>
              <a:t>Verici çıkış gücü</a:t>
            </a:r>
          </a:p>
          <a:p>
            <a:pPr algn="l">
              <a:spcAft>
                <a:spcPts val="800"/>
              </a:spcAft>
            </a:pPr>
            <a:r>
              <a:rPr sz="1500" b="0">
                <a:solidFill>
                  <a:srgbClr val="222222"/>
                </a:solidFill>
              </a:rPr>
              <a:t>c)  </a:t>
            </a:r>
            <a:r>
              <a:rPr sz="1500" b="0">
                <a:solidFill>
                  <a:srgbClr val="222222"/>
                </a:solidFill>
              </a:rPr>
              <a:t>Frekans bandı</a:t>
            </a:r>
          </a:p>
          <a:p>
            <a:pPr algn="l">
              <a:spcAft>
                <a:spcPts val="800"/>
              </a:spcAft>
            </a:pPr>
            <a:r>
              <a:rPr sz="1500" b="1">
                <a:solidFill>
                  <a:srgbClr val="2E7D32"/>
                </a:solidFill>
              </a:rPr>
              <a:t>d)  </a:t>
            </a:r>
            <a:r>
              <a:rPr sz="1500" b="1">
                <a:solidFill>
                  <a:srgbClr val="2E7D32"/>
                </a:solidFill>
              </a:rPr>
              <a:t>Çağrı işareti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Amatör radyo bant planı; izin verilen çıkış gücü, emisyon (sinyal türü), bant genişliği ve frekansları gösterir — bireysel çağrı işaretleriyle ilgisi yoktur, çağrı işaretleri ayrı bir yönetmelik hükmüyle (Madde 6) tahsis edilir.</a:t>
            </a:r>
          </a:p>
          <a:p>
            <a:r>
              <a:rPr sz="1100" b="1">
                <a:solidFill>
                  <a:srgbClr val="1F3864"/>
                </a:solidFill>
              </a:rPr>
              <a:t>Kaynak: </a:t>
            </a:r>
            <a:r>
              <a:rPr sz="1100" b="0">
                <a:solidFill>
                  <a:srgbClr val="404040"/>
                </a:solidFill>
              </a:rPr>
              <a:t>KEGM Sınav ve Belgelendirme Yönetmeliği (RG 27482), Madde 4/ğ.</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9</a:t>
            </a:r>
            <a:r>
              <a:rPr sz="1400" b="0">
                <a:solidFill>
                  <a:srgbClr val="D6E4F0"/>
                </a:solidFill>
              </a:rPr>
              <a:t>   ·   Yetkilendirme</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5809 sayılı Elektronik Haberleşme Kanunun 43. maddesi gereği Amatör Telsizcilik Sınavını yapma ve belge verme işlemleri hangi kuruluşa devredilmiştir?</a:t>
            </a:r>
          </a:p>
          <a:p>
            <a:pPr algn="l">
              <a:spcAft>
                <a:spcPts val="800"/>
              </a:spcAft>
            </a:pPr>
            <a:r>
              <a:rPr sz="1500" b="0">
                <a:solidFill>
                  <a:srgbClr val="222222"/>
                </a:solidFill>
              </a:rPr>
              <a:t>a)  </a:t>
            </a:r>
            <a:r>
              <a:rPr sz="1500" b="0">
                <a:solidFill>
                  <a:srgbClr val="222222"/>
                </a:solidFill>
              </a:rPr>
              <a:t>Bilgi Teknolojileri ve İletişim Kurumu</a:t>
            </a:r>
          </a:p>
          <a:p>
            <a:pPr algn="l">
              <a:spcAft>
                <a:spcPts val="800"/>
              </a:spcAft>
            </a:pPr>
            <a:r>
              <a:rPr sz="1500" b="0">
                <a:solidFill>
                  <a:srgbClr val="222222"/>
                </a:solidFill>
              </a:rPr>
              <a:t>b)  </a:t>
            </a:r>
            <a:r>
              <a:rPr sz="1500" b="0">
                <a:solidFill>
                  <a:srgbClr val="222222"/>
                </a:solidFill>
              </a:rPr>
              <a:t>Posta ve Telgraf İdaresi</a:t>
            </a:r>
          </a:p>
          <a:p>
            <a:pPr algn="l">
              <a:spcAft>
                <a:spcPts val="800"/>
              </a:spcAft>
            </a:pPr>
            <a:r>
              <a:rPr sz="1500" b="1">
                <a:solidFill>
                  <a:srgbClr val="2E7D32"/>
                </a:solidFill>
              </a:rPr>
              <a:t>c)  </a:t>
            </a:r>
            <a:r>
              <a:rPr sz="1500" b="1">
                <a:solidFill>
                  <a:srgbClr val="2E7D32"/>
                </a:solidFill>
              </a:rPr>
              <a:t>Kıyı Emniyeti Genel Müdürlüğü</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Türkiye Radyo ve Televizyon Kurumu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5809 sayılı Kanun'un 43. maddesine dayanılarak, amatör telsizcilik sınav ve belgelendirme yetkisi Bilgi Teknolojileri ve İletişim Kurumu'ndan (asıl düzenleyici kurumdan) KEGM'ye (Kıyı Emniyeti Genel Müdürlüğü) devredilmiştir; bu yönetmeliğin dayanağı da tam olarak budur.</a:t>
            </a:r>
          </a:p>
          <a:p>
            <a:r>
              <a:rPr sz="1100" b="1">
                <a:solidFill>
                  <a:srgbClr val="1F3864"/>
                </a:solidFill>
              </a:rPr>
              <a:t>Kaynak: </a:t>
            </a:r>
            <a:r>
              <a:rPr sz="1100" b="0">
                <a:solidFill>
                  <a:srgbClr val="404040"/>
                </a:solidFill>
              </a:rPr>
              <a:t>KEGM Sınav ve Belgelendirme Yönetmeliği (RG 27482), Madde 3 (dayanak).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2: Temel Tanımlar</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Yönetmeliğin 4 üncü maddesi, sınavda doğrudan sorulan tanımları verir: amatör telsizci, amatör telsiz istasyonu, çağrı işareti, belge sınıfları ve yetkili idare.</a:t>
            </a:r>
          </a:p>
          <a:p>
            <a:pPr algn="l">
              <a:spcAft>
                <a:spcPts val="1400"/>
              </a:spcAft>
            </a:pPr>
            <a:r>
              <a:rPr sz="1700" b="0">
                <a:solidFill>
                  <a:srgbClr val="222222"/>
                </a:solidFill>
              </a:rPr>
              <a:t>•  Amatör telsizciliğin yasal tanımı 5809 sayılı Kanun'un 43 üncü maddesindedir: hiçbir maddî, kişisel veya siyasî çıkar gözetmeden, kendini yetiştirmek amacıyla yürütülen faaliyet.</a:t>
            </a:r>
          </a:p>
          <a:p>
            <a:pPr algn="l">
              <a:spcAft>
                <a:spcPts val="1400"/>
              </a:spcAft>
            </a:pPr>
            <a:r>
              <a:rPr sz="1700" b="0">
                <a:solidFill>
                  <a:srgbClr val="222222"/>
                </a:solidFill>
              </a:rPr>
              <a:t>•  Bu tanım yalnızca sözlük bilgisi değildir; yayıncılık yasağı, ticari kullanım yasağı ve üçüncü şahıs haberleşmesinin sınırları hep bu tanımdan türer.</a:t>
            </a:r>
          </a:p>
          <a:p>
            <a:pPr algn="l">
              <a:spcAft>
                <a:spcPts val="1400"/>
              </a:spcAft>
            </a:pPr>
            <a:r>
              <a:rPr sz="1700" b="0">
                <a:solidFill>
                  <a:srgbClr val="222222"/>
                </a:solidFill>
              </a:rPr>
              <a:t>•  Tanım sorularında şıklar birbirine çok benzer; ayırt edici sözcüğe ("yalnızca", "en az", "zorunlu") dikkat edilmelidir.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KEGM Sınav ve Belgelendirme Yönetmeliği (RG 27482), Madde 4; 5809 sayılı Elektronik Haberleşme Kanunu, Madde 43.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Bölüm 2 Girişi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10</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Hiçbir maddi, kişisel veya siyasi çıkar gözetmeden, sadece kendi istek ve çabası ile telsiz iletişim teknikleri alanında, kendini yetiştirmek amacıyla ulusal ve uluslararası amatör telsizcilik faaliyetinde bulunmak isteyenlere ne denir?</a:t>
            </a:r>
          </a:p>
          <a:p>
            <a:pPr algn="l">
              <a:spcAft>
                <a:spcPts val="800"/>
              </a:spcAft>
            </a:pPr>
            <a:r>
              <a:rPr sz="1500" b="0">
                <a:solidFill>
                  <a:srgbClr val="222222"/>
                </a:solidFill>
              </a:rPr>
              <a:t>a)  </a:t>
            </a:r>
            <a:r>
              <a:rPr sz="1500" b="0">
                <a:solidFill>
                  <a:srgbClr val="222222"/>
                </a:solidFill>
              </a:rPr>
              <a:t>Afet ve Acil Durum Operatörü</a:t>
            </a:r>
          </a:p>
          <a:p>
            <a:pPr algn="l">
              <a:spcAft>
                <a:spcPts val="800"/>
              </a:spcAft>
            </a:pPr>
            <a:r>
              <a:rPr sz="1500" b="1">
                <a:solidFill>
                  <a:srgbClr val="2E7D32"/>
                </a:solidFill>
              </a:rPr>
              <a:t>b)  </a:t>
            </a:r>
            <a:r>
              <a:rPr sz="1500" b="1">
                <a:solidFill>
                  <a:srgbClr val="2E7D32"/>
                </a:solidFill>
              </a:rPr>
              <a:t>Amatör Telsizci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Geçici Amatör Telsizci</a:t>
            </a:r>
          </a:p>
          <a:p>
            <a:pPr algn="l">
              <a:spcAft>
                <a:spcPts val="800"/>
              </a:spcAft>
            </a:pPr>
            <a:r>
              <a:rPr sz="1500" b="0">
                <a:solidFill>
                  <a:srgbClr val="222222"/>
                </a:solidFill>
              </a:rPr>
              <a:t>d)  </a:t>
            </a:r>
            <a:r>
              <a:rPr sz="1500" b="0">
                <a:solidFill>
                  <a:srgbClr val="222222"/>
                </a:solidFill>
              </a:rPr>
              <a:t>Sorumlu Operatör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yönetmeliğin "amatör telsizci" tanımının birebir metnidir: çıkar gözetmeksizin, kendi kendini geliştirme amacıyla faaliyette bulunan ve belgeye sahip gerçek kişi.</a:t>
            </a:r>
          </a:p>
          <a:p>
            <a:r>
              <a:rPr sz="1100" b="1">
                <a:solidFill>
                  <a:srgbClr val="1F3864"/>
                </a:solidFill>
              </a:rPr>
              <a:t>Kaynak: </a:t>
            </a:r>
            <a:r>
              <a:rPr sz="1100" b="0">
                <a:solidFill>
                  <a:srgbClr val="404040"/>
                </a:solidFill>
              </a:rPr>
              <a:t>KEGM Sınav ve Belgelendirme Yönetmeliği (RG 27482), Madde 4/f.</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11</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Türkiye ile mütekabiliyet anlaşması bulunan ülkelerden alınmış amatör telsizcilik belgesine sahip olup, Türkiye'de üç aydan fazla faaliyette bulunmak isteyen amatör telsizcilere en çok bir yıla kadar verilen belgeye ne ad verilir?</a:t>
            </a:r>
          </a:p>
          <a:p>
            <a:pPr algn="l">
              <a:spcAft>
                <a:spcPts val="800"/>
              </a:spcAft>
            </a:pPr>
            <a:r>
              <a:rPr sz="1500" b="0">
                <a:solidFill>
                  <a:srgbClr val="222222"/>
                </a:solidFill>
              </a:rPr>
              <a:t>a)  </a:t>
            </a:r>
            <a:r>
              <a:rPr sz="1500" b="0">
                <a:solidFill>
                  <a:srgbClr val="222222"/>
                </a:solidFill>
              </a:rPr>
              <a:t>Oturma Belgesi</a:t>
            </a:r>
          </a:p>
          <a:p>
            <a:pPr algn="l">
              <a:spcAft>
                <a:spcPts val="800"/>
              </a:spcAft>
            </a:pPr>
            <a:r>
              <a:rPr sz="1500" b="0">
                <a:solidFill>
                  <a:srgbClr val="222222"/>
                </a:solidFill>
              </a:rPr>
              <a:t>b)  </a:t>
            </a:r>
            <a:r>
              <a:rPr sz="1500" b="0">
                <a:solidFill>
                  <a:srgbClr val="222222"/>
                </a:solidFill>
              </a:rPr>
              <a:t>SWL Belgesi</a:t>
            </a:r>
          </a:p>
          <a:p>
            <a:pPr algn="l">
              <a:spcAft>
                <a:spcPts val="800"/>
              </a:spcAft>
            </a:pPr>
            <a:r>
              <a:rPr sz="1500" b="0">
                <a:solidFill>
                  <a:srgbClr val="222222"/>
                </a:solidFill>
              </a:rPr>
              <a:t>c)  </a:t>
            </a:r>
            <a:r>
              <a:rPr sz="1500" b="0">
                <a:solidFill>
                  <a:srgbClr val="222222"/>
                </a:solidFill>
              </a:rPr>
              <a:t>Amatör Telsizcilik Belgesi</a:t>
            </a:r>
          </a:p>
          <a:p>
            <a:pPr algn="l">
              <a:spcAft>
                <a:spcPts val="800"/>
              </a:spcAft>
            </a:pPr>
            <a:r>
              <a:rPr sz="1500" b="1">
                <a:solidFill>
                  <a:srgbClr val="2E7D32"/>
                </a:solidFill>
              </a:rPr>
              <a:t>d)  </a:t>
            </a:r>
            <a:r>
              <a:rPr sz="1500" b="1">
                <a:solidFill>
                  <a:srgbClr val="2E7D32"/>
                </a:solidFill>
              </a:rPr>
              <a:t>Geçici Amatör Telsizcilik Belgesi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Mütekabiliyet (karşılıklı tanıma) anlaşması olan bir ülkeden belge almış ve Türkiye'de 3 aydan fazla kalacak kişiye, en çok bir yıl süreyle "geçici amatör telsizcilik belgesi" düzenlenir.</a:t>
            </a:r>
          </a:p>
          <a:p>
            <a:r>
              <a:rPr sz="1100" b="1">
                <a:solidFill>
                  <a:srgbClr val="1F3864"/>
                </a:solidFill>
              </a:rPr>
              <a:t>Kaynak: </a:t>
            </a:r>
            <a:r>
              <a:rPr sz="1100" b="0">
                <a:solidFill>
                  <a:srgbClr val="404040"/>
                </a:solidFill>
              </a:rPr>
              <a:t>KEGM Sınav ve Belgelendirme Yönetmeliği (RG 27482), Madde 4/k.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12</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telsizcilik haberleşmesinde izin verilen çıkış gücü, emisyon, band genişliği ve frekansları gösteren plan ne ad verilir?</a:t>
            </a:r>
          </a:p>
          <a:p>
            <a:pPr algn="l">
              <a:spcAft>
                <a:spcPts val="800"/>
              </a:spcAft>
            </a:pPr>
            <a:r>
              <a:rPr sz="1500" b="0">
                <a:solidFill>
                  <a:srgbClr val="222222"/>
                </a:solidFill>
              </a:rPr>
              <a:t>a)  </a:t>
            </a:r>
            <a:r>
              <a:rPr sz="1500" b="0">
                <a:solidFill>
                  <a:srgbClr val="222222"/>
                </a:solidFill>
              </a:rPr>
              <a:t>HF Telefon Frekans Planı</a:t>
            </a:r>
          </a:p>
          <a:p>
            <a:pPr algn="l">
              <a:spcAft>
                <a:spcPts val="800"/>
              </a:spcAft>
            </a:pPr>
            <a:r>
              <a:rPr sz="1500" b="1">
                <a:solidFill>
                  <a:srgbClr val="2E7D32"/>
                </a:solidFill>
              </a:rPr>
              <a:t>b)  </a:t>
            </a:r>
            <a:r>
              <a:rPr sz="1500" b="1">
                <a:solidFill>
                  <a:srgbClr val="2E7D32"/>
                </a:solidFill>
              </a:rPr>
              <a:t>Amatör Radyo Band Planı</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VHF Frekans Band Planı</a:t>
            </a:r>
          </a:p>
          <a:p>
            <a:pPr algn="l">
              <a:spcAft>
                <a:spcPts val="800"/>
              </a:spcAft>
            </a:pPr>
            <a:r>
              <a:rPr sz="1500" b="0">
                <a:solidFill>
                  <a:srgbClr val="222222"/>
                </a:solidFill>
              </a:rPr>
              <a:t>d)  </a:t>
            </a:r>
            <a:r>
              <a:rPr sz="1500" b="0">
                <a:solidFill>
                  <a:srgbClr val="222222"/>
                </a:solidFill>
              </a:rPr>
              <a:t>HF Teleks Frekans Planı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"amatör radyo bant planı" tanımıdır: Özel Telsiz Sistemleri Yönetmeliği'nde amatör haberleşmelere izin verilen çıkış gücü, emisyon, bant genişliği ve frekansları gösteren plandır.</a:t>
            </a:r>
          </a:p>
          <a:p>
            <a:r>
              <a:rPr sz="1100" b="1">
                <a:solidFill>
                  <a:srgbClr val="1F3864"/>
                </a:solidFill>
              </a:rPr>
              <a:t>Kaynak: </a:t>
            </a:r>
            <a:r>
              <a:rPr sz="1100" b="0">
                <a:solidFill>
                  <a:srgbClr val="404040"/>
                </a:solidFill>
              </a:rPr>
              <a:t>KEGM Sınav ve Belgelendirme Yönetmeliği (RG 27482), Madde 4/ğ.</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13</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 haberleşmesi kayıtlarının tutulması amacıyla kullanılan deftere ne denir?</a:t>
            </a:r>
          </a:p>
          <a:p>
            <a:pPr algn="l">
              <a:spcAft>
                <a:spcPts val="800"/>
              </a:spcAft>
            </a:pPr>
            <a:r>
              <a:rPr sz="1500" b="0">
                <a:solidFill>
                  <a:srgbClr val="222222"/>
                </a:solidFill>
              </a:rPr>
              <a:t>a)  </a:t>
            </a:r>
            <a:r>
              <a:rPr sz="1500" b="0">
                <a:solidFill>
                  <a:srgbClr val="222222"/>
                </a:solidFill>
              </a:rPr>
              <a:t>Haberleşme defteri</a:t>
            </a:r>
          </a:p>
          <a:p>
            <a:pPr algn="l">
              <a:spcAft>
                <a:spcPts val="800"/>
              </a:spcAft>
            </a:pPr>
            <a:r>
              <a:rPr sz="1500" b="1">
                <a:solidFill>
                  <a:srgbClr val="2E7D32"/>
                </a:solidFill>
              </a:rPr>
              <a:t>b)  </a:t>
            </a:r>
            <a:r>
              <a:rPr sz="1500" b="1">
                <a:solidFill>
                  <a:srgbClr val="2E7D32"/>
                </a:solidFill>
              </a:rPr>
              <a:t>Haberleşme kayıt defteri</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Nöbet defteri</a:t>
            </a:r>
          </a:p>
          <a:p>
            <a:pPr algn="l">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İngilizce karşılığı "log book" olan bu defter, yapılan haberleşmelerin (kiminle, ne zaman, hangi frekansta) kaydedildiği resmî belgedir; SWL belgesi sahipleri de dinledikleri haberleşmeleri bu deftere kaydeder.</a:t>
            </a:r>
          </a:p>
          <a:p>
            <a:r>
              <a:rPr sz="1100" b="1">
                <a:solidFill>
                  <a:srgbClr val="1F3864"/>
                </a:solidFill>
              </a:rPr>
              <a:t>Kaynak: </a:t>
            </a:r>
            <a:r>
              <a:rPr sz="1100" b="0">
                <a:solidFill>
                  <a:srgbClr val="404040"/>
                </a:solidFill>
              </a:rPr>
              <a:t>KEGM Sınav ve Belgelendirme Yönetmeliği (RG 27482), Madde 4/l.</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14</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sorumlu operatör kimdir?</a:t>
            </a:r>
          </a:p>
          <a:p>
            <a:pPr algn="l">
              <a:spcAft>
                <a:spcPts val="800"/>
              </a:spcAft>
            </a:pPr>
            <a:r>
              <a:rPr sz="1500" b="0">
                <a:solidFill>
                  <a:srgbClr val="222222"/>
                </a:solidFill>
              </a:rPr>
              <a:t>a)  </a:t>
            </a:r>
            <a:r>
              <a:rPr sz="1500" b="0">
                <a:solidFill>
                  <a:srgbClr val="222222"/>
                </a:solidFill>
              </a:rPr>
              <a:t>Organizasyonlar tarafından kurulan istasyonlardan sorumlu, C sınıfı belgeye sahip amatör telsizci</a:t>
            </a:r>
          </a:p>
          <a:p>
            <a:pPr algn="l">
              <a:spcAft>
                <a:spcPts val="800"/>
              </a:spcAft>
            </a:pPr>
            <a:r>
              <a:rPr sz="1500" b="0">
                <a:solidFill>
                  <a:srgbClr val="222222"/>
                </a:solidFill>
              </a:rPr>
              <a:t>b)  </a:t>
            </a:r>
            <a:r>
              <a:rPr sz="1500" b="0">
                <a:solidFill>
                  <a:srgbClr val="222222"/>
                </a:solidFill>
              </a:rPr>
              <a:t>Organizasyonlar tarafından kurulan istasyonlardan sorumlu, B sınıfı belgeye sahip amatör telsizci</a:t>
            </a:r>
          </a:p>
          <a:p>
            <a:pPr algn="l">
              <a:spcAft>
                <a:spcPts val="800"/>
              </a:spcAft>
            </a:pPr>
            <a:r>
              <a:rPr sz="1500" b="1">
                <a:solidFill>
                  <a:srgbClr val="2E7D32"/>
                </a:solidFill>
              </a:rPr>
              <a:t>c)  </a:t>
            </a:r>
            <a:r>
              <a:rPr sz="1500" b="1">
                <a:solidFill>
                  <a:srgbClr val="2E7D32"/>
                </a:solidFill>
              </a:rPr>
              <a:t>Organizasyonlar tarafından kurulan istasyonlardan sorumlu, A sınıfı belgeye sahip amatör telsizci</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Bir organizasyonun (dernek, okul, izcilik kuruluşu vb.) kurduğu istasyondan sorumlu olabilmek için A sınıfı belgeye sahip olmak şarttır — bu, organizasyon tanımında da "A sınıfı sorumlu operatörü bulunmak kaydıyla" ifadesiyle tekrar edilir.</a:t>
            </a:r>
          </a:p>
          <a:p>
            <a:r>
              <a:rPr sz="1100" b="1">
                <a:solidFill>
                  <a:srgbClr val="1F3864"/>
                </a:solidFill>
              </a:rPr>
              <a:t>Kaynak: </a:t>
            </a:r>
            <a:r>
              <a:rPr sz="1100" b="0">
                <a:solidFill>
                  <a:srgbClr val="404040"/>
                </a:solidFill>
              </a:rPr>
              <a:t>KEGM Sınav ve Belgelendirme Yönetmeliği (RG 27482), Madde 4/t.</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15</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Aralarında fiziki bağlantı olmaksızın, elektromanyetik dalgalar yoluyla, açık, kodlu veya kriptolu ses ve veri almaya, vermeye veya yalnızca almaya ya da vermeye yarayan sistemlere ne denir?</a:t>
            </a:r>
          </a:p>
          <a:p>
            <a:pPr algn="l">
              <a:spcAft>
                <a:spcPts val="800"/>
              </a:spcAft>
            </a:pPr>
            <a:r>
              <a:rPr sz="1500" b="0">
                <a:solidFill>
                  <a:srgbClr val="222222"/>
                </a:solidFill>
              </a:rPr>
              <a:t>a)  </a:t>
            </a:r>
            <a:r>
              <a:rPr sz="1500" b="0">
                <a:solidFill>
                  <a:srgbClr val="222222"/>
                </a:solidFill>
              </a:rPr>
              <a:t>Telli Sistem</a:t>
            </a:r>
          </a:p>
          <a:p>
            <a:pPr algn="l">
              <a:spcAft>
                <a:spcPts val="800"/>
              </a:spcAft>
            </a:pPr>
            <a:r>
              <a:rPr sz="1500" b="1">
                <a:solidFill>
                  <a:srgbClr val="2E7D32"/>
                </a:solidFill>
              </a:rPr>
              <a:t>b)  </a:t>
            </a:r>
            <a:r>
              <a:rPr sz="1500" b="1">
                <a:solidFill>
                  <a:srgbClr val="2E7D32"/>
                </a:solidFill>
              </a:rPr>
              <a:t>Telsiz Sistem</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Teleks Sistem</a:t>
            </a:r>
          </a:p>
          <a:p>
            <a:pPr algn="l">
              <a:spcAft>
                <a:spcPts val="800"/>
              </a:spcAft>
            </a:pPr>
            <a:r>
              <a:rPr sz="1500" b="0">
                <a:solidFill>
                  <a:srgbClr val="222222"/>
                </a:solidFill>
              </a:rPr>
              <a:t>d)  </a:t>
            </a:r>
            <a:r>
              <a:rPr sz="1500" b="0">
                <a:solidFill>
                  <a:srgbClr val="222222"/>
                </a:solidFill>
              </a:rPr>
              <a:t>Telgraf Sistem</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yönetmeliğin "telsiz" tanımıdır — kelimenin kendisi de zaten "kablosuz" (tel gerektirmeyen) anlamına gelir; fiziksel bağlantı olmadan elektromanyetik dalga ile haberleşen her sistemi kapsar.</a:t>
            </a:r>
          </a:p>
          <a:p>
            <a:r>
              <a:rPr sz="1100" b="1">
                <a:solidFill>
                  <a:srgbClr val="1F3864"/>
                </a:solidFill>
              </a:rPr>
              <a:t>Kaynak: </a:t>
            </a:r>
            <a:r>
              <a:rPr sz="1100" b="0">
                <a:solidFill>
                  <a:srgbClr val="404040"/>
                </a:solidFill>
              </a:rPr>
              <a:t>KEGM Sınav ve Belgelendirme Yönetmeliği (RG 27482), Madde 4/u.</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16</a:t>
            </a:r>
            <a:r>
              <a:rPr sz="1400" b="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 sınıfı amatör telsizcilik belgesine sahip sorumlu operatörü bulunmak kaydıyla amatör telsiz istasyonu kuracak olan amatör telsiz dernekleri, eğitim ve öğretim kurumları, afet ve acil durum haberleşmesinde görev alan kuruluşlar, izcilik kuruluşları, araştırma kurumları ve benzerlerine ne ad verilir?</a:t>
            </a:r>
          </a:p>
          <a:p>
            <a:pPr algn="l">
              <a:spcAft>
                <a:spcPts val="800"/>
              </a:spcAft>
            </a:pPr>
            <a:r>
              <a:rPr sz="1500" b="0">
                <a:solidFill>
                  <a:srgbClr val="222222"/>
                </a:solidFill>
              </a:rPr>
              <a:t>a)  </a:t>
            </a:r>
            <a:r>
              <a:rPr sz="1500" b="0">
                <a:solidFill>
                  <a:srgbClr val="222222"/>
                </a:solidFill>
              </a:rPr>
              <a:t>Sorumlu Operatör</a:t>
            </a:r>
          </a:p>
          <a:p>
            <a:pPr algn="l">
              <a:spcAft>
                <a:spcPts val="800"/>
              </a:spcAft>
            </a:pPr>
            <a:r>
              <a:rPr sz="1500" b="0">
                <a:solidFill>
                  <a:srgbClr val="222222"/>
                </a:solidFill>
              </a:rPr>
              <a:t>b)  </a:t>
            </a:r>
            <a:r>
              <a:rPr sz="1500" b="0">
                <a:solidFill>
                  <a:srgbClr val="222222"/>
                </a:solidFill>
              </a:rPr>
              <a:t>Amatör Telsizci</a:t>
            </a:r>
          </a:p>
          <a:p>
            <a:pPr algn="l">
              <a:spcAft>
                <a:spcPts val="800"/>
              </a:spcAft>
            </a:pPr>
            <a:r>
              <a:rPr sz="1500" b="0">
                <a:solidFill>
                  <a:srgbClr val="222222"/>
                </a:solidFill>
              </a:rPr>
              <a:t>c)  </a:t>
            </a:r>
            <a:r>
              <a:rPr sz="1500" b="0">
                <a:solidFill>
                  <a:srgbClr val="222222"/>
                </a:solidFill>
              </a:rPr>
              <a:t>Amatör Telsiz İstasyonu</a:t>
            </a:r>
          </a:p>
          <a:p>
            <a:pPr algn="l">
              <a:spcAft>
                <a:spcPts val="800"/>
              </a:spcAft>
            </a:pPr>
            <a:r>
              <a:rPr sz="1500" b="1">
                <a:solidFill>
                  <a:srgbClr val="2E7D32"/>
                </a:solidFill>
              </a:rPr>
              <a:t>d)  </a:t>
            </a:r>
            <a:r>
              <a:rPr sz="1500" b="1">
                <a:solidFill>
                  <a:srgbClr val="2E7D32"/>
                </a:solidFill>
              </a:rPr>
              <a:t>Organizasyon</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kurum/kuruluş grubunun ortak adı "organizasyon"dur — bireysel amatör telsizciden farklı olarak, tüzel kişilik adına, bir sorumlu operatör (A sınıfı belge sahibi) nezaretinde istasyon kurabilen yapılardır.</a:t>
            </a:r>
          </a:p>
          <a:p>
            <a:r>
              <a:rPr sz="1100" b="1">
                <a:solidFill>
                  <a:srgbClr val="1F3864"/>
                </a:solidFill>
              </a:rPr>
              <a:t>Kaynak: </a:t>
            </a:r>
            <a:r>
              <a:rPr sz="1100" b="0">
                <a:solidFill>
                  <a:srgbClr val="404040"/>
                </a:solidFill>
              </a:rPr>
              <a:t>KEGM Sınav ve Belgelendirme Yönetmeliği (RG 27482), Madde 4/r.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3: Çağrı İşareti Yapısı</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Çağrı işareti üç bölümden oluşur: ülkeyi gösteren ön ek, bölge numarası ve istasyonu ayıran son ek. Türkiye'ye ITU tarafından TA-TC serileri tahsis edilmiştir.</a:t>
            </a:r>
          </a:p>
          <a:p>
            <a:pPr algn="l">
              <a:spcAft>
                <a:spcPts val="1400"/>
              </a:spcAft>
            </a:pPr>
            <a:r>
              <a:rPr sz="1700" b="0">
                <a:solidFill>
                  <a:srgbClr val="222222"/>
                </a:solidFill>
              </a:rPr>
              <a:t>•  Bölge numaraları 1'den 9'a kadar il gruplarını, 0 ise tüm adaları gösterir; bunların listesi Yönetmeliğin Ek-1'indedir.</a:t>
            </a:r>
          </a:p>
          <a:p>
            <a:pPr algn="l">
              <a:spcAft>
                <a:spcPts val="1400"/>
              </a:spcAft>
            </a:pPr>
            <a:r>
              <a:rPr sz="1700" b="0">
                <a:solidFill>
                  <a:srgbClr val="222222"/>
                </a:solidFill>
              </a:rPr>
              <a:t>•  Çağrı işareti istasyonun resmî kimliğidir: tanımlama ad-soyadla değil, çağrı işaretiyle yapılır.</a:t>
            </a:r>
          </a:p>
          <a:p>
            <a:pPr algn="l">
              <a:spcAft>
                <a:spcPts val="1400"/>
              </a:spcAft>
            </a:pPr>
            <a:r>
              <a:rPr sz="1700" b="0">
                <a:solidFill>
                  <a:srgbClr val="222222"/>
                </a:solidFill>
              </a:rPr>
              <a:t>•  Bölge dışına çıkan amatör, çağrı işaretine bulunduğu bölgeyi ekleyerek çalışır; bu ek, dinleyenin istasyonun nerede olduğunu anlamasını sağlar.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KEGM Sınav ve Belgelendirme Yönetmeliği (RG 27482), çağrı işareti hükümleri ve Ek-1; ITU Radyo Tüzüğü Ek 42.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Bölüm 3 Girişi</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17</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Telsizcilere verilen çağrı işareti kaç bölümden oluşur?</a:t>
            </a:r>
          </a:p>
          <a:p>
            <a:pPr algn="l">
              <a:spcAft>
                <a:spcPts val="800"/>
              </a:spcAft>
            </a:pPr>
            <a:r>
              <a:rPr sz="1500" b="0">
                <a:solidFill>
                  <a:srgbClr val="222222"/>
                </a:solidFill>
              </a:rPr>
              <a:t>a)  </a:t>
            </a:r>
            <a:r>
              <a:rPr sz="1500" b="0">
                <a:solidFill>
                  <a:srgbClr val="222222"/>
                </a:solidFill>
              </a:rPr>
              <a:t>1</a:t>
            </a:r>
          </a:p>
          <a:p>
            <a:pPr algn="l">
              <a:spcAft>
                <a:spcPts val="800"/>
              </a:spcAft>
            </a:pPr>
            <a:r>
              <a:rPr sz="1500" b="0">
                <a:solidFill>
                  <a:srgbClr val="222222"/>
                </a:solidFill>
              </a:rPr>
              <a:t>b)  </a:t>
            </a:r>
            <a:r>
              <a:rPr sz="1500" b="0">
                <a:solidFill>
                  <a:srgbClr val="222222"/>
                </a:solidFill>
              </a:rPr>
              <a:t>2</a:t>
            </a:r>
          </a:p>
          <a:p>
            <a:pPr algn="l">
              <a:spcAft>
                <a:spcPts val="800"/>
              </a:spcAft>
            </a:pPr>
            <a:r>
              <a:rPr sz="1500" b="1">
                <a:solidFill>
                  <a:srgbClr val="2E7D32"/>
                </a:solidFill>
              </a:rPr>
              <a:t>c)  </a:t>
            </a:r>
            <a:r>
              <a:rPr sz="1500" b="1">
                <a:solidFill>
                  <a:srgbClr val="2E7D32"/>
                </a:solidFill>
              </a:rPr>
              <a:t>3</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4</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Çağrı işareti üç bölümden oluşur: ön ek + bölge numarası + son ek (örneğin TA3ABC: TA=A sınıfı öneki, 3=bölge, ABC=son ek). Bu yapı ilerideki bölümde (Bölüm 5) ayrıntılı olarak ele alınacaktır.</a:t>
            </a:r>
          </a:p>
          <a:p>
            <a:r>
              <a:rPr sz="1100" b="1">
                <a:solidFill>
                  <a:srgbClr val="1F3864"/>
                </a:solidFill>
              </a:rPr>
              <a:t>Kaynak: </a:t>
            </a:r>
            <a:r>
              <a:rPr sz="1100" b="0">
                <a:solidFill>
                  <a:srgbClr val="404040"/>
                </a:solidFill>
              </a:rPr>
              <a:t>KEGM Sınav ve Belgelendirme Yönetmeliği (RG 27482), Madde 6/1.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18</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Telsizcilerin çağrı işaretinde kullanılan bölge bölge sayısı kaçtır?</a:t>
            </a:r>
          </a:p>
          <a:p>
            <a:pPr algn="l">
              <a:spcAft>
                <a:spcPts val="800"/>
              </a:spcAft>
            </a:pPr>
            <a:r>
              <a:rPr sz="1500" b="0">
                <a:solidFill>
                  <a:srgbClr val="222222"/>
                </a:solidFill>
              </a:rPr>
              <a:t>a)  </a:t>
            </a:r>
            <a:r>
              <a:rPr sz="1500" b="0">
                <a:solidFill>
                  <a:srgbClr val="222222"/>
                </a:solidFill>
              </a:rPr>
              <a:t>7</a:t>
            </a:r>
          </a:p>
          <a:p>
            <a:pPr algn="l">
              <a:spcAft>
                <a:spcPts val="800"/>
              </a:spcAft>
            </a:pPr>
            <a:r>
              <a:rPr sz="1500" b="0">
                <a:solidFill>
                  <a:srgbClr val="222222"/>
                </a:solidFill>
              </a:rPr>
              <a:t>b)  </a:t>
            </a:r>
            <a:r>
              <a:rPr sz="1500" b="0">
                <a:solidFill>
                  <a:srgbClr val="222222"/>
                </a:solidFill>
              </a:rPr>
              <a:t>8</a:t>
            </a:r>
          </a:p>
          <a:p>
            <a:pPr algn="l">
              <a:spcAft>
                <a:spcPts val="800"/>
              </a:spcAft>
            </a:pPr>
            <a:r>
              <a:rPr sz="1500" b="1">
                <a:solidFill>
                  <a:srgbClr val="2E7D32"/>
                </a:solidFill>
              </a:rPr>
              <a:t>c)  </a:t>
            </a:r>
            <a:r>
              <a:rPr sz="1500" b="1">
                <a:solidFill>
                  <a:srgbClr val="2E7D32"/>
                </a:solidFill>
              </a:rPr>
              <a:t>10</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12</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Yönetmeliğin ekindeki bölge listesi 0'dan 9'a kadar (adalar için ayrılan "0" bölgesi dahil) toplam 10 bölge tanımlar; her il bu bölgelerden birine dahildir.</a:t>
            </a:r>
          </a:p>
          <a:p>
            <a:r>
              <a:rPr sz="1100" b="1">
                <a:solidFill>
                  <a:srgbClr val="1F3864"/>
                </a:solidFill>
              </a:rPr>
              <a:t>Kaynak: </a:t>
            </a:r>
            <a:r>
              <a:rPr sz="1100" b="0">
                <a:solidFill>
                  <a:srgbClr val="404040"/>
                </a:solidFill>
              </a:rPr>
              <a:t>KEGM Sınav ve Belgelendirme Yönetmeliği (RG 27482), Ek-1 (bölge numaraları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19</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 Dernekleri için verilen çağrı işaretinde son ekin ilk harfine hangi harf verilir?</a:t>
            </a:r>
          </a:p>
          <a:p>
            <a:pPr algn="l">
              <a:spcAft>
                <a:spcPts val="800"/>
              </a:spcAft>
            </a:pPr>
            <a:r>
              <a:rPr sz="1500" b="1">
                <a:solidFill>
                  <a:srgbClr val="2E7D32"/>
                </a:solidFill>
              </a:rPr>
              <a:t>a)  </a:t>
            </a:r>
            <a:r>
              <a:rPr sz="1500" b="1">
                <a:solidFill>
                  <a:srgbClr val="2E7D32"/>
                </a:solidFill>
              </a:rPr>
              <a:t>K</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X</a:t>
            </a:r>
          </a:p>
          <a:p>
            <a:pPr algn="l">
              <a:spcAft>
                <a:spcPts val="800"/>
              </a:spcAft>
            </a:pPr>
            <a:r>
              <a:rPr sz="1500" b="0">
                <a:solidFill>
                  <a:srgbClr val="222222"/>
                </a:solidFill>
              </a:rPr>
              <a:t>c)  </a:t>
            </a:r>
            <a:r>
              <a:rPr sz="1500" b="0">
                <a:solidFill>
                  <a:srgbClr val="222222"/>
                </a:solidFill>
              </a:rPr>
              <a:t>E</a:t>
            </a:r>
          </a:p>
          <a:p>
            <a:pPr algn="l">
              <a:spcAft>
                <a:spcPts val="800"/>
              </a:spcAft>
            </a:pPr>
            <a:r>
              <a:rPr sz="1500" b="0">
                <a:solidFill>
                  <a:srgbClr val="222222"/>
                </a:solidFill>
              </a:rPr>
              <a:t>d)  </a:t>
            </a:r>
            <a:r>
              <a:rPr sz="1500" b="0">
                <a:solidFill>
                  <a:srgbClr val="222222"/>
                </a:solidFill>
              </a:rPr>
              <a:t>S</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Dernekler için son ekin ilk harfi K'dır (Kulüp/dernek). Diğer harfler farklı kuruluş türlerine ayrılmıştır: X=eğitim kurumu, E=afet/acil durum kuruluşu, S=izcilik kuruluşu.</a:t>
            </a:r>
          </a:p>
          <a:p>
            <a:r>
              <a:rPr sz="1100" b="1">
                <a:solidFill>
                  <a:srgbClr val="1F3864"/>
                </a:solidFill>
              </a:rPr>
              <a:t>Kaynak: </a:t>
            </a:r>
            <a:r>
              <a:rPr sz="1100" b="0">
                <a:solidFill>
                  <a:srgbClr val="404040"/>
                </a:solidFill>
              </a:rPr>
              <a:t>KEGM Sınav ve Belgelendirme Yönetmeliği (RG 27482), Madde 6/4-a.</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19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20</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Telsizcilere verilen çağrı işaretlerinde son ekin ilk harfinde hangi harf kullanılmaz?</a:t>
            </a:r>
          </a:p>
          <a:p>
            <a:pPr algn="l">
              <a:spcAft>
                <a:spcPts val="800"/>
              </a:spcAft>
            </a:pPr>
            <a:r>
              <a:rPr sz="1500" b="1">
                <a:solidFill>
                  <a:srgbClr val="2E7D32"/>
                </a:solidFill>
              </a:rPr>
              <a:t>a)  </a:t>
            </a:r>
            <a:r>
              <a:rPr sz="1500" b="1">
                <a:solidFill>
                  <a:srgbClr val="2E7D32"/>
                </a:solidFill>
              </a:rPr>
              <a:t>Q</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Z</a:t>
            </a:r>
          </a:p>
          <a:p>
            <a:pPr algn="l">
              <a:spcAft>
                <a:spcPts val="800"/>
              </a:spcAft>
            </a:pPr>
            <a:r>
              <a:rPr sz="1500" b="0">
                <a:solidFill>
                  <a:srgbClr val="222222"/>
                </a:solidFill>
              </a:rPr>
              <a:t>c)  </a:t>
            </a:r>
            <a:r>
              <a:rPr sz="1500" b="0">
                <a:solidFill>
                  <a:srgbClr val="222222"/>
                </a:solidFill>
              </a:rPr>
              <a:t>E</a:t>
            </a:r>
          </a:p>
          <a:p>
            <a:pPr algn="l">
              <a:spcAft>
                <a:spcPts val="800"/>
              </a:spcAft>
            </a:pPr>
            <a:r>
              <a:rPr sz="1500" b="0">
                <a:solidFill>
                  <a:srgbClr val="222222"/>
                </a:solidFill>
              </a:rPr>
              <a:t>d)  </a:t>
            </a:r>
            <a:r>
              <a:rPr sz="1500" b="0">
                <a:solidFill>
                  <a:srgbClr val="222222"/>
                </a:solidFill>
              </a:rPr>
              <a:t>X</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SOS ve Q harfi ile başlayan üçlü harf grupları çağrı işaretlerinde kullanılmaz — bunlar uluslararası acil durum/Q-kodu (kısaltılmış işletme sinyalleri) sistemiyle karışıklık yaratmaması için ayrı tutulmuştur.</a:t>
            </a:r>
          </a:p>
          <a:p>
            <a:r>
              <a:rPr sz="1100" b="1">
                <a:solidFill>
                  <a:srgbClr val="1F3864"/>
                </a:solidFill>
              </a:rPr>
              <a:t>Kaynak: </a:t>
            </a:r>
            <a:r>
              <a:rPr sz="1100" b="0">
                <a:solidFill>
                  <a:srgbClr val="404040"/>
                </a:solidFill>
              </a:rPr>
              <a:t>KEGM Sınav ve Belgelendirme Yönetmeliği (RG 27482), Madde 6/7.</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21</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ikamet adresi değişen amatör telsizciler ile organizasyonlar yeni adreslerini kaç ay içinde Kıyı Emniyeti Genel Müdürlüğüne bildirmek zorundadır?</a:t>
            </a:r>
          </a:p>
          <a:p>
            <a:pPr algn="l">
              <a:spcAft>
                <a:spcPts val="800"/>
              </a:spcAft>
            </a:pPr>
            <a:r>
              <a:rPr sz="1500" b="0">
                <a:solidFill>
                  <a:srgbClr val="222222"/>
                </a:solidFill>
              </a:rPr>
              <a:t>a)  </a:t>
            </a:r>
            <a:r>
              <a:rPr sz="1500" b="0">
                <a:solidFill>
                  <a:srgbClr val="222222"/>
                </a:solidFill>
              </a:rPr>
              <a:t>1 ay</a:t>
            </a:r>
          </a:p>
          <a:p>
            <a:pPr algn="l">
              <a:spcAft>
                <a:spcPts val="800"/>
              </a:spcAft>
            </a:pPr>
            <a:r>
              <a:rPr sz="1500" b="0">
                <a:solidFill>
                  <a:srgbClr val="222222"/>
                </a:solidFill>
              </a:rPr>
              <a:t>b)  </a:t>
            </a:r>
            <a:r>
              <a:rPr sz="1500" b="0">
                <a:solidFill>
                  <a:srgbClr val="222222"/>
                </a:solidFill>
              </a:rPr>
              <a:t>2 ay</a:t>
            </a:r>
          </a:p>
          <a:p>
            <a:pPr algn="l">
              <a:spcAft>
                <a:spcPts val="800"/>
              </a:spcAft>
            </a:pPr>
            <a:r>
              <a:rPr sz="1500" b="1">
                <a:solidFill>
                  <a:srgbClr val="2E7D32"/>
                </a:solidFill>
              </a:rPr>
              <a:t>c)  </a:t>
            </a:r>
            <a:r>
              <a:rPr sz="1500" b="1">
                <a:solidFill>
                  <a:srgbClr val="2E7D32"/>
                </a:solidFill>
              </a:rPr>
              <a:t>3 ay</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4 ay</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Adres değişikliği bildirimi için süre 3 aydır. Eğer değişiklik bölge numarasını da değiştiriyorsa, aynı 3 ay içinde ayrıca yeni çağrı işareti başvurusu da yapılması gerekir (istenmezse mevcut işaret "/(yeni bölge)" eklenerek korunabilir).</a:t>
            </a:r>
          </a:p>
          <a:p>
            <a:r>
              <a:rPr sz="1100" b="1">
                <a:solidFill>
                  <a:srgbClr val="1F3864"/>
                </a:solidFill>
              </a:rPr>
              <a:t>Kaynak: </a:t>
            </a:r>
            <a:r>
              <a:rPr sz="1100" b="0">
                <a:solidFill>
                  <a:srgbClr val="404040"/>
                </a:solidFill>
              </a:rPr>
              <a:t>KEGM Sınav ve Belgelendirme Yönetmeliği (RG 27482), Madde 10/1-2.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22</a:t>
            </a:r>
            <a:r>
              <a:rPr sz="1400" b="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Afet ve Acil Durum haberleşmesinde görev alan kuruluşlara verilen çağrı işaretinin son ekin ilk harfi aşağıdakilerden hangisidir?</a:t>
            </a:r>
          </a:p>
          <a:p>
            <a:pPr algn="l">
              <a:spcAft>
                <a:spcPts val="800"/>
              </a:spcAft>
            </a:pPr>
            <a:r>
              <a:rPr sz="1500" b="0">
                <a:solidFill>
                  <a:srgbClr val="222222"/>
                </a:solidFill>
              </a:rPr>
              <a:t>a)  </a:t>
            </a:r>
            <a:r>
              <a:rPr sz="1500" b="0">
                <a:solidFill>
                  <a:srgbClr val="222222"/>
                </a:solidFill>
              </a:rPr>
              <a:t>K</a:t>
            </a:r>
          </a:p>
          <a:p>
            <a:pPr algn="l">
              <a:spcAft>
                <a:spcPts val="800"/>
              </a:spcAft>
            </a:pPr>
            <a:r>
              <a:rPr sz="1500" b="0">
                <a:solidFill>
                  <a:srgbClr val="222222"/>
                </a:solidFill>
              </a:rPr>
              <a:t>b)  </a:t>
            </a:r>
            <a:r>
              <a:rPr sz="1500" b="0">
                <a:solidFill>
                  <a:srgbClr val="222222"/>
                </a:solidFill>
              </a:rPr>
              <a:t>X</a:t>
            </a:r>
          </a:p>
          <a:p>
            <a:pPr algn="l">
              <a:spcAft>
                <a:spcPts val="800"/>
              </a:spcAft>
            </a:pPr>
            <a:r>
              <a:rPr sz="1500" b="1">
                <a:solidFill>
                  <a:srgbClr val="2E7D32"/>
                </a:solidFill>
              </a:rPr>
              <a:t>c)  </a:t>
            </a:r>
            <a:r>
              <a:rPr sz="1500" b="1">
                <a:solidFill>
                  <a:srgbClr val="2E7D32"/>
                </a:solidFill>
              </a:rPr>
              <a:t>E</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S</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Afet ve acil durum haberleşmesinde görev alan kuruluşların son eki E harfiyle başlar (Emergency — acil durum).</a:t>
            </a:r>
          </a:p>
          <a:p>
            <a:r>
              <a:rPr sz="1100" b="1">
                <a:solidFill>
                  <a:srgbClr val="1F3864"/>
                </a:solidFill>
              </a:rPr>
              <a:t>Kaynak: </a:t>
            </a:r>
            <a:r>
              <a:rPr sz="1100" b="0">
                <a:solidFill>
                  <a:srgbClr val="404040"/>
                </a:solidFill>
              </a:rPr>
              <a:t>KEGM Sınav ve Belgelendirme Yönetmeliği (RG 27482), Madde 6/4-c.</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23</a:t>
            </a:r>
            <a:r>
              <a:rPr sz="1400" b="0">
                <a:solidFill>
                  <a:srgbClr val="D6E4F0"/>
                </a:solidFill>
              </a:rPr>
              <a:t>   ·   Çağrı İşareti Yaşam Döngüsü</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Belgesinin yenilenmemesi, organizasyonun feshi, tasfiyesi veya yetkilisinin müracaatı üzerine iptal edilmesi, bölge değişikliği gibi durumlarda çağrı işareti kaç yıl süre ile tahsis edilemez?</a:t>
            </a:r>
          </a:p>
          <a:p>
            <a:pPr algn="l">
              <a:spcAft>
                <a:spcPts val="800"/>
              </a:spcAft>
            </a:pPr>
            <a:r>
              <a:rPr sz="1500" b="0">
                <a:solidFill>
                  <a:srgbClr val="222222"/>
                </a:solidFill>
              </a:rPr>
              <a:t>a)  </a:t>
            </a:r>
            <a:r>
              <a:rPr sz="1500" b="0">
                <a:solidFill>
                  <a:srgbClr val="222222"/>
                </a:solidFill>
              </a:rPr>
              <a:t>5 yıl</a:t>
            </a:r>
          </a:p>
          <a:p>
            <a:pPr algn="l">
              <a:spcAft>
                <a:spcPts val="800"/>
              </a:spcAft>
            </a:pPr>
            <a:r>
              <a:rPr sz="1500" b="1">
                <a:solidFill>
                  <a:srgbClr val="2E7D32"/>
                </a:solidFill>
              </a:rPr>
              <a:t>b)  </a:t>
            </a:r>
            <a:r>
              <a:rPr sz="1500" b="1">
                <a:solidFill>
                  <a:srgbClr val="2E7D32"/>
                </a:solidFill>
              </a:rPr>
              <a:t>10 yıl</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15 yıl</a:t>
            </a:r>
          </a:p>
          <a:p>
            <a:pPr algn="l">
              <a:spcAft>
                <a:spcPts val="800"/>
              </a:spcAft>
            </a:pPr>
            <a:r>
              <a:rPr sz="1500" b="0">
                <a:solidFill>
                  <a:srgbClr val="222222"/>
                </a:solidFill>
              </a:rPr>
              <a:t>d)  </a:t>
            </a:r>
            <a:r>
              <a:rPr sz="1500" b="0">
                <a:solidFill>
                  <a:srgbClr val="222222"/>
                </a:solidFill>
              </a:rPr>
              <a:t>20 yıl</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durumların hepsi 10 yıllık bekletme süresine tabidir. Bu kural kasıtlı olarak vefatı (ölüm) saymaz — vefat veya vesayet altına alınma için ayrı ve daha esnek bir kural vardır (bkz. Soru 51): burada "iptal" değil, koşullu bir "devir" imkânı tanınmıştır.</a:t>
            </a:r>
          </a:p>
          <a:p>
            <a:r>
              <a:rPr sz="1100" b="1">
                <a:solidFill>
                  <a:srgbClr val="1F3864"/>
                </a:solidFill>
              </a:rPr>
              <a:t>Kaynak: </a:t>
            </a:r>
            <a:r>
              <a:rPr sz="1100" b="0">
                <a:solidFill>
                  <a:srgbClr val="404040"/>
                </a:solidFill>
              </a:rPr>
              <a:t>KEGM Sınav ve Belgelendirme Yönetmeliği (RG 27482), Madde 7/1.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4: Sınav Şartları, Belge Süreçleri ve Geçiş Hükümleri</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Sınav çoktan seçmeli elli sorudan oluşur ve tek oturumda yapılır; C sınıfı için geçme barajı 60 puandır.</a:t>
            </a:r>
          </a:p>
          <a:p>
            <a:pPr algn="l">
              <a:spcAft>
                <a:spcPts val="1400"/>
              </a:spcAft>
            </a:pPr>
            <a:r>
              <a:rPr sz="1700" b="0">
                <a:solidFill>
                  <a:srgbClr val="222222"/>
                </a:solidFill>
              </a:rPr>
              <a:t>•  Haberleşme, elektrik, elektronik ve fizik dallarından birinde en az lisans düzeyinde öğrenim görenler teknik konulardan sınava tabi tutulmaz; bu muafiyet listesi tahdididir.</a:t>
            </a:r>
          </a:p>
          <a:p>
            <a:pPr algn="l">
              <a:spcAft>
                <a:spcPts val="1400"/>
              </a:spcAft>
            </a:pPr>
            <a:r>
              <a:rPr sz="1700" b="0">
                <a:solidFill>
                  <a:srgbClr val="222222"/>
                </a:solidFill>
              </a:rPr>
              <a:t>•  Belge alma, yenileme ve yabancılara geçici tahsis süreçlerinin her biri ayrı maddelerde düzenlenmiştir; süreler ve merciler karıştırılmamalıdır.</a:t>
            </a:r>
          </a:p>
          <a:p>
            <a:pPr algn="l">
              <a:spcAft>
                <a:spcPts val="1400"/>
              </a:spcAft>
            </a:pPr>
            <a:r>
              <a:rPr sz="1700" b="0">
                <a:solidFill>
                  <a:srgbClr val="222222"/>
                </a:solidFill>
              </a:rPr>
              <a:t>•  Geçici maddelere dayanan sorular dikkat ister: bu hükümlerin bir kısmı sonradan değiştirilmiş, öngördükleri tarihler geçmiş ve uygulama alanı kalmamıştır.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KEGM Sınav ve Belgelendirme Yönetmeliği (RG 27482), Madde 16 ve Geçici Madde 1-3 (20/2/2011 tarihli ve 27852 sayılı RG ile değişik).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Bölüm 4 Girişi</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24</a:t>
            </a:r>
            <a:r>
              <a:rPr sz="1400" b="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Telsizcilerin özel etkinliklerinde kullanılmak üzere çağrı işareti kaç gün tahsis edilir?</a:t>
            </a:r>
          </a:p>
          <a:p>
            <a:pPr algn="l">
              <a:spcAft>
                <a:spcPts val="800"/>
              </a:spcAft>
            </a:pPr>
            <a:r>
              <a:rPr sz="1500" b="0">
                <a:solidFill>
                  <a:srgbClr val="222222"/>
                </a:solidFill>
              </a:rPr>
              <a:t>a)  </a:t>
            </a:r>
            <a:r>
              <a:rPr sz="1500" b="0">
                <a:solidFill>
                  <a:srgbClr val="222222"/>
                </a:solidFill>
              </a:rPr>
              <a:t>20 gün</a:t>
            </a:r>
          </a:p>
          <a:p>
            <a:pPr algn="l">
              <a:spcAft>
                <a:spcPts val="800"/>
              </a:spcAft>
            </a:pPr>
            <a:r>
              <a:rPr sz="1500" b="0">
                <a:solidFill>
                  <a:srgbClr val="222222"/>
                </a:solidFill>
              </a:rPr>
              <a:t>b)  </a:t>
            </a:r>
            <a:r>
              <a:rPr sz="1500" b="0">
                <a:solidFill>
                  <a:srgbClr val="222222"/>
                </a:solidFill>
              </a:rPr>
              <a:t>30 gün</a:t>
            </a:r>
          </a:p>
          <a:p>
            <a:pPr algn="l">
              <a:spcAft>
                <a:spcPts val="800"/>
              </a:spcAft>
            </a:pPr>
            <a:r>
              <a:rPr sz="1500" b="0">
                <a:solidFill>
                  <a:srgbClr val="222222"/>
                </a:solidFill>
              </a:rPr>
              <a:t>c)  </a:t>
            </a:r>
            <a:r>
              <a:rPr sz="1500" b="0">
                <a:solidFill>
                  <a:srgbClr val="222222"/>
                </a:solidFill>
              </a:rPr>
              <a:t>40 gün</a:t>
            </a:r>
          </a:p>
          <a:p>
            <a:pPr algn="l">
              <a:spcAft>
                <a:spcPts val="800"/>
              </a:spcAft>
            </a:pPr>
            <a:r>
              <a:rPr sz="1500" b="1">
                <a:solidFill>
                  <a:srgbClr val="2E7D32"/>
                </a:solidFill>
              </a:rPr>
              <a:t>d)  </a:t>
            </a:r>
            <a:r>
              <a:rPr sz="1500" b="1">
                <a:solidFill>
                  <a:srgbClr val="2E7D32"/>
                </a:solidFill>
              </a:rPr>
              <a:t>60 gün</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Özel gün ve etkinlikler için (topluluğu ilgilendiren büyük etkinlikler) KEGM'in uygun görmesiyle en çok 60 gün süreyle geçici çağrı işareti tahsis edilebilir; bu süre bir defa daha 60 güne kadar uzatılabilir. Talep, etkinlikten en az 10 gün önce yapılmalıdır.</a:t>
            </a:r>
          </a:p>
          <a:p>
            <a:r>
              <a:rPr sz="1100" b="1">
                <a:solidFill>
                  <a:srgbClr val="1F3864"/>
                </a:solidFill>
              </a:rPr>
              <a:t>Kaynak: </a:t>
            </a:r>
            <a:r>
              <a:rPr sz="1100" b="0">
                <a:solidFill>
                  <a:srgbClr val="404040"/>
                </a:solidFill>
              </a:rPr>
              <a:t>KEGM Sınav ve Belgelendirme Yönetmeliği (RG 27482), Madde 8.</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25</a:t>
            </a:r>
            <a:r>
              <a:rPr sz="1400" b="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Sınavına girme yaşı kaçtır?</a:t>
            </a:r>
          </a:p>
          <a:p>
            <a:pPr algn="l">
              <a:spcAft>
                <a:spcPts val="800"/>
              </a:spcAft>
            </a:pPr>
            <a:r>
              <a:rPr sz="1500" b="0">
                <a:solidFill>
                  <a:srgbClr val="222222"/>
                </a:solidFill>
              </a:rPr>
              <a:t>a)  </a:t>
            </a:r>
            <a:r>
              <a:rPr sz="1500" b="0">
                <a:solidFill>
                  <a:srgbClr val="222222"/>
                </a:solidFill>
              </a:rPr>
              <a:t>7 yaş</a:t>
            </a:r>
          </a:p>
          <a:p>
            <a:pPr algn="l">
              <a:spcAft>
                <a:spcPts val="800"/>
              </a:spcAft>
            </a:pPr>
            <a:r>
              <a:rPr sz="1500" b="1">
                <a:solidFill>
                  <a:srgbClr val="2E7D32"/>
                </a:solidFill>
              </a:rPr>
              <a:t>b)  </a:t>
            </a:r>
            <a:r>
              <a:rPr sz="1500" b="1">
                <a:solidFill>
                  <a:srgbClr val="2E7D32"/>
                </a:solidFill>
              </a:rPr>
              <a:t>12 yaş</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16 yaş</a:t>
            </a:r>
          </a:p>
          <a:p>
            <a:pPr algn="l">
              <a:spcAft>
                <a:spcPts val="800"/>
              </a:spcAft>
            </a:pPr>
            <a:r>
              <a:rPr sz="1500" b="0">
                <a:solidFill>
                  <a:srgbClr val="222222"/>
                </a:solidFill>
              </a:rPr>
              <a:t>d)  </a:t>
            </a:r>
            <a:r>
              <a:rPr sz="1500" b="0">
                <a:solidFill>
                  <a:srgbClr val="222222"/>
                </a:solidFill>
              </a:rPr>
              <a:t>18 yaş</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Sınava başvurabilmek için adayın 12 yaşından büyük ve temyiz kudretine (kendi eylemlerinin sonucunu ayırt edebilme yeteneğine) sahip olması gerekir. 18 yaşından küçük adaylar belge alırken ayrıca veli/vasi onayı sunar.</a:t>
            </a:r>
          </a:p>
          <a:p>
            <a:r>
              <a:rPr sz="1100" b="1">
                <a:solidFill>
                  <a:srgbClr val="1F3864"/>
                </a:solidFill>
              </a:rPr>
              <a:t>Kaynak: </a:t>
            </a:r>
            <a:r>
              <a:rPr sz="1100" b="0">
                <a:solidFill>
                  <a:srgbClr val="404040"/>
                </a:solidFill>
              </a:rPr>
              <a:t>KEGM Sınav ve Belgelendirme Yönetmeliği (RG 27482), Madde 12/1 ve Madde 19/1-a-4.</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26</a:t>
            </a:r>
            <a:r>
              <a:rPr sz="1400" b="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lisans düzeyinde hangi bölümde okuyan adaylar teknik konulardan sınava tabi olurlar?</a:t>
            </a:r>
          </a:p>
          <a:p>
            <a:pPr algn="l">
              <a:spcAft>
                <a:spcPts val="800"/>
              </a:spcAft>
            </a:pPr>
            <a:r>
              <a:rPr sz="1500" b="0">
                <a:solidFill>
                  <a:srgbClr val="222222"/>
                </a:solidFill>
              </a:rPr>
              <a:t>a)  </a:t>
            </a:r>
            <a:r>
              <a:rPr sz="1500" b="0">
                <a:solidFill>
                  <a:srgbClr val="222222"/>
                </a:solidFill>
              </a:rPr>
              <a:t>Fizik</a:t>
            </a:r>
          </a:p>
          <a:p>
            <a:pPr algn="l">
              <a:spcAft>
                <a:spcPts val="800"/>
              </a:spcAft>
            </a:pPr>
            <a:r>
              <a:rPr sz="1500" b="0">
                <a:solidFill>
                  <a:srgbClr val="222222"/>
                </a:solidFill>
              </a:rPr>
              <a:t>b)  </a:t>
            </a:r>
            <a:r>
              <a:rPr sz="1500" b="0">
                <a:solidFill>
                  <a:srgbClr val="222222"/>
                </a:solidFill>
              </a:rPr>
              <a:t>Elektrik</a:t>
            </a:r>
          </a:p>
          <a:p>
            <a:pPr algn="l">
              <a:spcAft>
                <a:spcPts val="800"/>
              </a:spcAft>
            </a:pPr>
            <a:r>
              <a:rPr sz="1500" b="0">
                <a:solidFill>
                  <a:srgbClr val="222222"/>
                </a:solidFill>
              </a:rPr>
              <a:t>c)  </a:t>
            </a:r>
            <a:r>
              <a:rPr sz="1500" b="0">
                <a:solidFill>
                  <a:srgbClr val="222222"/>
                </a:solidFill>
              </a:rPr>
              <a:t>Haberleşme</a:t>
            </a:r>
          </a:p>
          <a:p>
            <a:pPr algn="l">
              <a:spcAft>
                <a:spcPts val="800"/>
              </a:spcAft>
            </a:pPr>
            <a:r>
              <a:rPr sz="1500" b="1">
                <a:solidFill>
                  <a:srgbClr val="2E7D32"/>
                </a:solidFill>
              </a:rPr>
              <a:t>d)  </a:t>
            </a:r>
            <a:r>
              <a:rPr sz="1500" b="1">
                <a:solidFill>
                  <a:srgbClr val="2E7D32"/>
                </a:solidFill>
              </a:rPr>
              <a:t>Kimya</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Yönetmelik bu konuyu muafiyet sayarak düzenler: haberleşme, elektrik, elektronik ve fizik dallarından birinde en az lisans düzeyinde yüksek öğrenim görmüş adaylar teknik konulardan sınava tabi tutulmaz. Soru bunun tersini sorduğu için, şıklar arasında muafiyet listesinde yer almayan tek bölüm aranır: kimya. Muafiyet listesi tahdididir (sayma yoluyla sınırlıdır); teknik görünen ama listede olmayan bölümler — kimya, makine, bilgisayar gibi — muafiyet kapsamında değildir. Muafiyetin "en az lisans" düzeyine bağlı olduğuna da dikkat edilmeli: ön lisans yeterli değildir.</a:t>
            </a:r>
          </a:p>
          <a:p>
            <a:r>
              <a:rPr sz="1100" b="1">
                <a:solidFill>
                  <a:srgbClr val="1F3864"/>
                </a:solidFill>
              </a:rPr>
              <a:t>Kaynak: </a:t>
            </a:r>
            <a:r>
              <a:rPr sz="1100" b="0">
                <a:solidFill>
                  <a:srgbClr val="404040"/>
                </a:solidFill>
              </a:rPr>
              <a:t>KEGM Telsiz İşletme Müdürlüğü Sınav ve Belgelendirme Yönetmeliği (RG 3/2/2010, 27482), Madde 16/(8).</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27</a:t>
            </a:r>
            <a:r>
              <a:rPr sz="1400" b="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 İstasyonunun frekansını, gücünü ve emisyonunu gösteren ulusal yönetmelik hangisidir?</a:t>
            </a:r>
          </a:p>
          <a:p>
            <a:pPr algn="l">
              <a:spcAft>
                <a:spcPts val="800"/>
              </a:spcAft>
            </a:pPr>
            <a:r>
              <a:rPr sz="1500" b="1">
                <a:solidFill>
                  <a:srgbClr val="2E7D32"/>
                </a:solidFill>
              </a:rPr>
              <a:t>a)  </a:t>
            </a:r>
            <a:r>
              <a:rPr sz="1500" b="1">
                <a:solidFill>
                  <a:srgbClr val="2E7D32"/>
                </a:solidFill>
              </a:rPr>
              <a:t>Özel Telsiz Sistemleri Yönetmeliği</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Amatör Telsiz Yönetmeliği</a:t>
            </a:r>
          </a:p>
          <a:p>
            <a:pPr algn="l">
              <a:spcAft>
                <a:spcPts val="800"/>
              </a:spcAft>
            </a:pPr>
            <a:r>
              <a:rPr sz="1500" b="0">
                <a:solidFill>
                  <a:srgbClr val="222222"/>
                </a:solidFill>
              </a:rPr>
              <a:t>c)  </a:t>
            </a:r>
            <a:r>
              <a:rPr sz="1500" b="0">
                <a:solidFill>
                  <a:srgbClr val="222222"/>
                </a:solidFill>
              </a:rPr>
              <a:t>2813 sayılı Telsiz Kanunu</a:t>
            </a:r>
          </a:p>
          <a:p>
            <a:pPr algn="l">
              <a:spcAft>
                <a:spcPts val="800"/>
              </a:spcAft>
            </a:pPr>
            <a:r>
              <a:rPr sz="1500" b="0">
                <a:solidFill>
                  <a:srgbClr val="222222"/>
                </a:solidFill>
              </a:rPr>
              <a:t>d)  </a:t>
            </a:r>
            <a:r>
              <a:rPr sz="1500" b="0">
                <a:solidFill>
                  <a:srgbClr val="222222"/>
                </a:solidFill>
              </a:rPr>
              <a:t>Spektrum Yönetimi Yönetmeliği</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Amatör istasyonun frekans, güç ve emisyon (sinyal türü) sınırlarının hangi düzenlemede yer aldığı sorulmaktadır. Soru bankası Özel Telsiz Sistemleri Yönetmeliği'ni işaretler; sınavda beklenen cevap (a)'dır.</a:t>
            </a:r>
          </a:p>
          <a:p>
            <a:pPr>
              <a:spcAft>
                <a:spcPts val="1000"/>
              </a:spcAft>
            </a:pPr>
            <a:r>
              <a:rPr sz="1100" b="1">
                <a:solidFill>
                  <a:srgbClr val="C05000"/>
                </a:solidFill>
              </a:rPr>
              <a:t>DİKKAT — Bu bilgi güncel değildir. Özel Telsiz Sistemleri Yönetmeliği 27/11/2018'de, şık (b)'deki “Amatör Telsiz Yönetmeliği” ise 2009'da mülga olmuştur. Amatör bant planı bugün BTK'nın FTM Teknik Ölçütler dokümanında (Kurul Kararı 23/9/2022, 2022/İK-SYD/245) Madde 22 ve Tablo 25'te yayımlanır — dört şıkkın hiçbiri yürürlükteki kaynağı göstermemektedir.</a:t>
            </a:r>
          </a:p>
          <a:p>
            <a:r>
              <a:rPr sz="1100" b="1">
                <a:solidFill>
                  <a:srgbClr val="1F3864"/>
                </a:solidFill>
              </a:rPr>
              <a:t>Kaynak: </a:t>
            </a:r>
            <a:r>
              <a:rPr sz="1100" b="0">
                <a:solidFill>
                  <a:srgbClr val="404040"/>
                </a:solidFill>
              </a:rPr>
              <a:t>BTK FTM Teknik Ölçütler (Kurul Kararı 23/9/2022), Madde 22 ve Tablo 25.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28</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Belgesi kimlere verilmez?</a:t>
            </a:r>
          </a:p>
          <a:p>
            <a:pPr algn="l">
              <a:spcAft>
                <a:spcPts val="800"/>
              </a:spcAft>
            </a:pPr>
            <a:r>
              <a:rPr sz="1500" b="0">
                <a:solidFill>
                  <a:srgbClr val="222222"/>
                </a:solidFill>
              </a:rPr>
              <a:t>a)  </a:t>
            </a:r>
            <a:r>
              <a:rPr sz="1500" b="0">
                <a:solidFill>
                  <a:srgbClr val="222222"/>
                </a:solidFill>
              </a:rPr>
              <a:t>Sınavda başarılı olan T.C. vatandaşlarına</a:t>
            </a:r>
          </a:p>
          <a:p>
            <a:pPr algn="l">
              <a:spcAft>
                <a:spcPts val="800"/>
              </a:spcAft>
            </a:pPr>
            <a:r>
              <a:rPr sz="1500" b="0">
                <a:solidFill>
                  <a:srgbClr val="222222"/>
                </a:solidFill>
              </a:rPr>
              <a:t>b)  </a:t>
            </a:r>
            <a:r>
              <a:rPr sz="1500" b="0">
                <a:solidFill>
                  <a:srgbClr val="222222"/>
                </a:solidFill>
              </a:rPr>
              <a:t>Mütekabiliyet anlaşması olan ülkelerden Amatör Telsizcilik Belgesi olan T.C. vatandaşlarına</a:t>
            </a:r>
          </a:p>
          <a:p>
            <a:pPr algn="l">
              <a:spcAft>
                <a:spcPts val="800"/>
              </a:spcAft>
            </a:pPr>
            <a:r>
              <a:rPr sz="1500" b="0">
                <a:solidFill>
                  <a:srgbClr val="222222"/>
                </a:solidFill>
              </a:rPr>
              <a:t>c)  </a:t>
            </a:r>
            <a:r>
              <a:rPr sz="1500" b="0">
                <a:solidFill>
                  <a:srgbClr val="222222"/>
                </a:solidFill>
              </a:rPr>
              <a:t>Mütekabiliyet anlaşması olan ülkelerden Amatör Telsizcilik Belgesi olan yabancılara</a:t>
            </a:r>
          </a:p>
          <a:p>
            <a:pPr algn="l">
              <a:spcAft>
                <a:spcPts val="800"/>
              </a:spcAft>
            </a:pPr>
            <a:r>
              <a:rPr sz="1500" b="1">
                <a:solidFill>
                  <a:srgbClr val="2E7D32"/>
                </a:solidFill>
              </a:rPr>
              <a:t>d)  </a:t>
            </a:r>
            <a:r>
              <a:rPr sz="1500" b="1">
                <a:solidFill>
                  <a:srgbClr val="2E7D32"/>
                </a:solidFill>
              </a:rPr>
              <a:t>Kamu hizmetinden yasaklananlara</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Sınavı kazansa bile kamu hizmetlerinden yasaklananlara ve Türk Ceza Kanunu'nda sayılan belirli ağır suçlardan (örn. Madde 216 — halkı kin ve düşmanlığa açıkça tahrik) mahkûm olanlara belge verilmez. Diğer üç grup ise normal şartlarda belge alabilir.</a:t>
            </a:r>
          </a:p>
          <a:p>
            <a:r>
              <a:rPr sz="1100" b="1">
                <a:solidFill>
                  <a:srgbClr val="1F3864"/>
                </a:solidFill>
              </a:rPr>
              <a:t>Kaynak: </a:t>
            </a:r>
            <a:r>
              <a:rPr sz="1100" b="0">
                <a:solidFill>
                  <a:srgbClr val="404040"/>
                </a:solidFill>
              </a:rPr>
              <a:t>KEGM Sınav ve Belgelendirme Yönetmeliği (RG 27482), Madde 19/2.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29</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Belgesi almaya hak kazananlardan belge düzenlemesi sırasında aşağıdakilerden hangisi istenmez?</a:t>
            </a:r>
          </a:p>
          <a:p>
            <a:pPr algn="l">
              <a:spcAft>
                <a:spcPts val="800"/>
              </a:spcAft>
            </a:pPr>
            <a:r>
              <a:rPr sz="1500" b="0">
                <a:solidFill>
                  <a:srgbClr val="222222"/>
                </a:solidFill>
              </a:rPr>
              <a:t>a)  </a:t>
            </a:r>
            <a:r>
              <a:rPr sz="1500" b="0">
                <a:solidFill>
                  <a:srgbClr val="222222"/>
                </a:solidFill>
              </a:rPr>
              <a:t>Fotoğraf</a:t>
            </a:r>
          </a:p>
          <a:p>
            <a:pPr algn="l">
              <a:spcAft>
                <a:spcPts val="800"/>
              </a:spcAft>
            </a:pPr>
            <a:r>
              <a:rPr sz="1500" b="0">
                <a:solidFill>
                  <a:srgbClr val="222222"/>
                </a:solidFill>
              </a:rPr>
              <a:t>b)  </a:t>
            </a:r>
            <a:r>
              <a:rPr sz="1500" b="0">
                <a:solidFill>
                  <a:srgbClr val="222222"/>
                </a:solidFill>
              </a:rPr>
              <a:t>T.C. kimlik numarası beyanı</a:t>
            </a:r>
          </a:p>
          <a:p>
            <a:pPr algn="l">
              <a:spcAft>
                <a:spcPts val="800"/>
              </a:spcAft>
            </a:pPr>
            <a:r>
              <a:rPr sz="1500" b="0">
                <a:solidFill>
                  <a:srgbClr val="222222"/>
                </a:solidFill>
              </a:rPr>
              <a:t>c)  </a:t>
            </a:r>
            <a:r>
              <a:rPr sz="1500" b="0">
                <a:solidFill>
                  <a:srgbClr val="222222"/>
                </a:solidFill>
              </a:rPr>
              <a:t>Sabıka kaydı olmadığına dair beyan</a:t>
            </a:r>
          </a:p>
          <a:p>
            <a:pPr algn="l">
              <a:spcAft>
                <a:spcPts val="800"/>
              </a:spcAft>
            </a:pPr>
            <a:r>
              <a:rPr sz="1500" b="1">
                <a:solidFill>
                  <a:srgbClr val="2E7D32"/>
                </a:solidFill>
              </a:rPr>
              <a:t>d)  </a:t>
            </a:r>
            <a:r>
              <a:rPr sz="1500" b="1">
                <a:solidFill>
                  <a:srgbClr val="2E7D32"/>
                </a:solidFill>
              </a:rPr>
              <a:t>Oturma belgesi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Türkiye Cumhuriyeti vatandaşlarından belge düzenlenirken istenen evraklar: TC kimlik no + sabıka kaydı beyanını içeren başvuru, fotoğraf ve ücret belgesidir. "Oturma belgesi" yalnızca yabancılardan istenen bir evraktır, TC vatandaşından istenmez.</a:t>
            </a:r>
          </a:p>
          <a:p>
            <a:r>
              <a:rPr sz="1100" b="1">
                <a:solidFill>
                  <a:srgbClr val="1F3864"/>
                </a:solidFill>
              </a:rPr>
              <a:t>Kaynak: </a:t>
            </a:r>
            <a:r>
              <a:rPr sz="1100" b="0">
                <a:solidFill>
                  <a:srgbClr val="404040"/>
                </a:solidFill>
              </a:rPr>
              <a:t>KEGM Sınav ve Belgelendirme Yönetmeliği (RG 27482), Madde 19/1-a.</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29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30</a:t>
            </a:r>
            <a:r>
              <a:rPr sz="1400" b="0">
                <a:solidFill>
                  <a:srgbClr val="D6E4F0"/>
                </a:solidFill>
              </a:rPr>
              <a:t>   ·   Geçiş Hükümleri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yönetmeliğin yayımı tarihinden önce alınmış ve geçerlilik süresi dolduğu hâlde yenilenmeyen amatör telsizcilik belgelerinin, yönetmeliğin yayımı tarihinden itibaren kaç ay içinde yenilenmesi zorunludur?</a:t>
            </a:r>
          </a:p>
          <a:p>
            <a:pPr algn="l">
              <a:spcAft>
                <a:spcPts val="800"/>
              </a:spcAft>
            </a:pPr>
            <a:r>
              <a:rPr sz="1500" b="1">
                <a:solidFill>
                  <a:srgbClr val="2E7D32"/>
                </a:solidFill>
              </a:rPr>
              <a:t>a)  </a:t>
            </a:r>
            <a:r>
              <a:rPr sz="1500" b="1">
                <a:solidFill>
                  <a:srgbClr val="2E7D32"/>
                </a:solidFill>
              </a:rPr>
              <a:t>3 ay</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6 ay</a:t>
            </a:r>
          </a:p>
          <a:p>
            <a:pPr algn="l">
              <a:spcAft>
                <a:spcPts val="800"/>
              </a:spcAft>
            </a:pPr>
            <a:r>
              <a:rPr sz="1500" b="0">
                <a:solidFill>
                  <a:srgbClr val="222222"/>
                </a:solidFill>
              </a:rPr>
              <a:t>c)  </a:t>
            </a:r>
            <a:r>
              <a:rPr sz="1500" b="0">
                <a:solidFill>
                  <a:srgbClr val="222222"/>
                </a:solidFill>
              </a:rPr>
              <a:t>9 ay</a:t>
            </a:r>
          </a:p>
          <a:p>
            <a:pPr algn="l">
              <a:spcAft>
                <a:spcPts val="800"/>
              </a:spcAft>
            </a:pPr>
            <a:r>
              <a:rPr sz="1500" b="0">
                <a:solidFill>
                  <a:srgbClr val="222222"/>
                </a:solidFill>
              </a:rPr>
              <a:t>d)  </a:t>
            </a:r>
            <a:r>
              <a:rPr sz="1500" b="0">
                <a:solidFill>
                  <a:srgbClr val="222222"/>
                </a:solidFill>
              </a:rPr>
              <a:t>12 ay</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Soru, Yönetmeliğin Geçici 1 inci maddesinin ikinci fıkrasına dayanır. Ancak bu fıkra 20/2/2011 tarihli ve 27852 sayılı Resmî Gazete'de yayımlanan değişiklikle yeniden yazılmış, süre ölçüsü kaldırılıp yerine sabit bir tarih konmuştur: yenileme zorunluluğu artık "1/3/2012 tarihine kadar" şeklindedir. Yürürlükteki metinde "kaç ay" biçiminde bir ölçü bulunmaz. Geçici 3 üncü madde ise bu tarihe kadar yenilenmeyen belgelerin resen iptal edilmiş sayılacağını hükme bağlar. 1/3/2012 tarihi geçtiğinden hüküm tükenmiştir; bugün uygulanabilecek bir yenileme süresi kalmamıştır.</a:t>
            </a:r>
          </a:p>
          <a:p>
            <a:pPr>
              <a:spcAft>
                <a:spcPts val="1000"/>
              </a:spcAft>
            </a:pPr>
            <a:r>
              <a:rPr sz="1100" b="1">
                <a:solidFill>
                  <a:srgbClr val="C05000"/>
                </a:solidFill>
              </a:rPr>
              <a:t>DİKKAT — Soru, değiştirilmiş hükmün eski hâline dayanmaktadır. Yürürlükteki metin süre değil tarih öngördüğü ve o tarih de geçtiği için dört şıkkın hiçbiri bugünkü düzenlemeyi karşılamaz. Sınavda resmî cevap anahtarı esas alınır; ancak sorunun güncellenmesi gerekir.</a:t>
            </a:r>
          </a:p>
          <a:p>
            <a:r>
              <a:rPr sz="1100" b="1">
                <a:solidFill>
                  <a:srgbClr val="1F3864"/>
                </a:solidFill>
              </a:rPr>
              <a:t>Kaynak: </a:t>
            </a:r>
            <a:r>
              <a:rPr sz="1100" b="0">
                <a:solidFill>
                  <a:srgbClr val="404040"/>
                </a:solidFill>
              </a:rPr>
              <a:t>Aynı Yönetmelik, Geçici Madde 1/(2) ve Geçici Madde 3 — her ikisi de 20/2/2011 tarihli ve 27852 sayılı RG ile değişik.</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31</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yabancılara geçici olarak tahsis edilen çağrı işaretinin süresi ne kadardır?</a:t>
            </a:r>
          </a:p>
          <a:p>
            <a:pPr algn="l">
              <a:spcAft>
                <a:spcPts val="800"/>
              </a:spcAft>
            </a:pPr>
            <a:r>
              <a:rPr sz="1500" b="0">
                <a:solidFill>
                  <a:srgbClr val="222222"/>
                </a:solidFill>
              </a:rPr>
              <a:t>a)  </a:t>
            </a:r>
            <a:r>
              <a:rPr sz="1500" b="0">
                <a:solidFill>
                  <a:srgbClr val="222222"/>
                </a:solidFill>
              </a:rPr>
              <a:t>3 ay</a:t>
            </a:r>
          </a:p>
          <a:p>
            <a:pPr algn="l">
              <a:spcAft>
                <a:spcPts val="800"/>
              </a:spcAft>
            </a:pPr>
            <a:r>
              <a:rPr sz="1500" b="0">
                <a:solidFill>
                  <a:srgbClr val="222222"/>
                </a:solidFill>
              </a:rPr>
              <a:t>b)  </a:t>
            </a:r>
            <a:r>
              <a:rPr sz="1500" b="0">
                <a:solidFill>
                  <a:srgbClr val="222222"/>
                </a:solidFill>
              </a:rPr>
              <a:t>6 ay</a:t>
            </a:r>
          </a:p>
          <a:p>
            <a:pPr algn="l">
              <a:spcAft>
                <a:spcPts val="800"/>
              </a:spcAft>
            </a:pPr>
            <a:r>
              <a:rPr sz="1500" b="1">
                <a:solidFill>
                  <a:srgbClr val="2E7D32"/>
                </a:solidFill>
              </a:rPr>
              <a:t>c)  </a:t>
            </a:r>
            <a:r>
              <a:rPr sz="1500" b="1">
                <a:solidFill>
                  <a:srgbClr val="2E7D32"/>
                </a:solidFill>
              </a:rPr>
              <a:t>Oturma belge süresi kadar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9 ay</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Yabancıya verilen çağrı işaretinin süresi, kendisine verilen geçici amatör telsizcilik belgesinin süresiyle aynıdır — belge süresi mütekabiliyet koşullarına göre uzatılabildiğinden, çağrı işareti de bu süreyi takip eder.</a:t>
            </a:r>
          </a:p>
          <a:p>
            <a:r>
              <a:rPr sz="1100" b="1">
                <a:solidFill>
                  <a:srgbClr val="1F3864"/>
                </a:solidFill>
              </a:rPr>
              <a:t>Kaynak: </a:t>
            </a:r>
            <a:r>
              <a:rPr sz="1100" b="0">
                <a:solidFill>
                  <a:srgbClr val="404040"/>
                </a:solidFill>
              </a:rPr>
              <a:t>KEGM Sınav ve Belgelendirme Yönetmeliği (RG 27482), Madde 19/1-b.</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32</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Belgesinin süresinin dolması halinde yenilenmesi sırasında T.C. vatandaşlarından hangi belge istenmez?</a:t>
            </a:r>
          </a:p>
          <a:p>
            <a:pPr algn="l">
              <a:spcAft>
                <a:spcPts val="800"/>
              </a:spcAft>
            </a:pPr>
            <a:r>
              <a:rPr sz="1500" b="0">
                <a:solidFill>
                  <a:srgbClr val="222222"/>
                </a:solidFill>
              </a:rPr>
              <a:t>a)  </a:t>
            </a:r>
            <a:r>
              <a:rPr sz="1500" b="0">
                <a:solidFill>
                  <a:srgbClr val="222222"/>
                </a:solidFill>
              </a:rPr>
              <a:t>Süresi dolan belgenin aslı</a:t>
            </a:r>
          </a:p>
          <a:p>
            <a:pPr algn="l">
              <a:spcAft>
                <a:spcPts val="800"/>
              </a:spcAft>
            </a:pPr>
            <a:r>
              <a:rPr sz="1500" b="0">
                <a:solidFill>
                  <a:srgbClr val="222222"/>
                </a:solidFill>
              </a:rPr>
              <a:t>b)  </a:t>
            </a:r>
            <a:r>
              <a:rPr sz="1500" b="0">
                <a:solidFill>
                  <a:srgbClr val="222222"/>
                </a:solidFill>
              </a:rPr>
              <a:t>Fotoğraf</a:t>
            </a:r>
          </a:p>
          <a:p>
            <a:pPr algn="l">
              <a:spcAft>
                <a:spcPts val="800"/>
              </a:spcAft>
            </a:pPr>
            <a:r>
              <a:rPr sz="1500" b="0">
                <a:solidFill>
                  <a:srgbClr val="222222"/>
                </a:solidFill>
              </a:rPr>
              <a:t>c)  </a:t>
            </a:r>
            <a:r>
              <a:rPr sz="1500" b="0">
                <a:solidFill>
                  <a:srgbClr val="222222"/>
                </a:solidFill>
              </a:rPr>
              <a:t>Yenileme ücretinin ödendiğine dair belge aslı</a:t>
            </a:r>
          </a:p>
          <a:p>
            <a:pPr algn="l">
              <a:spcAft>
                <a:spcPts val="800"/>
              </a:spcAft>
            </a:pPr>
            <a:r>
              <a:rPr sz="1500" b="1">
                <a:solidFill>
                  <a:srgbClr val="2E7D32"/>
                </a:solidFill>
              </a:rPr>
              <a:t>d)  </a:t>
            </a:r>
            <a:r>
              <a:rPr sz="1500" b="1">
                <a:solidFill>
                  <a:srgbClr val="2E7D32"/>
                </a:solidFill>
              </a:rPr>
              <a:t>Oturma belgesi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Yenileme başvurusunda istenenler: TC kimlik no+sabıka beyanı, süresi dolan belgenin aslı, fotoğraf, ücret belgesi ve iletişim bilgileridir. Oturma belgesi burada da (yenileme sürecinde de) istenmez — bu kavram sadece yabancı süreçlerine özgüdür.</a:t>
            </a:r>
          </a:p>
          <a:p>
            <a:r>
              <a:rPr sz="1100" b="1">
                <a:solidFill>
                  <a:srgbClr val="1F3864"/>
                </a:solidFill>
              </a:rPr>
              <a:t>Kaynak: </a:t>
            </a:r>
            <a:r>
              <a:rPr sz="1100" b="0">
                <a:solidFill>
                  <a:srgbClr val="404040"/>
                </a:solidFill>
              </a:rPr>
              <a:t>KEGM Sınav ve Belgelendirme Yönetmeliği (RG 27482), Madde 20/1.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33</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SWL belgesinin süresi ne kadardır?</a:t>
            </a:r>
          </a:p>
          <a:p>
            <a:pPr algn="l">
              <a:spcAft>
                <a:spcPts val="800"/>
              </a:spcAft>
            </a:pPr>
            <a:r>
              <a:rPr sz="1500" b="0">
                <a:solidFill>
                  <a:srgbClr val="222222"/>
                </a:solidFill>
              </a:rPr>
              <a:t>a)  </a:t>
            </a:r>
            <a:r>
              <a:rPr sz="1500" b="0">
                <a:solidFill>
                  <a:srgbClr val="222222"/>
                </a:solidFill>
              </a:rPr>
              <a:t>3 yıl</a:t>
            </a:r>
          </a:p>
          <a:p>
            <a:pPr algn="l">
              <a:spcAft>
                <a:spcPts val="800"/>
              </a:spcAft>
            </a:pPr>
            <a:r>
              <a:rPr sz="1500" b="0">
                <a:solidFill>
                  <a:srgbClr val="222222"/>
                </a:solidFill>
              </a:rPr>
              <a:t>b)  </a:t>
            </a:r>
            <a:r>
              <a:rPr sz="1500" b="0">
                <a:solidFill>
                  <a:srgbClr val="222222"/>
                </a:solidFill>
              </a:rPr>
              <a:t>5 yıl</a:t>
            </a:r>
          </a:p>
          <a:p>
            <a:pPr algn="l">
              <a:spcAft>
                <a:spcPts val="800"/>
              </a:spcAft>
            </a:pPr>
            <a:r>
              <a:rPr sz="1500" b="0">
                <a:solidFill>
                  <a:srgbClr val="222222"/>
                </a:solidFill>
              </a:rPr>
              <a:t>c)  </a:t>
            </a:r>
            <a:r>
              <a:rPr sz="1500" b="0">
                <a:solidFill>
                  <a:srgbClr val="222222"/>
                </a:solidFill>
              </a:rPr>
              <a:t>10 yıl</a:t>
            </a:r>
          </a:p>
          <a:p>
            <a:pPr algn="l">
              <a:spcAft>
                <a:spcPts val="800"/>
              </a:spcAft>
            </a:pPr>
            <a:r>
              <a:rPr sz="1500" b="1">
                <a:solidFill>
                  <a:srgbClr val="2E7D32"/>
                </a:solidFill>
              </a:rPr>
              <a:t>d)  </a:t>
            </a:r>
            <a:r>
              <a:rPr sz="1500" b="1">
                <a:solidFill>
                  <a:srgbClr val="2E7D32"/>
                </a:solidFill>
              </a:rPr>
              <a:t>Süresiz</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SWL (kısa dalga dinleyici) belgesi süresizdir ve düzenlenmesi/yenilenmesi ücrete tabi değildir — çünkü SWL sahibi verici olarak yayın yapmaz, sadece dinler.</a:t>
            </a:r>
          </a:p>
          <a:p>
            <a:r>
              <a:rPr sz="1100" b="1">
                <a:solidFill>
                  <a:srgbClr val="1F3864"/>
                </a:solidFill>
              </a:rPr>
              <a:t>Kaynak: </a:t>
            </a:r>
            <a:r>
              <a:rPr sz="1100" b="0">
                <a:solidFill>
                  <a:srgbClr val="404040"/>
                </a:solidFill>
              </a:rPr>
              <a:t>KEGM Sınav ve Belgelendirme Yönetmeliği (RG 27482), Madde 22/1 ve 22/3.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34</a:t>
            </a:r>
            <a:r>
              <a:rPr sz="1400" b="0">
                <a:solidFill>
                  <a:srgbClr val="D6E4F0"/>
                </a:solidFill>
              </a:rPr>
              <a:t>   ·   Yasaklar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Haberleşmesinde aşağıdakilerden hangisi yasaklanan uygulamalardan değildir?</a:t>
            </a:r>
          </a:p>
          <a:p>
            <a:pPr algn="l">
              <a:spcAft>
                <a:spcPts val="800"/>
              </a:spcAft>
            </a:pPr>
            <a:r>
              <a:rPr sz="1500" b="0">
                <a:solidFill>
                  <a:srgbClr val="222222"/>
                </a:solidFill>
              </a:rPr>
              <a:t>a)  </a:t>
            </a:r>
            <a:r>
              <a:rPr sz="1500" b="0">
                <a:solidFill>
                  <a:srgbClr val="222222"/>
                </a:solidFill>
              </a:rPr>
              <a:t>Amatör Telsiz İstasyonunun herhangi bir maddi çıkar, vaat veya bir bedel karşılığı kullanılması</a:t>
            </a:r>
          </a:p>
          <a:p>
            <a:pPr algn="l">
              <a:spcAft>
                <a:spcPts val="800"/>
              </a:spcAft>
            </a:pPr>
            <a:r>
              <a:rPr sz="1500" b="0">
                <a:solidFill>
                  <a:srgbClr val="222222"/>
                </a:solidFill>
              </a:rPr>
              <a:t>b)  </a:t>
            </a:r>
            <a:r>
              <a:rPr sz="1500" b="0">
                <a:solidFill>
                  <a:srgbClr val="222222"/>
                </a:solidFill>
              </a:rPr>
              <a:t>Amatörlere ayrılan frekans bandlarında radyo ve televizyon yayınlarının yapılması</a:t>
            </a:r>
          </a:p>
          <a:p>
            <a:pPr algn="l">
              <a:spcAft>
                <a:spcPts val="800"/>
              </a:spcAft>
            </a:pPr>
            <a:r>
              <a:rPr sz="1500" b="0">
                <a:solidFill>
                  <a:srgbClr val="222222"/>
                </a:solidFill>
              </a:rPr>
              <a:t>c)  </a:t>
            </a:r>
            <a:r>
              <a:rPr sz="1500" b="0">
                <a:solidFill>
                  <a:srgbClr val="222222"/>
                </a:solidFill>
              </a:rPr>
              <a:t>Üçüncü şahıs mesajların para, ücret, veya maddi çıkar karşılığında aktarılması</a:t>
            </a:r>
          </a:p>
          <a:p>
            <a:pPr algn="l">
              <a:spcAft>
                <a:spcPts val="800"/>
              </a:spcAft>
            </a:pPr>
            <a:r>
              <a:rPr sz="1500" b="1">
                <a:solidFill>
                  <a:srgbClr val="2E7D32"/>
                </a:solidFill>
              </a:rPr>
              <a:t>d)  </a:t>
            </a:r>
            <a:r>
              <a:rPr sz="1500" b="1">
                <a:solidFill>
                  <a:srgbClr val="2E7D32"/>
                </a:solidFill>
              </a:rPr>
              <a:t>İşletme kurallarına uyulması</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Yasaklı liste ticari kullanım, RTV yayını yapma, ücretli mesaj aktarımı gibi davranışları sayar. "İşletme kurallarına UYULMAMASI" yasaktır — sorunun tersine çevirdiği "uyulması" ifadesi elbette yasak değildir, tam tersine gereklidir.</a:t>
            </a:r>
          </a:p>
          <a:p>
            <a:r>
              <a:rPr sz="1100" b="1">
                <a:solidFill>
                  <a:srgbClr val="1F3864"/>
                </a:solidFill>
              </a:rPr>
              <a:t>Kaynak: </a:t>
            </a:r>
            <a:r>
              <a:rPr sz="1100" b="0">
                <a:solidFill>
                  <a:srgbClr val="404040"/>
                </a:solidFill>
              </a:rPr>
              <a:t>KEGM Sınav ve Belgelendirme Yönetmeliği (RG 27482), Madde 23/1.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35</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Türkiye'de 3 aydan fazla geçici amatör telsizcilik faaliyetinde bulunacak olan yabancılardan belge düzenlemesi sırasında aşağıdakilerden hangisi istenmez?</a:t>
            </a:r>
          </a:p>
          <a:p>
            <a:pPr algn="l">
              <a:spcAft>
                <a:spcPts val="800"/>
              </a:spcAft>
            </a:pPr>
            <a:r>
              <a:rPr sz="1500" b="1">
                <a:solidFill>
                  <a:srgbClr val="2E7D32"/>
                </a:solidFill>
              </a:rPr>
              <a:t>a)  </a:t>
            </a:r>
            <a:r>
              <a:rPr sz="1500" b="1">
                <a:solidFill>
                  <a:srgbClr val="2E7D32"/>
                </a:solidFill>
              </a:rPr>
              <a:t>Vekâletname</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Oturma belgesi</a:t>
            </a:r>
          </a:p>
          <a:p>
            <a:pPr algn="l">
              <a:spcAft>
                <a:spcPts val="800"/>
              </a:spcAft>
            </a:pPr>
            <a:r>
              <a:rPr sz="1500" b="0">
                <a:solidFill>
                  <a:srgbClr val="222222"/>
                </a:solidFill>
              </a:rPr>
              <a:t>c)  </a:t>
            </a:r>
            <a:r>
              <a:rPr sz="1500" b="0">
                <a:solidFill>
                  <a:srgbClr val="222222"/>
                </a:solidFill>
              </a:rPr>
              <a:t>Pasaport fotokopisi</a:t>
            </a:r>
          </a:p>
          <a:p>
            <a:pPr algn="l">
              <a:spcAft>
                <a:spcPts val="800"/>
              </a:spcAft>
            </a:pPr>
            <a:r>
              <a:rPr sz="1500" b="0">
                <a:solidFill>
                  <a:srgbClr val="222222"/>
                </a:solidFill>
              </a:rPr>
              <a:t>d)  </a:t>
            </a:r>
            <a:r>
              <a:rPr sz="1500" b="0">
                <a:solidFill>
                  <a:srgbClr val="222222"/>
                </a:solidFill>
              </a:rPr>
              <a:t>Fotoğraf</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Yabancılardan istenen evraklar: irtibat bilgisi, konsolosluk onaylı belge sureti, fotoğraf, oturma belgesi, pasaport fotokopisi, cihaz teknik dokümanı ve ücret belgesidir. Vekâletname bu listede yoktur.</a:t>
            </a:r>
          </a:p>
          <a:p>
            <a:r>
              <a:rPr sz="1100" b="1">
                <a:solidFill>
                  <a:srgbClr val="1F3864"/>
                </a:solidFill>
              </a:rPr>
              <a:t>Kaynak: </a:t>
            </a:r>
            <a:r>
              <a:rPr sz="1100" b="0">
                <a:solidFill>
                  <a:srgbClr val="404040"/>
                </a:solidFill>
              </a:rPr>
              <a:t>KEGM Sınav ve Belgelendirme Yönetmeliği (RG 27482), Madde 19/1-b.</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36</a:t>
            </a:r>
            <a:r>
              <a:rPr sz="1400" b="0">
                <a:solidFill>
                  <a:srgbClr val="D6E4F0"/>
                </a:solidFill>
              </a:rPr>
              <a:t>   ·   Sınavın Değerlendirilmesi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C sınıfı için oluşturulan 50 sorudan en az kaç puan alanlar C sınıfı Amatör Telsizcilik Belgesi almaya hak kazanır?</a:t>
            </a:r>
          </a:p>
          <a:p>
            <a:pPr algn="l">
              <a:spcAft>
                <a:spcPts val="800"/>
              </a:spcAft>
            </a:pPr>
            <a:r>
              <a:rPr sz="1500" b="0">
                <a:solidFill>
                  <a:srgbClr val="222222"/>
                </a:solidFill>
              </a:rPr>
              <a:t>a)  </a:t>
            </a:r>
            <a:r>
              <a:rPr sz="1500" b="0">
                <a:solidFill>
                  <a:srgbClr val="222222"/>
                </a:solidFill>
              </a:rPr>
              <a:t>50 puan</a:t>
            </a:r>
          </a:p>
          <a:p>
            <a:pPr algn="l">
              <a:spcAft>
                <a:spcPts val="800"/>
              </a:spcAft>
            </a:pPr>
            <a:r>
              <a:rPr sz="1500" b="1">
                <a:solidFill>
                  <a:srgbClr val="2E7D32"/>
                </a:solidFill>
              </a:rPr>
              <a:t>b)  </a:t>
            </a:r>
            <a:r>
              <a:rPr sz="1500" b="1">
                <a:solidFill>
                  <a:srgbClr val="2E7D32"/>
                </a:solidFill>
              </a:rPr>
              <a:t>60 puan</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55 puan</a:t>
            </a:r>
          </a:p>
          <a:p>
            <a:pPr algn="l">
              <a:spcAft>
                <a:spcPts val="800"/>
              </a:spcAft>
            </a:pPr>
            <a:r>
              <a:rPr sz="1500" b="0">
                <a:solidFill>
                  <a:srgbClr val="222222"/>
                </a:solidFill>
              </a:rPr>
              <a:t>d)  </a:t>
            </a:r>
            <a:r>
              <a:rPr sz="1500" b="0">
                <a:solidFill>
                  <a:srgbClr val="222222"/>
                </a:solidFill>
              </a:rPr>
              <a:t>80 puan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 çoktan seçmeli elli sorudan oluşur ve tek oturumda yapılır. Değerlendirme sınıfa göre ayrılır: A ve B sınıfı için oluşturulan sorulardan en az 75 puan alanlar A sınıfı, 60-74 arası puan alanlar B sınıfı; C sınıfı için oluşturulan sorulardan en az 60 puan alanlar ise C sınıfı belgesi almaya hak kazanır. 60 sayısının iki yerde birden geçmesi karıştırılmamalı: A/B sınavında 60 puan B sınıfının alt sınırıdır, C sınavında ise geçme barajıdır. A/B sınavı ile C sınavı ayrı soru setleridir; C sınavından 75 puan almak A sınıfı belgesi kazandırmaz.</a:t>
            </a:r>
          </a:p>
          <a:p>
            <a:r>
              <a:rPr sz="1100" b="1">
                <a:solidFill>
                  <a:srgbClr val="1F3864"/>
                </a:solidFill>
              </a:rPr>
              <a:t>Kaynak: </a:t>
            </a:r>
            <a:r>
              <a:rPr sz="1100" b="0">
                <a:solidFill>
                  <a:srgbClr val="404040"/>
                </a:solidFill>
              </a:rPr>
              <a:t>Aynı Yönetmelik, Madde 16/(1) ve Madde 16/(9).</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square">
            <a:spAutoFit/>
          </a:bodyPr>
          <a:lstStyle/>
          <a:p>
            <a:r>
              <a:rPr sz="2500" b="1">
                <a:solidFill>
                  <a:srgbClr val="FFFFFF"/>
                </a:solidFill>
              </a:rPr>
              <a:t>BÖLÜM 5: Yetki, Yasaklar ve Pratik Senaryolar</a:t>
            </a:r>
          </a:p>
        </p:txBody>
      </p:sp>
      <p:sp>
        <p:nvSpPr>
          <p:cNvPr id="4" name="TextBox 3"/>
          <p:cNvSpPr txBox="1"/>
          <p:nvPr/>
        </p:nvSpPr>
        <p:spPr>
          <a:xfrm>
            <a:off x="640080" y="1371600"/>
            <a:ext cx="10911535" cy="4114800"/>
          </a:xfrm>
          <a:prstGeom prst="rect">
            <a:avLst/>
          </a:prstGeom>
          <a:noFill/>
        </p:spPr>
        <p:txBody>
          <a:bodyPr wrap="square">
            <a:spAutoFit/>
          </a:bodyPr>
          <a:lstStyle/>
          <a:p>
            <a:pPr algn="l">
              <a:spcAft>
                <a:spcPts val="1400"/>
              </a:spcAft>
            </a:pPr>
            <a:r>
              <a:rPr sz="1700" b="0">
                <a:solidFill>
                  <a:srgbClr val="222222"/>
                </a:solidFill>
              </a:rPr>
              <a:t>•  Amatör telsizcilik sınavını yapma ve belge verme yetkisi Kıyı Emniyeti Genel Müdürlüğü'ndedir; BTK frekans ve spektrum düzenlemesinden sorumludur, sınavdan değil.</a:t>
            </a:r>
          </a:p>
          <a:p>
            <a:pPr algn="l">
              <a:spcAft>
                <a:spcPts val="1400"/>
              </a:spcAft>
            </a:pPr>
            <a:r>
              <a:rPr sz="1700" b="0">
                <a:solidFill>
                  <a:srgbClr val="222222"/>
                </a:solidFill>
              </a:rPr>
              <a:t>•  Amatör istasyondan yapılamayacak işler nettir: yayıncılık, ticarî mesaj taşıma, şifreli veya yanıltıcı yayın, müstehcen dil.</a:t>
            </a:r>
          </a:p>
          <a:p>
            <a:pPr algn="l">
              <a:spcAft>
                <a:spcPts val="1400"/>
              </a:spcAft>
            </a:pPr>
            <a:r>
              <a:rPr sz="1700" b="0">
                <a:solidFill>
                  <a:srgbClr val="222222"/>
                </a:solidFill>
              </a:rPr>
              <a:t>•  Bu bölümdeki sorular çoğunlukla bir durum anlatıp "ne yapılır" diye sorar; cevap hemen her zaman yönetmeliğin genel ilkesine geri gider.</a:t>
            </a:r>
          </a:p>
          <a:p>
            <a:pPr algn="l">
              <a:spcAft>
                <a:spcPts val="1400"/>
              </a:spcAft>
            </a:pPr>
            <a:r>
              <a:rPr sz="1700" b="0">
                <a:solidFill>
                  <a:srgbClr val="222222"/>
                </a:solidFill>
              </a:rPr>
              <a:t>•  Şıklarda yer alan yabancı kurum adları (FCC, FAA gibi) soruların bir bölümünün çeviri olduğunu gösterir; Türkiye'de karşılıkları farklıdır.</a:t>
            </a:r>
          </a:p>
        </p:txBody>
      </p:sp>
      <p:sp>
        <p:nvSpPr>
          <p:cNvPr id="5" name="Rectangle 4"/>
          <p:cNvSpPr/>
          <p:nvPr/>
        </p:nvSpPr>
        <p:spPr>
          <a:xfrm>
            <a:off x="640080" y="5623560"/>
            <a:ext cx="10911535" cy="914400"/>
          </a:xfrm>
          <a:prstGeom prst="rect">
            <a:avLst/>
          </a:prstGeom>
          <a:solidFill>
            <a:srgbClr val="D6E4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l"/>
            <a:r>
              <a:rPr sz="1300" b="1">
                <a:solidFill>
                  <a:srgbClr val="1F3864"/>
                </a:solidFill>
              </a:rPr>
              <a:t>Bu bölümün kaynağı: </a:t>
            </a:r>
            <a:r>
              <a:rPr sz="1300" b="0">
                <a:solidFill>
                  <a:srgbClr val="222222"/>
                </a:solidFill>
              </a:rPr>
              <a:t>5809 sayılı Kanun, Madde 43; KEGM Sınav ve Belgelendirme Yönetmeliği (RG 27482), Madde 11 ve 13; ITU Radyo Tüzüğü Madde 25.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Bölüm 5 Girişi</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37</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Türkiye, ITU'ya göre hangi bölge içinde yer almaktadır?</a:t>
            </a:r>
          </a:p>
          <a:p>
            <a:pPr algn="l">
              <a:spcAft>
                <a:spcPts val="800"/>
              </a:spcAft>
            </a:pPr>
            <a:r>
              <a:rPr sz="1500" b="0">
                <a:solidFill>
                  <a:srgbClr val="222222"/>
                </a:solidFill>
              </a:rPr>
              <a:t>a)  </a:t>
            </a:r>
            <a:r>
              <a:rPr sz="1500" b="0">
                <a:solidFill>
                  <a:srgbClr val="222222"/>
                </a:solidFill>
              </a:rPr>
              <a:t>21</a:t>
            </a:r>
          </a:p>
          <a:p>
            <a:pPr algn="l">
              <a:spcAft>
                <a:spcPts val="800"/>
              </a:spcAft>
            </a:pPr>
            <a:r>
              <a:rPr sz="1500" b="1">
                <a:solidFill>
                  <a:srgbClr val="2E7D32"/>
                </a:solidFill>
              </a:rPr>
              <a:t>b)  </a:t>
            </a:r>
            <a:r>
              <a:rPr sz="1500" b="1">
                <a:solidFill>
                  <a:srgbClr val="2E7D32"/>
                </a:solidFill>
              </a:rPr>
              <a:t>20</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3</a:t>
            </a:r>
          </a:p>
          <a:p>
            <a:pPr algn="l">
              <a:spcAft>
                <a:spcPts val="800"/>
              </a:spcAft>
            </a:pPr>
            <a:r>
              <a:rPr sz="1500" b="0">
                <a:solidFill>
                  <a:srgbClr val="222222"/>
                </a:solidFill>
              </a:rPr>
              <a:t>d)  </a:t>
            </a:r>
            <a:r>
              <a:rPr sz="1500" b="0">
                <a:solidFill>
                  <a:srgbClr val="222222"/>
                </a:solidFill>
              </a:rPr>
              <a:t>1</a:t>
            </a:r>
          </a:p>
        </p:txBody>
      </p:sp>
      <p:sp>
        <p:nvSpPr>
          <p:cNvPr id="5" name="Rectangle 4"/>
          <p:cNvSpPr/>
          <p:nvPr/>
        </p:nvSpPr>
        <p:spPr>
          <a:xfrm>
            <a:off x="6339699" y="960120"/>
            <a:ext cx="5394796" cy="5394960"/>
          </a:xfrm>
          <a:prstGeom prst="rect">
            <a:avLst/>
          </a:prstGeom>
          <a:solidFill>
            <a:srgbClr val="FCE4D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C05000"/>
                </a:solidFill>
              </a:rPr>
              <a:t>AÇIKLAMA</a:t>
            </a:r>
          </a:p>
          <a:p>
            <a:pPr>
              <a:spcAft>
                <a:spcPts val="1000"/>
              </a:spcAft>
            </a:pPr>
            <a:r>
              <a:rPr sz="1250" b="0">
                <a:solidFill>
                  <a:srgbClr val="222222"/>
                </a:solidFill>
              </a:rPr>
              <a:t>ITU dünyayı frekans planlaması amacıyla üç bölgeye ayırır (Region 1: Avrupa/Afrika/Orta Doğu, Region 2: Amerika, Region 3: Asya-Pasifik). Türkiye Region 1 içindedir — yani şık (d).</a:t>
            </a:r>
          </a:p>
          <a:p>
            <a:pPr>
              <a:spcAft>
                <a:spcPts val="1000"/>
              </a:spcAft>
            </a:pPr>
            <a:r>
              <a:rPr sz="1100" b="1">
                <a:solidFill>
                  <a:srgbClr val="C05000"/>
                </a:solidFill>
              </a:rPr>
              <a:t>DİKKAT — Resmî cevap anahtarı bu soruda (b) 20'yi işaretlemiştir. 20 sayısı ITU'ya ait değildir: Türkiye'nin CQ Zone numarasıdır (CQ dergisinin yarışmalar için tanımladığı bölümleme). Türkiye'nin ITU Zone'u ise 39'dur. Üç ayrı sistem vardır ve karıştırılmamalıdır: IARU Region 1, CQ Zone 20, ITU Zone 39. Gerçek sınavda bu soru resmî anahtara göre (b) olarak değerlendirilebilir.</a:t>
            </a:r>
          </a:p>
          <a:p>
            <a:r>
              <a:rPr sz="1100" b="1">
                <a:solidFill>
                  <a:srgbClr val="1F3864"/>
                </a:solidFill>
              </a:rPr>
              <a:t>Kaynak: </a:t>
            </a:r>
            <a:r>
              <a:rPr sz="1100" b="0">
                <a:solidFill>
                  <a:srgbClr val="404040"/>
                </a:solidFill>
              </a:rPr>
              <a:t>ITU Radyo Tüzüğü Madde 5 (bölgeler); CQ Zone ve ITU Zone listeleri.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38</a:t>
            </a:r>
            <a:r>
              <a:rPr sz="1400" b="0">
                <a:solidFill>
                  <a:srgbClr val="D6E4F0"/>
                </a:solidFill>
              </a:rPr>
              <a:t>   ·   Sınav Uygulaması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sınavları yılda en az kaç kez yapılır?</a:t>
            </a:r>
          </a:p>
          <a:p>
            <a:pPr algn="l">
              <a:spcAft>
                <a:spcPts val="800"/>
              </a:spcAft>
            </a:pPr>
            <a:r>
              <a:rPr sz="1500" b="0">
                <a:solidFill>
                  <a:srgbClr val="222222"/>
                </a:solidFill>
              </a:rPr>
              <a:t>a)  </a:t>
            </a:r>
            <a:r>
              <a:rPr sz="1500" b="0">
                <a:solidFill>
                  <a:srgbClr val="222222"/>
                </a:solidFill>
              </a:rPr>
              <a:t>1 kez</a:t>
            </a:r>
          </a:p>
          <a:p>
            <a:pPr algn="l">
              <a:spcAft>
                <a:spcPts val="800"/>
              </a:spcAft>
            </a:pPr>
            <a:r>
              <a:rPr sz="1500" b="1">
                <a:solidFill>
                  <a:srgbClr val="2E7D32"/>
                </a:solidFill>
              </a:rPr>
              <a:t>b)  </a:t>
            </a:r>
            <a:r>
              <a:rPr sz="1500" b="1">
                <a:solidFill>
                  <a:srgbClr val="2E7D32"/>
                </a:solidFill>
              </a:rPr>
              <a:t>2 kez</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3 kez</a:t>
            </a:r>
          </a:p>
          <a:p>
            <a:pPr algn="l">
              <a:spcAft>
                <a:spcPts val="800"/>
              </a:spcAft>
            </a:pPr>
            <a:r>
              <a:rPr sz="1500" b="0">
                <a:solidFill>
                  <a:srgbClr val="222222"/>
                </a:solidFill>
              </a:rPr>
              <a:t>d)  </a:t>
            </a:r>
            <a:r>
              <a:rPr sz="1500" b="0">
                <a:solidFill>
                  <a:srgbClr val="222222"/>
                </a:solidFill>
              </a:rPr>
              <a:t>4 kez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Sınavlar KEGM veya KEGM'nin belirlediği eğitim kurumlarınca yılda en az 2 defa yapılır; sınav yeri ve zamanı sınav tarihinden en az 30 gün önce KEGM'nin web sayfasında ilan edilir.</a:t>
            </a:r>
          </a:p>
          <a:p>
            <a:r>
              <a:rPr sz="1100" b="1">
                <a:solidFill>
                  <a:srgbClr val="1F3864"/>
                </a:solidFill>
              </a:rPr>
              <a:t>Kaynak: </a:t>
            </a:r>
            <a:r>
              <a:rPr sz="1100" b="0">
                <a:solidFill>
                  <a:srgbClr val="404040"/>
                </a:solidFill>
              </a:rPr>
              <a:t>KEGM Sınav ve Belgelendirme Yönetmeliği (RG 27482), Madde 11.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39</a:t>
            </a:r>
            <a:r>
              <a:rPr sz="1400" b="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Belgesi kaç yılda bir yenilenir?</a:t>
            </a:r>
          </a:p>
          <a:p>
            <a:pPr algn="l">
              <a:spcAft>
                <a:spcPts val="800"/>
              </a:spcAft>
            </a:pPr>
            <a:r>
              <a:rPr sz="1500" b="0">
                <a:solidFill>
                  <a:srgbClr val="222222"/>
                </a:solidFill>
              </a:rPr>
              <a:t>a)  </a:t>
            </a:r>
            <a:r>
              <a:rPr sz="1500" b="0">
                <a:solidFill>
                  <a:srgbClr val="222222"/>
                </a:solidFill>
              </a:rPr>
              <a:t>5 yıl</a:t>
            </a:r>
          </a:p>
          <a:p>
            <a:pPr algn="l">
              <a:spcAft>
                <a:spcPts val="800"/>
              </a:spcAft>
            </a:pPr>
            <a:r>
              <a:rPr sz="1500" b="1">
                <a:solidFill>
                  <a:srgbClr val="2E7D32"/>
                </a:solidFill>
              </a:rPr>
              <a:t>b)  </a:t>
            </a:r>
            <a:r>
              <a:rPr sz="1500" b="1">
                <a:solidFill>
                  <a:srgbClr val="2E7D32"/>
                </a:solidFill>
              </a:rPr>
              <a:t>10 yıl</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3 yıl</a:t>
            </a:r>
          </a:p>
          <a:p>
            <a:pPr algn="l">
              <a:spcAft>
                <a:spcPts val="800"/>
              </a:spcAft>
            </a:pPr>
            <a:r>
              <a:rPr sz="1500" b="0">
                <a:solidFill>
                  <a:srgbClr val="222222"/>
                </a:solidFill>
              </a:rPr>
              <a:t>d)  </a:t>
            </a:r>
            <a:r>
              <a:rPr sz="1500" b="0">
                <a:solidFill>
                  <a:srgbClr val="222222"/>
                </a:solidFill>
              </a:rPr>
              <a:t>Süresiz</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Sınavda başarılı olarak alınan amatör telsizcilik belgesinin süresi 10 yıldır; süre dolmadan önceki 6 ay içinde yenileme başvurusu yapılması gerekir.</a:t>
            </a:r>
          </a:p>
          <a:p>
            <a:r>
              <a:rPr sz="1100" b="1">
                <a:solidFill>
                  <a:srgbClr val="1F3864"/>
                </a:solidFill>
              </a:rPr>
              <a:t>Kaynak: </a:t>
            </a:r>
            <a:r>
              <a:rPr sz="1100" b="0">
                <a:solidFill>
                  <a:srgbClr val="404040"/>
                </a:solidFill>
              </a:rPr>
              <a:t>KEGM Sınav ve Belgelendirme Yönetmeliği (RG 27482), Madde 19/3.</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39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40</a:t>
            </a:r>
            <a:r>
              <a:rPr sz="1400" b="0">
                <a:solidFill>
                  <a:srgbClr val="D6E4F0"/>
                </a:solidFill>
              </a:rPr>
              <a:t>   ·   Genel Kurallar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aşağıdakilerden hangileri Amatör Telsizci olamazlar?</a:t>
            </a:r>
          </a:p>
          <a:p>
            <a:pPr algn="l">
              <a:spcAft>
                <a:spcPts val="800"/>
              </a:spcAft>
            </a:pPr>
            <a:r>
              <a:rPr sz="1500" b="0">
                <a:solidFill>
                  <a:srgbClr val="222222"/>
                </a:solidFill>
              </a:rPr>
              <a:t>a)  </a:t>
            </a:r>
            <a:r>
              <a:rPr sz="1500" b="0">
                <a:solidFill>
                  <a:srgbClr val="222222"/>
                </a:solidFill>
              </a:rPr>
              <a:t>Devlet memurları</a:t>
            </a:r>
          </a:p>
          <a:p>
            <a:pPr algn="l">
              <a:spcAft>
                <a:spcPts val="800"/>
              </a:spcAft>
            </a:pPr>
            <a:r>
              <a:rPr sz="1500" b="0">
                <a:solidFill>
                  <a:srgbClr val="222222"/>
                </a:solidFill>
              </a:rPr>
              <a:t>b)  </a:t>
            </a:r>
            <a:r>
              <a:rPr sz="1500" b="0">
                <a:solidFill>
                  <a:srgbClr val="222222"/>
                </a:solidFill>
              </a:rPr>
              <a:t>Silahlı Kuvvetler personeli</a:t>
            </a:r>
          </a:p>
          <a:p>
            <a:pPr algn="l">
              <a:spcAft>
                <a:spcPts val="800"/>
              </a:spcAft>
            </a:pPr>
            <a:r>
              <a:rPr sz="1500" b="1">
                <a:solidFill>
                  <a:srgbClr val="2E7D32"/>
                </a:solidFill>
              </a:rPr>
              <a:t>c)  </a:t>
            </a:r>
            <a:r>
              <a:rPr sz="1500" b="1">
                <a:solidFill>
                  <a:srgbClr val="2E7D32"/>
                </a:solidFill>
              </a:rPr>
              <a:t>12 yaşından küçük ve kamu hizmetlerinden yasaklı olanlar</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Telsiz ithalatçı ve imalatçı firma sahipleri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Devlet memuru, asker veya telsiz ithalatçısı olmak amatör telsizci olmaya engel değildir. Ancak sınava girmek için 12 yaşından büyük olma şartı (Madde 12) ile kamu hizmetinden yasaklı olmama şartı (Madde 19/2) birlikte, kimlerin amatör telsizci OLAMAYACAĞINI belirler.</a:t>
            </a:r>
          </a:p>
          <a:p>
            <a:r>
              <a:rPr sz="1100" b="1">
                <a:solidFill>
                  <a:srgbClr val="1F3864"/>
                </a:solidFill>
              </a:rPr>
              <a:t>Kaynak: </a:t>
            </a:r>
            <a:r>
              <a:rPr sz="1100" b="0">
                <a:solidFill>
                  <a:srgbClr val="404040"/>
                </a:solidFill>
              </a:rPr>
              <a:t>KEGM Sınav ve Belgelendirme Yönetmeliği (RG 27482), Madde 12/1 ve Madde 19/2.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41</a:t>
            </a:r>
            <a:r>
              <a:rPr sz="1400" b="0">
                <a:solidFill>
                  <a:srgbClr val="D6E4F0"/>
                </a:solidFill>
              </a:rPr>
              <a:t>   ·   Genel Tanımlar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Yasa ve yönetmeliklere uygun olarak sağlanan her türlü haberleşme hizmetini engelleyen, haberleşmede kesinti doğuran veya kalitelerini bozan her türlü yayın veya elektromanyetik etkiye ne denir?</a:t>
            </a:r>
          </a:p>
          <a:p>
            <a:pPr algn="l">
              <a:spcAft>
                <a:spcPts val="800"/>
              </a:spcAft>
            </a:pPr>
            <a:r>
              <a:rPr sz="1500" b="0">
                <a:solidFill>
                  <a:srgbClr val="222222"/>
                </a:solidFill>
              </a:rPr>
              <a:t>a)  </a:t>
            </a:r>
            <a:r>
              <a:rPr sz="1500" b="0">
                <a:solidFill>
                  <a:srgbClr val="222222"/>
                </a:solidFill>
              </a:rPr>
              <a:t>Distorsiyon</a:t>
            </a:r>
          </a:p>
          <a:p>
            <a:pPr algn="l">
              <a:spcAft>
                <a:spcPts val="800"/>
              </a:spcAft>
            </a:pPr>
            <a:r>
              <a:rPr sz="1500" b="0">
                <a:solidFill>
                  <a:srgbClr val="222222"/>
                </a:solidFill>
              </a:rPr>
              <a:t>b)  </a:t>
            </a:r>
            <a:r>
              <a:rPr sz="1500" b="0">
                <a:solidFill>
                  <a:srgbClr val="222222"/>
                </a:solidFill>
              </a:rPr>
              <a:t>Emisyon</a:t>
            </a:r>
          </a:p>
          <a:p>
            <a:pPr algn="l">
              <a:spcAft>
                <a:spcPts val="800"/>
              </a:spcAft>
            </a:pPr>
            <a:r>
              <a:rPr sz="1500" b="1">
                <a:solidFill>
                  <a:srgbClr val="2E7D32"/>
                </a:solidFill>
              </a:rPr>
              <a:t>c)  </a:t>
            </a:r>
            <a:r>
              <a:rPr sz="1500" b="1">
                <a:solidFill>
                  <a:srgbClr val="2E7D32"/>
                </a:solidFill>
              </a:rPr>
              <a:t>Enterferans</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Vibrasyon</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Bu, yönetmeliğin "elektromanyetik girişim (enterferans)" tanımıdır — mevzuata uygun bir haberleşmeyi bozan her türlü yayın veya elektronik etki anlamına gelir.</a:t>
            </a:r>
          </a:p>
          <a:p>
            <a:r>
              <a:rPr sz="1100" b="1">
                <a:solidFill>
                  <a:srgbClr val="1F3864"/>
                </a:solidFill>
              </a:rPr>
              <a:t>Kaynak: </a:t>
            </a:r>
            <a:r>
              <a:rPr sz="1100" b="0">
                <a:solidFill>
                  <a:srgbClr val="404040"/>
                </a:solidFill>
              </a:rPr>
              <a:t>KEGM Sınav ve Belgelendirme Yönetmeliği (RG 27482), Madde 4/j.</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42</a:t>
            </a:r>
            <a:r>
              <a:rPr sz="1400" b="0">
                <a:solidFill>
                  <a:srgbClr val="D6E4F0"/>
                </a:solidFill>
              </a:rPr>
              <a:t>   ·   Sınav Kapsamı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Telsizcilik sınavı, aşağıdaki konulardan hangisini kapsamaz?</a:t>
            </a:r>
          </a:p>
          <a:p>
            <a:pPr algn="l">
              <a:spcAft>
                <a:spcPts val="800"/>
              </a:spcAft>
            </a:pPr>
            <a:r>
              <a:rPr sz="1500" b="0">
                <a:solidFill>
                  <a:srgbClr val="222222"/>
                </a:solidFill>
              </a:rPr>
              <a:t>a)  </a:t>
            </a:r>
            <a:r>
              <a:rPr sz="1500" b="0">
                <a:solidFill>
                  <a:srgbClr val="222222"/>
                </a:solidFill>
              </a:rPr>
              <a:t>Telsiz alıcı devreleri</a:t>
            </a:r>
          </a:p>
          <a:p>
            <a:pPr algn="l">
              <a:spcAft>
                <a:spcPts val="800"/>
              </a:spcAft>
            </a:pPr>
            <a:r>
              <a:rPr sz="1500" b="0">
                <a:solidFill>
                  <a:srgbClr val="222222"/>
                </a:solidFill>
              </a:rPr>
              <a:t>b)  </a:t>
            </a:r>
            <a:r>
              <a:rPr sz="1500" b="0">
                <a:solidFill>
                  <a:srgbClr val="222222"/>
                </a:solidFill>
              </a:rPr>
              <a:t>Q kodlarının anlam ve kullanımlarını</a:t>
            </a:r>
          </a:p>
          <a:p>
            <a:pPr algn="l">
              <a:spcAft>
                <a:spcPts val="800"/>
              </a:spcAft>
            </a:pPr>
            <a:r>
              <a:rPr sz="1500" b="1">
                <a:solidFill>
                  <a:srgbClr val="2E7D32"/>
                </a:solidFill>
              </a:rPr>
              <a:t>c)  </a:t>
            </a:r>
            <a:r>
              <a:rPr sz="1500" b="1">
                <a:solidFill>
                  <a:srgbClr val="2E7D32"/>
                </a:solidFill>
              </a:rPr>
              <a:t>Telsiz telefon ücret hesaplaması</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Telsiz işletme kuralları</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Sınav müfredatı teknik içerik (devreler, alıcı/verici, anten, yayılım) ile ulusal/uluslararası işletim kurallarını (fonetik alfabe, Q-kodu, çağrı işaretleri, bant planları) kapsar. "Ücret hesaplaması" gibi ticari/idari bir konu müfredatta yer almaz — amatör telsizcilik zaten ticari amaç gütmeyen bir faaliyettir.</a:t>
            </a:r>
          </a:p>
          <a:p>
            <a:r>
              <a:rPr sz="1100" b="1">
                <a:solidFill>
                  <a:srgbClr val="1F3864"/>
                </a:solidFill>
              </a:rPr>
              <a:t>Kaynak: </a:t>
            </a:r>
            <a:r>
              <a:rPr sz="1100" b="0">
                <a:solidFill>
                  <a:srgbClr val="404040"/>
                </a:solidFill>
              </a:rPr>
              <a:t>KEGM Sınav ve Belgelendirme Yönetmeliği (RG 27482), Ek-2 (sınav konuları listesi).</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43</a:t>
            </a:r>
            <a:r>
              <a:rPr sz="1400" b="0">
                <a:solidFill>
                  <a:srgbClr val="D6E4F0"/>
                </a:solidFill>
              </a:rPr>
              <a:t>   ·   Pratik Senaryo</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Erzincan'da deprem afeti sırasında kurulan bir istasyonda hangi çağrı işareti kullanılmaz?</a:t>
            </a:r>
          </a:p>
          <a:p>
            <a:pPr algn="l">
              <a:spcAft>
                <a:spcPts val="800"/>
              </a:spcAft>
            </a:pPr>
            <a:r>
              <a:rPr sz="1500" b="1">
                <a:solidFill>
                  <a:srgbClr val="2E7D32"/>
                </a:solidFill>
              </a:rPr>
              <a:t>a)  </a:t>
            </a:r>
            <a:r>
              <a:rPr sz="1500" b="1">
                <a:solidFill>
                  <a:srgbClr val="2E7D32"/>
                </a:solidFill>
              </a:rPr>
              <a:t>TA9EQ</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TA7EQ</a:t>
            </a:r>
          </a:p>
          <a:p>
            <a:pPr algn="l">
              <a:spcAft>
                <a:spcPts val="800"/>
              </a:spcAft>
            </a:pPr>
            <a:r>
              <a:rPr sz="1500" b="0">
                <a:solidFill>
                  <a:srgbClr val="222222"/>
                </a:solidFill>
              </a:rPr>
              <a:t>c)  </a:t>
            </a:r>
            <a:r>
              <a:rPr sz="1500" b="0">
                <a:solidFill>
                  <a:srgbClr val="222222"/>
                </a:solidFill>
              </a:rPr>
              <a:t>TA7KA</a:t>
            </a:r>
          </a:p>
          <a:p>
            <a:pPr algn="l">
              <a:spcAft>
                <a:spcPts val="800"/>
              </a:spcAft>
            </a:pPr>
            <a:r>
              <a:rPr sz="1500" b="0">
                <a:solidFill>
                  <a:srgbClr val="222222"/>
                </a:solidFill>
              </a:rPr>
              <a:t>d)  </a:t>
            </a:r>
            <a:r>
              <a:rPr sz="1500" b="0">
                <a:solidFill>
                  <a:srgbClr val="222222"/>
                </a:solidFill>
              </a:rPr>
              <a:t>YM7EQ</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Erzincan, bölge numaralandırmasında 7. bölgeye dahildir (9. bölge Ağrı, Van, Kars gibi doğu illerini kapsar). Bu yüzden Erzincan'da kurulan bir istasyonun çağrı işaretinde bölge numarası 7 olmalıdır; "TA9EQ" yanlış bölge numarası taşıdığı için bu ilde kullanılamaz.</a:t>
            </a:r>
          </a:p>
          <a:p>
            <a:r>
              <a:rPr sz="1100" b="1">
                <a:solidFill>
                  <a:srgbClr val="1F3864"/>
                </a:solidFill>
              </a:rPr>
              <a:t>Kaynak: </a:t>
            </a:r>
            <a:r>
              <a:rPr sz="1100" b="0">
                <a:solidFill>
                  <a:srgbClr val="404040"/>
                </a:solidFill>
              </a:rPr>
              <a:t>KEGM Sınav ve Belgelendirme Yönetmeliği (RG 27482), Ek-1 (bölge numaraları listesi — Erzincan: Bölge 7).</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44</a:t>
            </a:r>
            <a:r>
              <a:rPr sz="1400" b="0">
                <a:solidFill>
                  <a:srgbClr val="D6E4F0"/>
                </a:solidFill>
              </a:rPr>
              <a:t>   ·   Pratik Senaryo</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Geçici olarak Almanya'dan ülkemize gelen ve Antalya'da telsiz haberleşmesi yapmak isteyen DL5YCQ çağrı işaretli A sınıfı bir amatör telsizci, haberleşmesinde hangi çağrı işaretini kullanır?</a:t>
            </a:r>
          </a:p>
          <a:p>
            <a:pPr algn="l">
              <a:spcAft>
                <a:spcPts val="800"/>
              </a:spcAft>
            </a:pPr>
            <a:r>
              <a:rPr sz="1500" b="0">
                <a:solidFill>
                  <a:srgbClr val="222222"/>
                </a:solidFill>
              </a:rPr>
              <a:t>a)  </a:t>
            </a:r>
            <a:r>
              <a:rPr sz="1500" b="0">
                <a:solidFill>
                  <a:srgbClr val="222222"/>
                </a:solidFill>
              </a:rPr>
              <a:t>DL5YCQ / TA4</a:t>
            </a:r>
          </a:p>
          <a:p>
            <a:pPr algn="l">
              <a:spcAft>
                <a:spcPts val="800"/>
              </a:spcAft>
            </a:pPr>
            <a:r>
              <a:rPr sz="1500" b="1">
                <a:solidFill>
                  <a:srgbClr val="2E7D32"/>
                </a:solidFill>
              </a:rPr>
              <a:t>b)  </a:t>
            </a:r>
            <a:r>
              <a:rPr sz="1500" b="1">
                <a:solidFill>
                  <a:srgbClr val="2E7D32"/>
                </a:solidFill>
              </a:rPr>
              <a:t>TA4 / DL5YCQ</a:t>
            </a:r>
            <a:r>
              <a:rPr sz="1200" b="0">
                <a:solidFill>
                  <a:srgbClr val="2E7D32"/>
                </a:solidFill>
              </a:rPr>
              <a:t>   ✓ Doğru cevap</a:t>
            </a:r>
          </a:p>
          <a:p>
            <a:pPr algn="l">
              <a:spcAft>
                <a:spcPts val="800"/>
              </a:spcAft>
            </a:pPr>
            <a:r>
              <a:rPr sz="1500" b="0">
                <a:solidFill>
                  <a:srgbClr val="222222"/>
                </a:solidFill>
              </a:rPr>
              <a:t>c)  </a:t>
            </a:r>
            <a:r>
              <a:rPr sz="1500" b="0">
                <a:solidFill>
                  <a:srgbClr val="222222"/>
                </a:solidFill>
              </a:rPr>
              <a:t>TA4YCQ</a:t>
            </a:r>
          </a:p>
          <a:p>
            <a:pPr algn="l">
              <a:spcAft>
                <a:spcPts val="800"/>
              </a:spcAft>
            </a:pPr>
            <a:r>
              <a:rPr sz="1500" b="0">
                <a:solidFill>
                  <a:srgbClr val="222222"/>
                </a:solidFill>
              </a:rPr>
              <a:t>d)  </a:t>
            </a:r>
            <a:r>
              <a:rPr sz="1500" b="0">
                <a:solidFill>
                  <a:srgbClr val="222222"/>
                </a:solidFill>
              </a:rPr>
              <a:t>YM4 / DL5YCQ</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Kural, ekin kendi çağrı işaretinin BAŞINA (önüne) eklenmesini öngörür: sınıfına uygun ön ek (A sınıfı için TA) + bulunduğu bölge numarası (Antalya = Bölge 4) + "/" işareti + kendi orijinal çağrı işareti. Doğru sıralama "TA4/DL5YCQ"dur.</a:t>
            </a:r>
          </a:p>
          <a:p>
            <a:r>
              <a:rPr sz="1100" b="1">
                <a:solidFill>
                  <a:srgbClr val="1F3864"/>
                </a:solidFill>
              </a:rPr>
              <a:t>Kaynak: </a:t>
            </a:r>
            <a:r>
              <a:rPr sz="1100" b="0">
                <a:solidFill>
                  <a:srgbClr val="404040"/>
                </a:solidFill>
              </a:rPr>
              <a:t>KEGM Sınav ve Belgelendirme Yönetmeliği (RG 27482), Madde 6/5.</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45</a:t>
            </a:r>
            <a:r>
              <a:rPr sz="1400" b="0">
                <a:solidFill>
                  <a:srgbClr val="D6E4F0"/>
                </a:solidFill>
              </a:rPr>
              <a:t>   ·   Yetkili Kurum</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Amatör Telsizcilik Sınavları hangi kuruluş tarafından yapılır?</a:t>
            </a:r>
          </a:p>
          <a:p>
            <a:pPr algn="l">
              <a:spcAft>
                <a:spcPts val="800"/>
              </a:spcAft>
            </a:pPr>
            <a:r>
              <a:rPr sz="1500" b="0">
                <a:solidFill>
                  <a:srgbClr val="222222"/>
                </a:solidFill>
              </a:rPr>
              <a:t>a)  </a:t>
            </a:r>
            <a:r>
              <a:rPr sz="1500" b="0">
                <a:solidFill>
                  <a:srgbClr val="222222"/>
                </a:solidFill>
              </a:rPr>
              <a:t>Telekomünikasyon Kurumu</a:t>
            </a:r>
          </a:p>
          <a:p>
            <a:pPr algn="l">
              <a:spcAft>
                <a:spcPts val="800"/>
              </a:spcAft>
            </a:pPr>
            <a:r>
              <a:rPr sz="1500" b="0">
                <a:solidFill>
                  <a:srgbClr val="222222"/>
                </a:solidFill>
              </a:rPr>
              <a:t>b)  </a:t>
            </a:r>
            <a:r>
              <a:rPr sz="1500" b="0">
                <a:solidFill>
                  <a:srgbClr val="222222"/>
                </a:solidFill>
              </a:rPr>
              <a:t>TRT Genel Müdürlüğü</a:t>
            </a:r>
          </a:p>
          <a:p>
            <a:pPr algn="l">
              <a:spcAft>
                <a:spcPts val="800"/>
              </a:spcAft>
            </a:pPr>
            <a:r>
              <a:rPr sz="1500" b="1">
                <a:solidFill>
                  <a:srgbClr val="2E7D32"/>
                </a:solidFill>
              </a:rPr>
              <a:t>c)  </a:t>
            </a:r>
            <a:r>
              <a:rPr sz="1500" b="1">
                <a:solidFill>
                  <a:srgbClr val="2E7D32"/>
                </a:solidFill>
              </a:rPr>
              <a:t>Kıyı Emniyeti Genel Müdürlüğü</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Radyo Televizyon Yüksek Kurulu</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5809 sayılı Elektronik Haberleşme Kanunu'nun 43 üncü maddesi, amatör telsizcilik belgesinin "Telsiz İşletme Müdürlüğü tarafından belirlenen esaslara ve ücretlere göre" verileceğini söyler. Telsiz İşletme Müdürlüğü, Kıyı Emniyeti Genel Müdürlüğü'ne (KEGM) bağlı birimdir; bu yüzden yetkili kuruluş KEGM'dir. Yönetmelik de bunu izler: sınavlar KEGM veya KEGM tarafından belirlenen eğitim kurumlarınca yılda en az iki defa yapılır ve sınavı bu kurumlarca oluşturulacak sınav komisyonları yürütür. Diğer şıklar başka alanların kurumlarıdır: "Telekomünikasyon Kurumu" bugünkü BTK'nın eski adıdır ve frekans/spektrum düzenlemesini yürütür, amatör sınav ve belgelendirme yetkisi onda değildir; TRT ile RTÜK ise yayıncılık kurumlarıdır.</a:t>
            </a:r>
          </a:p>
          <a:p>
            <a:r>
              <a:rPr sz="1100" b="1">
                <a:solidFill>
                  <a:srgbClr val="1F3864"/>
                </a:solidFill>
              </a:rPr>
              <a:t>Kaynak: </a:t>
            </a:r>
            <a:r>
              <a:rPr sz="1100" b="0">
                <a:solidFill>
                  <a:srgbClr val="404040"/>
                </a:solidFill>
              </a:rPr>
              <a:t>5809 sayılı Elektronik Haberleşme Kanunu (RG 10/11/2008, 27050 mükerrer), Madde 43; KEGM Sınav ve Belgelendirme Yönetmeliği, Madde 11/(1) ve Madde 13/(1).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46</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ITU tarafından Türkiye'ye tahsis edilmiş ve amatör telsiz haberleşmesinde kullanılan çağrı işareti önekleri aşağıdakilerden hangisidir?</a:t>
            </a:r>
          </a:p>
          <a:p>
            <a:pPr algn="l">
              <a:spcAft>
                <a:spcPts val="800"/>
              </a:spcAft>
            </a:pPr>
            <a:r>
              <a:rPr sz="1500" b="0">
                <a:solidFill>
                  <a:srgbClr val="222222"/>
                </a:solidFill>
              </a:rPr>
              <a:t>a)  </a:t>
            </a:r>
            <a:r>
              <a:rPr sz="1500" b="0">
                <a:solidFill>
                  <a:srgbClr val="222222"/>
                </a:solidFill>
              </a:rPr>
              <a:t>TC - TR - YK</a:t>
            </a:r>
          </a:p>
          <a:p>
            <a:pPr algn="l">
              <a:spcAft>
                <a:spcPts val="800"/>
              </a:spcAft>
            </a:pPr>
            <a:r>
              <a:rPr sz="1500" b="0">
                <a:solidFill>
                  <a:srgbClr val="222222"/>
                </a:solidFill>
              </a:rPr>
              <a:t>b)  </a:t>
            </a:r>
            <a:r>
              <a:rPr sz="1500" b="0">
                <a:solidFill>
                  <a:srgbClr val="222222"/>
                </a:solidFill>
              </a:rPr>
              <a:t>TR - YL - TC</a:t>
            </a:r>
          </a:p>
          <a:p>
            <a:pPr algn="l">
              <a:spcAft>
                <a:spcPts val="800"/>
              </a:spcAft>
            </a:pPr>
            <a:r>
              <a:rPr sz="1500" b="1">
                <a:solidFill>
                  <a:srgbClr val="2E7D32"/>
                </a:solidFill>
              </a:rPr>
              <a:t>c)  </a:t>
            </a:r>
            <a:r>
              <a:rPr sz="1500" b="1">
                <a:solidFill>
                  <a:srgbClr val="2E7D32"/>
                </a:solidFill>
              </a:rPr>
              <a:t>YM - TA - TB - TC</a:t>
            </a:r>
            <a:r>
              <a:rPr sz="1200" b="0">
                <a:solidFill>
                  <a:srgbClr val="2E7D32"/>
                </a:solidFill>
              </a:rPr>
              <a:t>   ✓ Doğru cevap</a:t>
            </a:r>
          </a:p>
          <a:p>
            <a:pPr algn="l">
              <a:spcAft>
                <a:spcPts val="800"/>
              </a:spcAft>
            </a:pPr>
            <a:r>
              <a:rPr sz="1500" b="0">
                <a:solidFill>
                  <a:srgbClr val="222222"/>
                </a:solidFill>
              </a:rPr>
              <a:t>d)  </a:t>
            </a:r>
            <a:r>
              <a:rPr sz="1500" b="0">
                <a:solidFill>
                  <a:srgbClr val="222222"/>
                </a:solidFill>
              </a:rPr>
              <a:t>TU - YL - TR</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Türkiye'nin amatör telsizcilik için kullandığı ön ekler YM, TA, TB ve TC'dir — bunların hepsi ITU tarafından ülkelere tahsis edilen uluslararası çağrı işareti bloklarının Türkiye'ye ayrılan kısmından gelir.</a:t>
            </a:r>
          </a:p>
          <a:p>
            <a:r>
              <a:rPr sz="1100" b="1">
                <a:solidFill>
                  <a:srgbClr val="1F3864"/>
                </a:solidFill>
              </a:rPr>
              <a:t>Kaynak: </a:t>
            </a:r>
            <a:r>
              <a:rPr sz="1100" b="0">
                <a:solidFill>
                  <a:srgbClr val="404040"/>
                </a:solidFill>
              </a:rPr>
              <a:t>KEGM Sınav ve Belgelendirme Yönetmeliği (RG 27482), Madde 6/2.</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47</a:t>
            </a:r>
            <a:r>
              <a:rPr sz="1400" b="0">
                <a:solidFill>
                  <a:srgbClr val="D6E4F0"/>
                </a:solidFill>
              </a:rPr>
              <a:t>   ·   Yasaklar</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Bir Amatör Telsiz İstasyonunda aşağıdaki faaliyetlerden hangisi yapılabilir?</a:t>
            </a:r>
          </a:p>
          <a:p>
            <a:pPr algn="l">
              <a:spcAft>
                <a:spcPts val="800"/>
              </a:spcAft>
            </a:pPr>
            <a:r>
              <a:rPr sz="1500" b="0">
                <a:solidFill>
                  <a:srgbClr val="222222"/>
                </a:solidFill>
              </a:rPr>
              <a:t>a)  </a:t>
            </a:r>
            <a:r>
              <a:rPr sz="1500" b="0">
                <a:solidFill>
                  <a:srgbClr val="222222"/>
                </a:solidFill>
              </a:rPr>
              <a:t>Amatör Telsiz İstasyonu vasıtasıyla müzik yayını yapılması</a:t>
            </a:r>
          </a:p>
          <a:p>
            <a:pPr algn="l">
              <a:spcAft>
                <a:spcPts val="800"/>
              </a:spcAft>
            </a:pPr>
            <a:r>
              <a:rPr sz="1500" b="0">
                <a:solidFill>
                  <a:srgbClr val="222222"/>
                </a:solidFill>
              </a:rPr>
              <a:t>b)  </a:t>
            </a:r>
            <a:r>
              <a:rPr sz="1500" b="0">
                <a:solidFill>
                  <a:srgbClr val="222222"/>
                </a:solidFill>
              </a:rPr>
              <a:t>Radyo ve Televizyon yayınlarının doğrudan veya banttan yayınlanması</a:t>
            </a:r>
          </a:p>
          <a:p>
            <a:pPr algn="l">
              <a:spcAft>
                <a:spcPts val="800"/>
              </a:spcAft>
            </a:pPr>
            <a:r>
              <a:rPr sz="1500" b="0">
                <a:solidFill>
                  <a:srgbClr val="222222"/>
                </a:solidFill>
              </a:rPr>
              <a:t>c)  </a:t>
            </a:r>
            <a:r>
              <a:rPr sz="1500" b="0">
                <a:solidFill>
                  <a:srgbClr val="222222"/>
                </a:solidFill>
              </a:rPr>
              <a:t>Olağanüstü hallerde yanlış veya yanıltıcı yayın yapılması</a:t>
            </a:r>
          </a:p>
          <a:p>
            <a:pPr algn="l">
              <a:spcAft>
                <a:spcPts val="800"/>
              </a:spcAft>
            </a:pPr>
            <a:r>
              <a:rPr sz="1500" b="1">
                <a:solidFill>
                  <a:srgbClr val="2E7D32"/>
                </a:solidFill>
              </a:rPr>
              <a:t>d)  </a:t>
            </a:r>
            <a:r>
              <a:rPr sz="1500" b="1">
                <a:solidFill>
                  <a:srgbClr val="2E7D32"/>
                </a:solidFill>
              </a:rPr>
              <a:t>Amatör Telsiz Haberleşmesi</a:t>
            </a:r>
            <a:r>
              <a:rPr sz="1200" b="0">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Müzik/RTV yayını yapmak ve yanlış/yanıltıcı yayın yapmak yasaklı davranışlar listesindedir. Bir amatör telsiz istasyonunda yasal olarak yapılabilecek şey, tanımı gereği zaten sadece "amatör telsiz haberleşmesi"dir.</a:t>
            </a:r>
          </a:p>
          <a:p>
            <a:r>
              <a:rPr sz="1100" b="1">
                <a:solidFill>
                  <a:srgbClr val="1F3864"/>
                </a:solidFill>
              </a:rPr>
              <a:t>Kaynak: </a:t>
            </a:r>
            <a:r>
              <a:rPr sz="1100" b="0">
                <a:solidFill>
                  <a:srgbClr val="404040"/>
                </a:solidFill>
              </a:rPr>
              <a:t>KEGM Sınav ve Belgelendirme Yönetmeliği (RG 27482), Madde 23/1.</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48</a:t>
            </a:r>
            <a:r>
              <a:rPr sz="1400" b="0">
                <a:solidFill>
                  <a:srgbClr val="D6E4F0"/>
                </a:solidFill>
              </a:rPr>
              <a:t>   ·   Sınav Kuralları</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Yürürlükteki yönetmeliğe göre, amatör telsizcilik sınavında sınav görevlileri tarafından kopya çektiği tespit edilenlerin sınav kâğıtları iptal edilir. Kopya çekenler ne zaman tekrar sınava girebilir?</a:t>
            </a:r>
          </a:p>
          <a:p>
            <a:pPr algn="l">
              <a:spcAft>
                <a:spcPts val="800"/>
              </a:spcAft>
            </a:pPr>
            <a:r>
              <a:rPr sz="1500" b="1">
                <a:solidFill>
                  <a:srgbClr val="2E7D32"/>
                </a:solidFill>
              </a:rPr>
              <a:t>a)  </a:t>
            </a:r>
            <a:r>
              <a:rPr sz="1500" b="1">
                <a:solidFill>
                  <a:srgbClr val="2E7D32"/>
                </a:solidFill>
              </a:rPr>
              <a:t>1 sınav dönemi sonra</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2 sınav dönemi sonra</a:t>
            </a:r>
          </a:p>
          <a:p>
            <a:pPr algn="l">
              <a:spcAft>
                <a:spcPts val="800"/>
              </a:spcAft>
            </a:pPr>
            <a:r>
              <a:rPr sz="1500" b="0">
                <a:solidFill>
                  <a:srgbClr val="222222"/>
                </a:solidFill>
              </a:rPr>
              <a:t>c)  </a:t>
            </a:r>
            <a:r>
              <a:rPr sz="1500" b="0">
                <a:solidFill>
                  <a:srgbClr val="222222"/>
                </a:solidFill>
              </a:rPr>
              <a:t>3 sınav dönemi sonra</a:t>
            </a:r>
          </a:p>
          <a:p>
            <a:pPr algn="l">
              <a:spcAft>
                <a:spcPts val="800"/>
              </a:spcAft>
            </a:pPr>
            <a:r>
              <a:rPr sz="1500" b="0">
                <a:solidFill>
                  <a:srgbClr val="222222"/>
                </a:solidFill>
              </a:rPr>
              <a:t>d)  </a:t>
            </a:r>
            <a:r>
              <a:rPr sz="1500" b="0">
                <a:solidFill>
                  <a:srgbClr val="222222"/>
                </a:solidFill>
              </a:rPr>
              <a:t>1 yıl sonra</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Kopya tespit edilenlerin sınavı geçersiz sayılır ve BİR SONRAKİ sınav başvurusu kabul edilmez; yani bir dönem atlanır, ondan sonraki (2.) dönemde yeniden başvurabilirler.</a:t>
            </a:r>
          </a:p>
          <a:p>
            <a:r>
              <a:rPr sz="1100" b="1">
                <a:solidFill>
                  <a:srgbClr val="1F3864"/>
                </a:solidFill>
              </a:rPr>
              <a:t>Kaynak: </a:t>
            </a:r>
            <a:r>
              <a:rPr sz="1100" b="0">
                <a:solidFill>
                  <a:srgbClr val="404040"/>
                </a:solidFill>
              </a:rPr>
              <a:t>KEGM Sınav ve Belgelendirme Yönetmeliği (RG 27482), Madde 16/6.</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square">
            <a:spAutoFit/>
          </a:bodyPr>
          <a:lstStyle/>
          <a:p>
            <a:r>
              <a:rPr sz="1800" b="1">
                <a:solidFill>
                  <a:srgbClr val="FFFFFF"/>
                </a:solidFill>
              </a:rPr>
              <a:t>Soru 49</a:t>
            </a:r>
            <a:r>
              <a:rPr sz="1400" b="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l">
              <a:spcAft>
                <a:spcPts val="1400"/>
              </a:spcAft>
            </a:pPr>
            <a:r>
              <a:rPr sz="1700" b="1">
                <a:solidFill>
                  <a:srgbClr val="222222"/>
                </a:solidFill>
              </a:rPr>
              <a:t>AMPR aşağıdakilerden hangisini ifade eder?</a:t>
            </a:r>
          </a:p>
          <a:p>
            <a:pPr algn="l">
              <a:spcAft>
                <a:spcPts val="800"/>
              </a:spcAft>
            </a:pPr>
            <a:r>
              <a:rPr sz="1500" b="1">
                <a:solidFill>
                  <a:srgbClr val="2E7D32"/>
                </a:solidFill>
              </a:rPr>
              <a:t>a)  </a:t>
            </a:r>
            <a:r>
              <a:rPr sz="1500" b="1">
                <a:solidFill>
                  <a:srgbClr val="2E7D32"/>
                </a:solidFill>
              </a:rPr>
              <a:t>Amatör Paket Radyo Sistemini</a:t>
            </a:r>
            <a:r>
              <a:rPr sz="1200" b="0">
                <a:solidFill>
                  <a:srgbClr val="2E7D32"/>
                </a:solidFill>
              </a:rPr>
              <a:t>   ✓ Doğru cevap</a:t>
            </a:r>
          </a:p>
          <a:p>
            <a:pPr algn="l">
              <a:spcAft>
                <a:spcPts val="800"/>
              </a:spcAft>
            </a:pPr>
            <a:r>
              <a:rPr sz="1500" b="0">
                <a:solidFill>
                  <a:srgbClr val="222222"/>
                </a:solidFill>
              </a:rPr>
              <a:t>b)  </a:t>
            </a:r>
            <a:r>
              <a:rPr sz="1500" b="0">
                <a:solidFill>
                  <a:srgbClr val="222222"/>
                </a:solidFill>
              </a:rPr>
              <a:t>Uluslararası Telsiz Birliğini</a:t>
            </a:r>
          </a:p>
          <a:p>
            <a:pPr algn="l">
              <a:spcAft>
                <a:spcPts val="800"/>
              </a:spcAft>
            </a:pPr>
            <a:r>
              <a:rPr sz="1500" b="0">
                <a:solidFill>
                  <a:srgbClr val="222222"/>
                </a:solidFill>
              </a:rPr>
              <a:t>c)  </a:t>
            </a:r>
            <a:r>
              <a:rPr sz="1500" b="0">
                <a:solidFill>
                  <a:srgbClr val="222222"/>
                </a:solidFill>
              </a:rPr>
              <a:t>Hızlı Taramalı Televizyon Sistemini</a:t>
            </a:r>
          </a:p>
          <a:p>
            <a:pPr algn="l">
              <a:spcAft>
                <a:spcPts val="800"/>
              </a:spcAft>
            </a:pPr>
            <a:r>
              <a:rPr sz="1500" b="0">
                <a:solidFill>
                  <a:srgbClr val="222222"/>
                </a:solidFill>
              </a:rPr>
              <a:t>d)  </a:t>
            </a:r>
            <a:r>
              <a:rPr sz="1500" b="0">
                <a:solidFill>
                  <a:srgbClr val="222222"/>
                </a:solidFill>
              </a:rPr>
              <a:t>Yavaş Taramalı Televizyon Sistemini</a:t>
            </a:r>
          </a:p>
        </p:txBody>
      </p:sp>
      <p:sp>
        <p:nvSpPr>
          <p:cNvPr id="5" name="Rectangle 4"/>
          <p:cNvSpPr/>
          <p:nvPr/>
        </p:nvSpPr>
        <p:spPr>
          <a:xfrm>
            <a:off x="6339699" y="960120"/>
            <a:ext cx="5394796" cy="539496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182880" bIns="182880"/>
          <a:lstStyle/>
          <a:p>
            <a:pPr algn="ctr">
              <a:spcAft>
                <a:spcPts val="1000"/>
              </a:spcAft>
            </a:pPr>
            <a:r>
              <a:rPr sz="1400" b="1">
                <a:solidFill>
                  <a:srgbClr val="2E7D32"/>
                </a:solidFill>
              </a:rPr>
              <a:t>AÇIKLAMA</a:t>
            </a:r>
          </a:p>
          <a:p>
            <a:pPr>
              <a:spcAft>
                <a:spcPts val="1000"/>
              </a:spcAft>
            </a:pPr>
            <a:r>
              <a:rPr sz="1300" b="0">
                <a:solidFill>
                  <a:srgbClr val="222222"/>
                </a:solidFill>
              </a:rPr>
              <a:t>AMPR (Amateur Packet Radio Network), amatör telsiz frekansları üzerinden bilgisayar verisi (paket halinde) taşımak için kullanılan bir ağ/protokol sistemidir; yönetmelik dışı, genel teknik bir kavramdır.</a:t>
            </a:r>
          </a:p>
          <a:p>
            <a:r>
              <a:rPr sz="1100" b="1">
                <a:solidFill>
                  <a:srgbClr val="1F3864"/>
                </a:solidFill>
              </a:rPr>
              <a:t>Kaynak: </a:t>
            </a:r>
            <a:r>
              <a:rPr sz="1100" b="0">
                <a:solidFill>
                  <a:srgbClr val="404040"/>
                </a:solidFill>
              </a:rPr>
              <a:t>Genel amatör telsiz terminolojisi (yönetmelikte tanımlı değildir).</a:t>
            </a:r>
          </a:p>
        </p:txBody>
      </p:sp>
      <p:sp>
        <p:nvSpPr>
          <p:cNvPr id="6" name="TextBox 5"/>
          <p:cNvSpPr txBox="1"/>
          <p:nvPr/>
        </p:nvSpPr>
        <p:spPr>
          <a:xfrm>
            <a:off x="365760" y="6492240"/>
            <a:ext cx="11460175" cy="274320"/>
          </a:xfrm>
          <a:prstGeom prst="rect">
            <a:avLst/>
          </a:prstGeom>
          <a:noFill/>
        </p:spPr>
        <p:txBody>
          <a:bodyPr wrap="square">
            <a:spAutoFit/>
          </a:bodyPr>
          <a:lstStyle/>
          <a:p>
            <a:r>
              <a:rPr sz="1000" b="0">
                <a:solidFill>
                  <a:srgbClr val="595959"/>
                </a:solidFill>
              </a:rPr>
              <a:t>Ulusal ve Uluslararası Düzenlemeler — C Sınıfı — Soru 49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terms:created xsi:type="dcterms:W3CDTF">2013-01-27T09:14:16Z</dcterms:created>
  <dcterms:modified xsi:type="dcterms:W3CDTF">2013-01-27T09:15:58Z</dcterms:modified>
  <cp:category/>
</cp:coreProperties>
</file>