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91" d="100"/>
          <a:sy n="91" d="100"/>
        </p:scale>
        <p:origin x="-36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167" Type="http://schemas.openxmlformats.org/officeDocument/2006/relationships/presProps" Target="presProps.xml"/><Relationship Id="rId168" Type="http://schemas.openxmlformats.org/officeDocument/2006/relationships/viewProps" Target="viewProps.xml"/><Relationship Id="rId169" Type="http://schemas.openxmlformats.org/officeDocument/2006/relationships/theme" Target="theme/theme1.xml"/><Relationship Id="rId1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7/26/2026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7/26/2026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7/26/2026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7/26/2026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280160"/>
          </a:xfrm>
          <a:prstGeom prst="rect">
            <a:avLst/>
          </a:prstGeom>
          <a:noFill/>
        </p:spPr>
        <p:txBody>
          <a:bodyPr wrap="square">
            <a:spAutoFit/>
          </a:bodyPr>
          <a:lstStyle/>
          <a:p>
            <a:r>
              <a:rPr sz="3600" b="1">
                <a:solidFill>
                  <a:srgbClr val="FFFFFF"/>
                </a:solidFill>
              </a:rPr>
              <a:t>İŞLETME</a:t>
            </a:r>
          </a:p>
        </p:txBody>
      </p:sp>
      <p:sp>
        <p:nvSpPr>
          <p:cNvPr id="4" name="TextBox 3"/>
          <p:cNvSpPr txBox="1"/>
          <p:nvPr/>
        </p:nvSpPr>
        <p:spPr>
          <a:xfrm>
            <a:off x="914400" y="3291840"/>
            <a:ext cx="10362895" cy="731520"/>
          </a:xfrm>
          <a:prstGeom prst="rect">
            <a:avLst/>
          </a:prstGeom>
          <a:noFill/>
        </p:spPr>
        <p:txBody>
          <a:bodyPr wrap="square">
            <a:spAutoFit/>
          </a:bodyPr>
          <a:lstStyle/>
          <a:p>
            <a:r>
              <a:rPr sz="2000" b="0">
                <a:solidFill>
                  <a:srgbClr val="D6E4F0"/>
                </a:solidFill>
              </a:rPr>
              <a:t>Amatör Telsizcilik Sınav Hazırlık Seti — C Sınıfı (82 Soru)</a:t>
            </a:r>
          </a:p>
        </p:txBody>
      </p:sp>
      <p:sp>
        <p:nvSpPr>
          <p:cNvPr id="5" name="TextBox 4"/>
          <p:cNvSpPr txBox="1"/>
          <p:nvPr/>
        </p:nvSpPr>
        <p:spPr>
          <a:xfrm>
            <a:off x="914400" y="4343400"/>
            <a:ext cx="10360152" cy="457200"/>
          </a:xfrm>
          <a:prstGeom prst="rect">
            <a:avLst/>
          </a:prstGeom>
          <a:noFill/>
        </p:spPr>
        <p:txBody>
          <a:bodyPr wrap="square">
            <a:spAutoFit/>
          </a:bodyPr>
          <a:lstStyle/>
          <a:p>
            <a:r>
              <a:rPr sz="1300" b="0">
                <a:solidFill>
                  <a:srgbClr val="D6E4F0"/>
                </a:solidFill>
              </a:rPr>
              <a:t>Yazar: Claude Sonnet 5 ve Claude Opus 5 (Anthropic)  —  Editör / Hata kontrolü: H. Erhan Özkan, TA3HX</a:t>
            </a:r>
          </a:p>
        </p:txBody>
      </p:sp>
      <p:sp>
        <p:nvSpPr>
          <p:cNvPr id="6" name="TextBox 5"/>
          <p:cNvSpPr txBox="1"/>
          <p:nvPr/>
        </p:nvSpPr>
        <p:spPr>
          <a:xfrm>
            <a:off x="914400" y="6035040"/>
            <a:ext cx="10362895" cy="457200"/>
          </a:xfrm>
          <a:prstGeom prst="rect">
            <a:avLst/>
          </a:prstGeom>
          <a:noFill/>
        </p:spPr>
        <p:txBody>
          <a:bodyPr wrap="square">
            <a:spAutoFit/>
          </a:bodyPr>
          <a:lstStyle/>
          <a:p>
            <a:r>
              <a:rPr sz="1300" b="0">
                <a:solidFill>
                  <a:srgbClr val="D6E4F0"/>
                </a:solidFill>
              </a:rPr>
              <a:t>Kaynak: KEGM Amatör Telsizcilik C Sınıfı Soru Bankası — sınav hazırlık amaçlıdır, resmî bir KEGM yayını değildir.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1: Q-Kodları, Kısaltmalar ve Fonetik Alfabe</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Q-kodları, dil farkını aşmak için üretilmiş üç harfli kısaltmalardır: soru biçiminde de yanıt biçiminde de kullanılır (QRM? / QRM).</a:t>
            </a:r>
          </a:p>
          <a:p>
            <a:pPr algn="l">
              <a:spcAft>
                <a:spcPts val="1400"/>
              </a:spcAft>
            </a:pPr>
            <a:r>
              <a:rPr sz="1700" b="0">
                <a:solidFill>
                  <a:srgbClr val="222222"/>
                </a:solidFill>
              </a:rPr>
              <a:t>•  Sık karışan çiftler ayrı ayrı öğrenilmelidir: QRM başka istasyondan gelen karışma, QRN doğal gürültü; QRQ daha hızlı, QRS daha yavaş göndermeyi ister.</a:t>
            </a:r>
          </a:p>
          <a:p>
            <a:pPr algn="l">
              <a:spcAft>
                <a:spcPts val="1400"/>
              </a:spcAft>
            </a:pPr>
            <a:r>
              <a:rPr sz="1700" b="0">
                <a:solidFill>
                  <a:srgbClr val="222222"/>
                </a:solidFill>
              </a:rPr>
              <a:t>•  Uluslararası fonetik alfabenin kelimeleri sabittir; aynı harfle başlayan başka bir kelimeyle değiştirilemez, çünkü amaç kelimenin bozuk kanalda bütün olarak tanınmasıdır.</a:t>
            </a:r>
          </a:p>
          <a:p>
            <a:pPr algn="l">
              <a:spcAft>
                <a:spcPts val="1400"/>
              </a:spcAft>
            </a:pPr>
            <a:r>
              <a:rPr sz="1700" b="0">
                <a:solidFill>
                  <a:srgbClr val="222222"/>
                </a:solidFill>
              </a:rPr>
              <a:t>•  Türkiye'de ayrıca millî (Türkçe il adlarına dayanan) fonetik alfabe kullanılır; sorularda hangi alfabenin istendiğine dikkat edilmelidir.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ITU Radyo Tüzüğü Ek 14 — Q kodları, fonetik alfabe; millî fonetik alfabe.</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1 Girişi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Herhangi bir amatör bantta dinleme yaparken karşı taraftan "Burası TA2CP" gibi bir çağrı duyduğunuzda bu çağrının aşağıdaki merkezlerden hangisinden yapıldığını anlarsınız?</a:t>
            </a:r>
          </a:p>
          <a:p>
            <a:pPr algn="l">
              <a:spcAft>
                <a:spcPts val="800"/>
              </a:spcAft>
            </a:pPr>
            <a:r>
              <a:rPr sz="1500" b="1">
                <a:solidFill>
                  <a:srgbClr val="2E7D32"/>
                </a:solidFill>
              </a:rPr>
              <a:t>a)  </a:t>
            </a:r>
            <a:r>
              <a:rPr sz="1500" b="1">
                <a:solidFill>
                  <a:srgbClr val="2E7D32"/>
                </a:solidFill>
              </a:rPr>
              <a:t>Ankara</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Aydın</a:t>
            </a:r>
          </a:p>
          <a:p>
            <a:pPr algn="l">
              <a:spcAft>
                <a:spcPts val="800"/>
              </a:spcAft>
            </a:pPr>
            <a:r>
              <a:rPr sz="1500" b="0">
                <a:solidFill>
                  <a:srgbClr val="222222"/>
                </a:solidFill>
              </a:rPr>
              <a:t>c)  </a:t>
            </a:r>
            <a:r>
              <a:rPr sz="1500" b="0">
                <a:solidFill>
                  <a:srgbClr val="222222"/>
                </a:solidFill>
              </a:rPr>
              <a:t>Adana</a:t>
            </a:r>
          </a:p>
          <a:p>
            <a:pPr algn="l">
              <a:spcAft>
                <a:spcPts val="800"/>
              </a:spcAft>
            </a:pPr>
            <a:r>
              <a:rPr sz="1500" b="0">
                <a:solidFill>
                  <a:srgbClr val="222222"/>
                </a:solidFill>
              </a:rPr>
              <a:t>d)  </a:t>
            </a:r>
            <a:r>
              <a:rPr sz="1500" b="0">
                <a:solidFill>
                  <a:srgbClr val="222222"/>
                </a:solidFill>
              </a:rPr>
              <a:t>Artvin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Çağrı işaretindeki bölge numarası (2), o istasyonun kayıtlı olduğu bölgeyi gösterir; Bölge 2 içinde Ankara vardır.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Telsiz-telgraf haberleşmesinde QTR kısaltması aşağıdaki sorulardan hangisini ifade eder?</a:t>
            </a:r>
          </a:p>
          <a:p>
            <a:pPr algn="l">
              <a:spcAft>
                <a:spcPts val="800"/>
              </a:spcAft>
            </a:pPr>
            <a:r>
              <a:rPr sz="1500" b="0">
                <a:solidFill>
                  <a:srgbClr val="222222"/>
                </a:solidFill>
              </a:rPr>
              <a:t>a)  </a:t>
            </a:r>
            <a:r>
              <a:rPr sz="1500" b="0">
                <a:solidFill>
                  <a:srgbClr val="222222"/>
                </a:solidFill>
              </a:rPr>
              <a:t>Hangi bölgedensiniz?</a:t>
            </a:r>
          </a:p>
          <a:p>
            <a:pPr algn="l">
              <a:spcAft>
                <a:spcPts val="800"/>
              </a:spcAft>
            </a:pPr>
            <a:r>
              <a:rPr sz="1500" b="1">
                <a:solidFill>
                  <a:srgbClr val="2E7D32"/>
                </a:solidFill>
              </a:rPr>
              <a:t>b)  </a:t>
            </a:r>
            <a:r>
              <a:rPr sz="1500" b="1">
                <a:solidFill>
                  <a:srgbClr val="2E7D32"/>
                </a:solidFill>
              </a:rPr>
              <a:t>Saatiniz tam olarak kaçtır?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Bana çağrı adınızı verir misiniz?</a:t>
            </a:r>
          </a:p>
          <a:p>
            <a:pPr algn="l">
              <a:spcAft>
                <a:spcPts val="800"/>
              </a:spcAft>
            </a:pPr>
            <a:r>
              <a:rPr sz="1500" b="0">
                <a:solidFill>
                  <a:srgbClr val="222222"/>
                </a:solidFill>
              </a:rPr>
              <a:t>d)  </a:t>
            </a:r>
            <a:r>
              <a:rPr sz="1500" b="0">
                <a:solidFill>
                  <a:srgbClr val="222222"/>
                </a:solidFill>
              </a:rPr>
              <a:t>Nasıl anten kullanıyorsunuz?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QTR, karşı istasyondan doğru saati sormak için kullanılan Q-koddur.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Amatörlerin belirli zamanlarda yaptıkları yarışmaların (CONTEST) gayesi nedir?</a:t>
            </a:r>
          </a:p>
          <a:p>
            <a:pPr algn="l">
              <a:spcAft>
                <a:spcPts val="800"/>
              </a:spcAft>
            </a:pPr>
            <a:r>
              <a:rPr sz="1500" b="0">
                <a:solidFill>
                  <a:srgbClr val="222222"/>
                </a:solidFill>
              </a:rPr>
              <a:t>a)  </a:t>
            </a:r>
            <a:r>
              <a:rPr sz="1500" b="0">
                <a:solidFill>
                  <a:srgbClr val="222222"/>
                </a:solidFill>
              </a:rPr>
              <a:t>Amatörlerin hoşça vakit geçirmeleri</a:t>
            </a:r>
          </a:p>
          <a:p>
            <a:pPr algn="l">
              <a:spcAft>
                <a:spcPts val="800"/>
              </a:spcAft>
            </a:pPr>
            <a:r>
              <a:rPr sz="1500" b="1">
                <a:solidFill>
                  <a:srgbClr val="2E7D32"/>
                </a:solidFill>
              </a:rPr>
              <a:t>b)  </a:t>
            </a:r>
            <a:r>
              <a:rPr sz="1500" b="1">
                <a:solidFill>
                  <a:srgbClr val="2E7D32"/>
                </a:solidFill>
              </a:rPr>
              <a:t>En kısa zamanda mümkün olduğu kadar çok istasyonla QSO (haberleşme temas kaydı) yapmak</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Amatörlerin cihazları ile ilgili bilgi alışverişi</a:t>
            </a:r>
          </a:p>
          <a:p>
            <a:pPr algn="l">
              <a:spcAft>
                <a:spcPts val="800"/>
              </a:spcAft>
            </a:pPr>
            <a:r>
              <a:rPr sz="1500" b="0">
                <a:solidFill>
                  <a:srgbClr val="222222"/>
                </a:solidFill>
              </a:rPr>
              <a:t>d)  </a:t>
            </a:r>
            <a:r>
              <a:rPr sz="1500" b="0">
                <a:solidFill>
                  <a:srgbClr val="222222"/>
                </a:solidFill>
              </a:rPr>
              <a:t>QTH locater saptaması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Contest'in amacı, belirlenen kurallar çerçevesinde en kısa sürede en çok sayıda istasyonla temas kurmaktır; bu, operatörlük becerisini ve istasyon performansını test eder.</a:t>
            </a:r>
          </a:p>
          <a:p>
            <a:r>
              <a:rPr sz="1100" b="1">
                <a:solidFill>
                  <a:srgbClr val="1F3864"/>
                </a:solidFill>
              </a:rPr>
              <a:t>Kaynak: </a:t>
            </a:r>
            <a:r>
              <a:rPr sz="1100" b="0">
                <a:solidFill>
                  <a:srgbClr val="404040"/>
                </a:solidFill>
              </a:rPr>
              <a:t>Genel amatör telsiz sözlüğü.</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a:t>
            </a:r>
            <a:r>
              <a:rPr sz="1400" b="0">
                <a:solidFill>
                  <a:srgbClr val="D6E4F0"/>
                </a:solidFill>
              </a:rPr>
              <a:t>   ·   Kısaltmalar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Radyo haberleşmesi yapılırken kullanılan kısaltmalardan AR kısaltması neyi ifade eder?</a:t>
            </a:r>
          </a:p>
          <a:p>
            <a:pPr algn="l">
              <a:spcAft>
                <a:spcPts val="800"/>
              </a:spcAft>
            </a:pPr>
            <a:r>
              <a:rPr sz="1500" b="0">
                <a:solidFill>
                  <a:srgbClr val="222222"/>
                </a:solidFill>
              </a:rPr>
              <a:t>a)  </a:t>
            </a:r>
            <a:r>
              <a:rPr sz="1500" b="0">
                <a:solidFill>
                  <a:srgbClr val="222222"/>
                </a:solidFill>
              </a:rPr>
              <a:t>Yayın tekrarı</a:t>
            </a:r>
          </a:p>
          <a:p>
            <a:pPr algn="l">
              <a:spcAft>
                <a:spcPts val="800"/>
              </a:spcAft>
            </a:pPr>
            <a:r>
              <a:rPr sz="1500" b="0">
                <a:solidFill>
                  <a:srgbClr val="222222"/>
                </a:solidFill>
              </a:rPr>
              <a:t>b)  </a:t>
            </a:r>
            <a:r>
              <a:rPr sz="1500" b="0">
                <a:solidFill>
                  <a:srgbClr val="222222"/>
                </a:solidFill>
              </a:rPr>
              <a:t>Yayın başlangıcı</a:t>
            </a:r>
          </a:p>
          <a:p>
            <a:pPr algn="l">
              <a:spcAft>
                <a:spcPts val="800"/>
              </a:spcAft>
            </a:pPr>
            <a:r>
              <a:rPr sz="1500" b="1">
                <a:solidFill>
                  <a:srgbClr val="2E7D32"/>
                </a:solidFill>
              </a:rPr>
              <a:t>c)  </a:t>
            </a:r>
            <a:r>
              <a:rPr sz="1500" b="1">
                <a:solidFill>
                  <a:srgbClr val="2E7D32"/>
                </a:solidFill>
              </a:rPr>
              <a:t>Yayın sonu</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Genel yayın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AR, bir mesajın/yayının sonunu belirten prosedürel Mors işaretidir.</a:t>
            </a:r>
          </a:p>
          <a:p>
            <a:r>
              <a:rPr sz="1100" b="1">
                <a:solidFill>
                  <a:srgbClr val="1F3864"/>
                </a:solidFill>
              </a:rPr>
              <a:t>Kaynak: </a:t>
            </a:r>
            <a:r>
              <a:rPr sz="1100" b="0">
                <a:solidFill>
                  <a:srgbClr val="404040"/>
                </a:solidFill>
              </a:rPr>
              <a:t>Uluslararası prosedürel Mors işaretleri.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a:t>
            </a:r>
            <a:r>
              <a:rPr sz="1400" b="0">
                <a:solidFill>
                  <a:srgbClr val="D6E4F0"/>
                </a:solidFill>
              </a:rPr>
              <a:t>   ·   Kısaltmalar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Radyo haberleşmesi yapılırken kullanılan kısaltmalardan CQ kısaltması ne amaçla kullanılır?</a:t>
            </a:r>
          </a:p>
          <a:p>
            <a:pPr algn="l">
              <a:spcAft>
                <a:spcPts val="800"/>
              </a:spcAft>
            </a:pPr>
            <a:r>
              <a:rPr sz="1500" b="0">
                <a:solidFill>
                  <a:srgbClr val="222222"/>
                </a:solidFill>
              </a:rPr>
              <a:t>a)  </a:t>
            </a:r>
            <a:r>
              <a:rPr sz="1500" b="0">
                <a:solidFill>
                  <a:srgbClr val="222222"/>
                </a:solidFill>
              </a:rPr>
              <a:t>Yakında bulunabilecek istasyonları uyarmak için</a:t>
            </a:r>
          </a:p>
          <a:p>
            <a:pPr algn="l">
              <a:spcAft>
                <a:spcPts val="800"/>
              </a:spcAft>
            </a:pPr>
            <a:r>
              <a:rPr sz="1500" b="1">
                <a:solidFill>
                  <a:srgbClr val="2E7D32"/>
                </a:solidFill>
              </a:rPr>
              <a:t>b)  </a:t>
            </a:r>
            <a:r>
              <a:rPr sz="1500" b="1">
                <a:solidFill>
                  <a:srgbClr val="2E7D32"/>
                </a:solidFill>
              </a:rPr>
              <a:t>Bütün istasyonlara genel çağrı yapmak için</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Yalnızca bir istasyona çağrı için</a:t>
            </a:r>
          </a:p>
          <a:p>
            <a:pPr algn="l">
              <a:spcAft>
                <a:spcPts val="800"/>
              </a:spcAft>
            </a:pPr>
            <a:r>
              <a:rPr sz="1500" b="0">
                <a:solidFill>
                  <a:srgbClr val="222222"/>
                </a:solidFill>
              </a:rPr>
              <a:t>d)  </a:t>
            </a:r>
            <a:r>
              <a:rPr sz="1500" b="0">
                <a:solidFill>
                  <a:srgbClr val="222222"/>
                </a:solidFill>
              </a:rPr>
              <a:t>Karşıdaki istasyonla görüşmeyi tekrarlamak için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CQ, belirli bir istasyona değil, o frekansı dinleyen herkese yapılan genel çağrıdır.</a:t>
            </a:r>
          </a:p>
          <a:p>
            <a:r>
              <a:rPr sz="1100" b="1">
                <a:solidFill>
                  <a:srgbClr val="1F3864"/>
                </a:solidFill>
              </a:rPr>
              <a:t>Kaynak: </a:t>
            </a:r>
            <a:r>
              <a:rPr sz="1100" b="0">
                <a:solidFill>
                  <a:srgbClr val="404040"/>
                </a:solidFill>
              </a:rPr>
              <a:t>Genel amatör telsiz sözlüğü.</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Genel olarak herhangi bir frekans üzerinde göndermeye geçmeden önce hangi Q kodu kullanılır?</a:t>
            </a:r>
          </a:p>
          <a:p>
            <a:pPr algn="l">
              <a:spcAft>
                <a:spcPts val="800"/>
              </a:spcAft>
            </a:pPr>
            <a:r>
              <a:rPr sz="1500" b="0">
                <a:solidFill>
                  <a:srgbClr val="222222"/>
                </a:solidFill>
              </a:rPr>
              <a:t>a)  </a:t>
            </a:r>
            <a:r>
              <a:rPr sz="1500" b="0">
                <a:solidFill>
                  <a:srgbClr val="222222"/>
                </a:solidFill>
              </a:rPr>
              <a:t>QRU</a:t>
            </a:r>
          </a:p>
          <a:p>
            <a:pPr algn="l">
              <a:spcAft>
                <a:spcPts val="800"/>
              </a:spcAft>
            </a:pPr>
            <a:r>
              <a:rPr sz="1500" b="1">
                <a:solidFill>
                  <a:srgbClr val="2E7D32"/>
                </a:solidFill>
              </a:rPr>
              <a:t>b)  </a:t>
            </a:r>
            <a:r>
              <a:rPr sz="1500" b="1">
                <a:solidFill>
                  <a:srgbClr val="2E7D32"/>
                </a:solidFill>
              </a:rPr>
              <a:t>QRV</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QRT</a:t>
            </a:r>
          </a:p>
          <a:p>
            <a:pPr algn="l">
              <a:spcAft>
                <a:spcPts val="800"/>
              </a:spcAft>
            </a:pPr>
            <a:r>
              <a:rPr sz="1500" b="0">
                <a:solidFill>
                  <a:srgbClr val="222222"/>
                </a:solidFill>
              </a:rPr>
              <a:t>d)  </a:t>
            </a:r>
            <a:r>
              <a:rPr sz="1500" b="0">
                <a:solidFill>
                  <a:srgbClr val="222222"/>
                </a:solidFill>
              </a:rPr>
              <a:t>QRZ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QRV, 'hazırım / göndermeye hazırım' anlamına gelir; göndermeye başlamadan önce hazır olunduğunu bildirmek için kullanılır.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QRS kodunun anlamı nedir?</a:t>
            </a:r>
          </a:p>
          <a:p>
            <a:pPr algn="l">
              <a:spcAft>
                <a:spcPts val="800"/>
              </a:spcAft>
            </a:pPr>
            <a:r>
              <a:rPr sz="1500" b="1">
                <a:solidFill>
                  <a:srgbClr val="2E7D32"/>
                </a:solidFill>
              </a:rPr>
              <a:t>a)  </a:t>
            </a:r>
            <a:r>
              <a:rPr sz="1500" b="1">
                <a:solidFill>
                  <a:srgbClr val="2E7D32"/>
                </a:solidFill>
              </a:rPr>
              <a:t>Daha yavaş gönderiniz</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Daha hızlı gönderiniz</a:t>
            </a:r>
          </a:p>
          <a:p>
            <a:pPr algn="l">
              <a:spcAft>
                <a:spcPts val="800"/>
              </a:spcAft>
            </a:pPr>
            <a:r>
              <a:rPr sz="1500" b="0">
                <a:solidFill>
                  <a:srgbClr val="222222"/>
                </a:solidFill>
              </a:rPr>
              <a:t>c)  </a:t>
            </a:r>
            <a:r>
              <a:rPr sz="1500" b="0">
                <a:solidFill>
                  <a:srgbClr val="222222"/>
                </a:solidFill>
              </a:rPr>
              <a:t>RST raporu gönderiniz</a:t>
            </a:r>
          </a:p>
          <a:p>
            <a:pPr algn="l">
              <a:spcAft>
                <a:spcPts val="800"/>
              </a:spcAft>
            </a:pPr>
            <a:r>
              <a:rPr sz="1500" b="0">
                <a:solidFill>
                  <a:srgbClr val="222222"/>
                </a:solidFill>
              </a:rPr>
              <a:t>d)  </a:t>
            </a:r>
            <a:r>
              <a:rPr sz="1500" b="0">
                <a:solidFill>
                  <a:srgbClr val="222222"/>
                </a:solidFill>
              </a:rPr>
              <a:t>İstediğiniz şekilde gönderiniz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QRS, karşı istasyondan gönderim hızını düşürmesini rica etmek için kullanılır (QRQ ise tam tersi — daha hızlı gönderilmesini ister).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Uluslararası fonetik alfabeye göre AE6JTK'nın hecelemesi ne şekilde yapılır?</a:t>
            </a:r>
          </a:p>
          <a:p>
            <a:pPr algn="l">
              <a:spcAft>
                <a:spcPts val="800"/>
              </a:spcAft>
            </a:pPr>
            <a:r>
              <a:rPr sz="1500" b="0">
                <a:solidFill>
                  <a:srgbClr val="222222"/>
                </a:solidFill>
              </a:rPr>
              <a:t>a)  </a:t>
            </a:r>
            <a:r>
              <a:rPr sz="1500" b="0">
                <a:solidFill>
                  <a:srgbClr val="222222"/>
                </a:solidFill>
              </a:rPr>
              <a:t>Alpha, Echo, Six, Juliet, Ticket, Kilo</a:t>
            </a:r>
          </a:p>
          <a:p>
            <a:pPr algn="l">
              <a:spcAft>
                <a:spcPts val="800"/>
              </a:spcAft>
            </a:pPr>
            <a:r>
              <a:rPr sz="1500" b="0">
                <a:solidFill>
                  <a:srgbClr val="222222"/>
                </a:solidFill>
              </a:rPr>
              <a:t>b)  </a:t>
            </a:r>
            <a:r>
              <a:rPr sz="1500" b="0">
                <a:solidFill>
                  <a:srgbClr val="222222"/>
                </a:solidFill>
              </a:rPr>
              <a:t>Alpha, Echo, Seven, January, Tango, Kilo</a:t>
            </a:r>
          </a:p>
          <a:p>
            <a:pPr algn="l">
              <a:spcAft>
                <a:spcPts val="800"/>
              </a:spcAft>
            </a:pPr>
            <a:r>
              <a:rPr sz="1500" b="1">
                <a:solidFill>
                  <a:srgbClr val="2E7D32"/>
                </a:solidFill>
              </a:rPr>
              <a:t>c)  </a:t>
            </a:r>
            <a:r>
              <a:rPr sz="1500" b="1">
                <a:solidFill>
                  <a:srgbClr val="2E7D32"/>
                </a:solidFill>
              </a:rPr>
              <a:t>Alpha, Echo, Six, Juliet, Tango, Kilo</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Alpha, Echo, Six, January, Ticket, Kilo</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Her harf ve rakam, NATO/uluslararası fonetik alfabedeki karşılığıyla okunur: A=Alpha, E=Echo, 6=Six, J=Juliet, T=Tango, K=Kilo.</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a:t>
            </a:r>
            <a:r>
              <a:rPr sz="1400" b="0">
                <a:solidFill>
                  <a:srgbClr val="D6E4F0"/>
                </a:solidFill>
              </a:rPr>
              <a:t>   ·   Acil Durum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Telsiz telefon haberleşmesinde uluslararası kurallara göre tehlike anında yapılan çağrı aşağıdakilerden hangisi ile başlamaktadır?</a:t>
            </a:r>
          </a:p>
          <a:p>
            <a:pPr algn="l">
              <a:spcAft>
                <a:spcPts val="800"/>
              </a:spcAft>
            </a:pPr>
            <a:r>
              <a:rPr sz="1500" b="1">
                <a:solidFill>
                  <a:srgbClr val="2E7D32"/>
                </a:solidFill>
              </a:rPr>
              <a:t>a)  </a:t>
            </a:r>
            <a:r>
              <a:rPr sz="1500" b="1">
                <a:solidFill>
                  <a:srgbClr val="2E7D32"/>
                </a:solidFill>
              </a:rPr>
              <a:t>Mayday</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SOS</a:t>
            </a:r>
          </a:p>
          <a:p>
            <a:pPr algn="l">
              <a:spcAft>
                <a:spcPts val="800"/>
              </a:spcAft>
            </a:pPr>
            <a:r>
              <a:rPr sz="1500" b="0">
                <a:solidFill>
                  <a:srgbClr val="222222"/>
                </a:solidFill>
              </a:rPr>
              <a:t>c)  </a:t>
            </a:r>
            <a:r>
              <a:rPr sz="1500" b="0">
                <a:solidFill>
                  <a:srgbClr val="222222"/>
                </a:solidFill>
              </a:rPr>
              <a:t>Help</a:t>
            </a:r>
          </a:p>
          <a:p>
            <a:pPr algn="l">
              <a:spcAft>
                <a:spcPts val="800"/>
              </a:spcAft>
            </a:pPr>
            <a:r>
              <a:rPr sz="1500" b="0">
                <a:solidFill>
                  <a:srgbClr val="222222"/>
                </a:solidFill>
              </a:rPr>
              <a:t>d)  </a:t>
            </a:r>
            <a:r>
              <a:rPr sz="1500" b="0">
                <a:solidFill>
                  <a:srgbClr val="222222"/>
                </a:solidFill>
              </a:rPr>
              <a:t>CQ</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Sesli (telefon) haberleşmede uluslararası tehlike çağrısı MAYDAY'dir; SOS ise Mors (CW) haberleşmesinde kullanılan eşdeğer tehlike sinyalidir.</a:t>
            </a:r>
          </a:p>
          <a:p>
            <a:r>
              <a:rPr sz="1100" b="1">
                <a:solidFill>
                  <a:srgbClr val="1F3864"/>
                </a:solidFill>
              </a:rPr>
              <a:t>Kaynak: </a:t>
            </a:r>
            <a:r>
              <a:rPr sz="1100" b="0">
                <a:solidFill>
                  <a:srgbClr val="404040"/>
                </a:solidFill>
              </a:rPr>
              <a:t>ITU acil durum işletme kuralları.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Telsiz telgraf haberleşmesinde QRX kısaltması aşağıdaki sorulardan hangisini anlatır?</a:t>
            </a:r>
          </a:p>
          <a:p>
            <a:pPr algn="l">
              <a:spcAft>
                <a:spcPts val="800"/>
              </a:spcAft>
            </a:pPr>
            <a:r>
              <a:rPr sz="1500" b="0">
                <a:solidFill>
                  <a:srgbClr val="222222"/>
                </a:solidFill>
              </a:rPr>
              <a:t>a)  </a:t>
            </a:r>
            <a:r>
              <a:rPr sz="1500" b="0">
                <a:solidFill>
                  <a:srgbClr val="222222"/>
                </a:solidFill>
              </a:rPr>
              <a:t>Göndermeye başlayabilir miyim</a:t>
            </a:r>
          </a:p>
          <a:p>
            <a:pPr algn="l">
              <a:spcAft>
                <a:spcPts val="800"/>
              </a:spcAft>
            </a:pPr>
            <a:r>
              <a:rPr sz="1500" b="0">
                <a:solidFill>
                  <a:srgbClr val="222222"/>
                </a:solidFill>
              </a:rPr>
              <a:t>b)  </a:t>
            </a:r>
            <a:r>
              <a:rPr sz="1500" b="0">
                <a:solidFill>
                  <a:srgbClr val="222222"/>
                </a:solidFill>
              </a:rPr>
              <a:t>Mesajınız var mı</a:t>
            </a:r>
          </a:p>
          <a:p>
            <a:pPr algn="l">
              <a:spcAft>
                <a:spcPts val="800"/>
              </a:spcAft>
            </a:pPr>
            <a:r>
              <a:rPr sz="1500" b="0">
                <a:solidFill>
                  <a:srgbClr val="222222"/>
                </a:solidFill>
              </a:rPr>
              <a:t>c)  </a:t>
            </a:r>
            <a:r>
              <a:rPr sz="1500" b="0">
                <a:solidFill>
                  <a:srgbClr val="222222"/>
                </a:solidFill>
              </a:rPr>
              <a:t>Meşgul müsünüz</a:t>
            </a:r>
          </a:p>
          <a:p>
            <a:pPr algn="l">
              <a:spcAft>
                <a:spcPts val="800"/>
              </a:spcAft>
            </a:pPr>
            <a:r>
              <a:rPr sz="1500" b="1">
                <a:solidFill>
                  <a:srgbClr val="2E7D32"/>
                </a:solidFill>
              </a:rPr>
              <a:t>d)  </a:t>
            </a:r>
            <a:r>
              <a:rPr sz="1500" b="1">
                <a:solidFill>
                  <a:srgbClr val="2E7D32"/>
                </a:solidFill>
              </a:rPr>
              <a:t>Beni tekrar ne zaman arayacaksınız</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QRX, karşı istasyondan ne zaman tekrar arayacağını sormak/bildirmek için kullanılır (kısa bir ara verme anlamı da taşır).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Broadcast teriminin anlamı aşağıdakilerden hangisidir?</a:t>
            </a:r>
          </a:p>
          <a:p>
            <a:pPr algn="l">
              <a:spcAft>
                <a:spcPts val="800"/>
              </a:spcAft>
            </a:pPr>
            <a:r>
              <a:rPr sz="1500" b="1">
                <a:solidFill>
                  <a:srgbClr val="2E7D32"/>
                </a:solidFill>
              </a:rPr>
              <a:t>a)  </a:t>
            </a:r>
            <a:r>
              <a:rPr sz="1500" b="1">
                <a:solidFill>
                  <a:srgbClr val="2E7D32"/>
                </a:solidFill>
              </a:rPr>
              <a:t>Tek yönlü radyo yayınıdır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Sayısal veri iletişimi ile telsiz telgraf haberleşmesidir</a:t>
            </a:r>
          </a:p>
          <a:p>
            <a:pPr algn="l">
              <a:spcAft>
                <a:spcPts val="800"/>
              </a:spcAft>
            </a:pPr>
            <a:r>
              <a:rPr sz="1500" b="0">
                <a:solidFill>
                  <a:srgbClr val="222222"/>
                </a:solidFill>
              </a:rPr>
              <a:t>c)  </a:t>
            </a:r>
            <a:r>
              <a:rPr sz="1500" b="0">
                <a:solidFill>
                  <a:srgbClr val="222222"/>
                </a:solidFill>
              </a:rPr>
              <a:t>İki radyo istasyonunun karşılıklı konuşması ile ilgili radyo yayınıdır</a:t>
            </a:r>
          </a:p>
          <a:p>
            <a:pPr algn="l">
              <a:spcAft>
                <a:spcPts val="800"/>
              </a:spcAft>
            </a:pPr>
            <a:r>
              <a:rPr sz="1500" b="0">
                <a:solidFill>
                  <a:srgbClr val="222222"/>
                </a:solidFill>
              </a:rPr>
              <a:t>d)  </a:t>
            </a:r>
            <a:r>
              <a:rPr sz="1500" b="0">
                <a:solidFill>
                  <a:srgbClr val="222222"/>
                </a:solidFill>
              </a:rPr>
              <a:t>İstasyon programlarının otomatik olarak yeniden gönderilmesi olayıdır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Broadcast (yayın), bir vericiden çok sayıda alıcıya tek yönlü, karşılıklı olmayan yayındır — amatör telsizcilikte bu tür yayın yasaktır (amatör haberleşme çift yönlü ve karşılıklıdır).</a:t>
            </a:r>
          </a:p>
          <a:p>
            <a:r>
              <a:rPr sz="1100" b="1">
                <a:solidFill>
                  <a:srgbClr val="1F3864"/>
                </a:solidFill>
              </a:rPr>
              <a:t>Kaynak: </a:t>
            </a:r>
            <a:r>
              <a:rPr sz="1100" b="0">
                <a:solidFill>
                  <a:srgbClr val="404040"/>
                </a:solidFill>
              </a:rPr>
              <a:t>Genel telsiz terminolojisi.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telsiz telefon konuşmasında SEVEN (yedi rakamı) kelimesinin hecelenmesi nasıldır?</a:t>
            </a:r>
          </a:p>
          <a:p>
            <a:pPr algn="l">
              <a:spcAft>
                <a:spcPts val="800"/>
              </a:spcAft>
            </a:pPr>
            <a:r>
              <a:rPr sz="1500" b="1">
                <a:solidFill>
                  <a:srgbClr val="2E7D32"/>
                </a:solidFill>
              </a:rPr>
              <a:t>a)  </a:t>
            </a:r>
            <a:r>
              <a:rPr sz="1500" b="1">
                <a:solidFill>
                  <a:srgbClr val="2E7D32"/>
                </a:solidFill>
              </a:rPr>
              <a:t>Sierra - Echo - Victor - Echo - November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Spain - Europa - Victor - Europa - November</a:t>
            </a:r>
          </a:p>
          <a:p>
            <a:pPr algn="l">
              <a:spcAft>
                <a:spcPts val="800"/>
              </a:spcAft>
            </a:pPr>
            <a:r>
              <a:rPr sz="1500" b="0">
                <a:solidFill>
                  <a:srgbClr val="222222"/>
                </a:solidFill>
              </a:rPr>
              <a:t>c)  </a:t>
            </a:r>
            <a:r>
              <a:rPr sz="1500" b="0">
                <a:solidFill>
                  <a:srgbClr val="222222"/>
                </a:solidFill>
              </a:rPr>
              <a:t>Sugar - Europa - Very - Europa - November</a:t>
            </a:r>
          </a:p>
          <a:p>
            <a:pPr algn="l">
              <a:spcAft>
                <a:spcPts val="800"/>
              </a:spcAft>
            </a:pPr>
            <a:r>
              <a:rPr sz="1500" b="0">
                <a:solidFill>
                  <a:srgbClr val="222222"/>
                </a:solidFill>
              </a:rPr>
              <a:t>d)  </a:t>
            </a:r>
            <a:r>
              <a:rPr sz="1500" b="0">
                <a:solidFill>
                  <a:srgbClr val="222222"/>
                </a:solidFill>
              </a:rPr>
              <a:t>Sierra - Echo - Very - Echo - November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Rakamların yanlış anlaşılmasını önlemek için ITU rakam hecelemesi kullanılır: SEVEN → Sierra-Echo-Victor-Echo-November.</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a:t>
            </a:r>
            <a:r>
              <a:rPr sz="1400" b="0">
                <a:solidFill>
                  <a:srgbClr val="D6E4F0"/>
                </a:solidFill>
              </a:rPr>
              <a:t>   ·   Kısaltmalar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Telsiz haberleşmesinde kullanılan kısaltmalardan biri olan CL neyi ifade eder?</a:t>
            </a:r>
          </a:p>
          <a:p>
            <a:pPr algn="l">
              <a:spcAft>
                <a:spcPts val="800"/>
              </a:spcAft>
            </a:pPr>
            <a:r>
              <a:rPr sz="1500" b="0">
                <a:solidFill>
                  <a:srgbClr val="222222"/>
                </a:solidFill>
              </a:rPr>
              <a:t>a)  </a:t>
            </a:r>
            <a:r>
              <a:rPr sz="1500" b="0">
                <a:solidFill>
                  <a:srgbClr val="222222"/>
                </a:solidFill>
              </a:rPr>
              <a:t>İstasyon haberleşmeye hazır</a:t>
            </a:r>
          </a:p>
          <a:p>
            <a:pPr algn="l">
              <a:spcAft>
                <a:spcPts val="800"/>
              </a:spcAft>
            </a:pPr>
            <a:r>
              <a:rPr sz="1500" b="0">
                <a:solidFill>
                  <a:srgbClr val="222222"/>
                </a:solidFill>
              </a:rPr>
              <a:t>b)  </a:t>
            </a:r>
            <a:r>
              <a:rPr sz="1500" b="0">
                <a:solidFill>
                  <a:srgbClr val="222222"/>
                </a:solidFill>
              </a:rPr>
              <a:t>Görüşmeyi onaylıyorum</a:t>
            </a:r>
          </a:p>
          <a:p>
            <a:pPr algn="l">
              <a:spcAft>
                <a:spcPts val="800"/>
              </a:spcAft>
            </a:pPr>
            <a:r>
              <a:rPr sz="1500" b="0">
                <a:solidFill>
                  <a:srgbClr val="222222"/>
                </a:solidFill>
              </a:rPr>
              <a:t>c)  </a:t>
            </a:r>
            <a:r>
              <a:rPr sz="1500" b="0">
                <a:solidFill>
                  <a:srgbClr val="222222"/>
                </a:solidFill>
              </a:rPr>
              <a:t>Görüşmeyi kesiyorum</a:t>
            </a:r>
          </a:p>
          <a:p>
            <a:pPr algn="l">
              <a:spcAft>
                <a:spcPts val="800"/>
              </a:spcAft>
            </a:pPr>
            <a:r>
              <a:rPr sz="1500" b="1">
                <a:solidFill>
                  <a:srgbClr val="2E7D32"/>
                </a:solidFill>
              </a:rPr>
              <a:t>d)  </a:t>
            </a:r>
            <a:r>
              <a:rPr sz="1500" b="1">
                <a:solidFill>
                  <a:srgbClr val="2E7D32"/>
                </a:solidFill>
              </a:rPr>
              <a:t>İstasyonumu kapatıyorum</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CL (closing), operatörün istasyonunu kapatacağını, artık dinlemede olmayacağını bildirir.</a:t>
            </a:r>
          </a:p>
          <a:p>
            <a:r>
              <a:rPr sz="1100" b="1">
                <a:solidFill>
                  <a:srgbClr val="1F3864"/>
                </a:solidFill>
              </a:rPr>
              <a:t>Kaynak: </a:t>
            </a:r>
            <a:r>
              <a:rPr sz="1100" b="0">
                <a:solidFill>
                  <a:srgbClr val="404040"/>
                </a:solidFill>
              </a:rPr>
              <a:t>Uluslararası prosedürel Mors işaretleri.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2: Raporlama, Zaman Hesabı ve Çağrı Bölgeleri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RST raporunda R (okunabilirlik) 1-5, S (sinyal şiddeti) ve T (ton) 1-9 arasında derecelendirilir; yalnızca R'nin tavanı 5'tir.</a:t>
            </a:r>
          </a:p>
          <a:p>
            <a:pPr algn="l">
              <a:spcAft>
                <a:spcPts val="1400"/>
              </a:spcAft>
            </a:pPr>
            <a:r>
              <a:rPr sz="1700" b="0">
                <a:solidFill>
                  <a:srgbClr val="222222"/>
                </a:solidFill>
              </a:rPr>
              <a:t>•  Amatör haberleşmede saat UTC ile verilir; böylece farklı zaman dilimlerindeki istasyonlar aynı anı kasteder.</a:t>
            </a:r>
          </a:p>
          <a:p>
            <a:pPr algn="l">
              <a:spcAft>
                <a:spcPts val="1400"/>
              </a:spcAft>
            </a:pPr>
            <a:r>
              <a:rPr sz="1700" b="0">
                <a:solidFill>
                  <a:srgbClr val="222222"/>
                </a:solidFill>
              </a:rPr>
              <a:t>•  Boylam-saat hesabında her 15 derece 1 saate karşılık gelir; doğuya gidildikçe saat ilerler, batıya gidildikçe geri kalır.</a:t>
            </a:r>
          </a:p>
          <a:p>
            <a:pPr algn="l">
              <a:spcAft>
                <a:spcPts val="1400"/>
              </a:spcAft>
            </a:pPr>
            <a:r>
              <a:rPr sz="1700" b="0">
                <a:solidFill>
                  <a:srgbClr val="222222"/>
                </a:solidFill>
              </a:rPr>
              <a:t>•  Çağrı işaretindeki bölge numarası istasyonun hangi il grubunda olduğunu söyler; bu bölgeler Yönetmeliğin Ek-1'inde listelenmiştir.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RST raporlama sistemi; UTC zaman ölçeği; KEGM Sınav ve Belgelendirme Yönetmeliği Ek-1.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2 Girişi</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14</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QSL kartları ne için kullanılır?</a:t>
            </a:r>
          </a:p>
          <a:p>
            <a:pPr algn="l">
              <a:spcAft>
                <a:spcPts val="800"/>
              </a:spcAft>
            </a:pPr>
            <a:r>
              <a:rPr sz="1500" b="0">
                <a:solidFill>
                  <a:srgbClr val="222222"/>
                </a:solidFill>
              </a:rPr>
              <a:t>a)  </a:t>
            </a:r>
            <a:r>
              <a:rPr sz="1500" b="0">
                <a:solidFill>
                  <a:srgbClr val="222222"/>
                </a:solidFill>
              </a:rPr>
              <a:t>Amatörün ülkesindeki doğal güzellikleri tanıtmak için</a:t>
            </a:r>
          </a:p>
          <a:p>
            <a:pPr algn="l">
              <a:spcAft>
                <a:spcPts val="800"/>
              </a:spcAft>
            </a:pPr>
            <a:r>
              <a:rPr sz="1500" b="0">
                <a:solidFill>
                  <a:srgbClr val="222222"/>
                </a:solidFill>
              </a:rPr>
              <a:t>b)  </a:t>
            </a:r>
            <a:r>
              <a:rPr sz="1500" b="0">
                <a:solidFill>
                  <a:srgbClr val="222222"/>
                </a:solidFill>
              </a:rPr>
              <a:t>Amatör istasyonun reklamı amacı ile</a:t>
            </a:r>
          </a:p>
          <a:p>
            <a:pPr algn="l">
              <a:spcAft>
                <a:spcPts val="800"/>
              </a:spcAft>
            </a:pPr>
            <a:r>
              <a:rPr sz="1500" b="0">
                <a:solidFill>
                  <a:srgbClr val="222222"/>
                </a:solidFill>
              </a:rPr>
              <a:t>c)  </a:t>
            </a:r>
            <a:r>
              <a:rPr sz="1500" b="0">
                <a:solidFill>
                  <a:srgbClr val="222222"/>
                </a:solidFill>
              </a:rPr>
              <a:t>Karşı taraftaki amatöre jest için</a:t>
            </a:r>
          </a:p>
          <a:p>
            <a:pPr algn="l">
              <a:spcAft>
                <a:spcPts val="800"/>
              </a:spcAft>
            </a:pPr>
            <a:r>
              <a:rPr sz="1500" b="1">
                <a:solidFill>
                  <a:srgbClr val="2E7D32"/>
                </a:solidFill>
              </a:rPr>
              <a:t>d)  </a:t>
            </a:r>
            <a:r>
              <a:rPr sz="1500" b="1">
                <a:solidFill>
                  <a:srgbClr val="2E7D32"/>
                </a:solidFill>
              </a:rPr>
              <a:t>Yapılan bir görüşme (QSO) sonunda görüşmeyi onaylamak amacı ile</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QSL kartı, iki amatör arasında gerçekleşen bir temasın (QSO) karşılıklı olarak yazılı şekilde teyit edilmesi için gönderilen geleneksel karttır.</a:t>
            </a:r>
          </a:p>
          <a:p>
            <a:r>
              <a:rPr sz="1100" b="1">
                <a:solidFill>
                  <a:srgbClr val="1F3864"/>
                </a:solidFill>
              </a:rPr>
              <a:t>Kaynak: </a:t>
            </a:r>
            <a:r>
              <a:rPr sz="1100" b="0">
                <a:solidFill>
                  <a:srgbClr val="404040"/>
                </a:solidFill>
              </a:rPr>
              <a:t>QSL kart geleneği.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15</a:t>
            </a:r>
            <a:r>
              <a:rPr sz="1400" b="0">
                <a:solidFill>
                  <a:srgbClr val="D6E4F0"/>
                </a:solidFill>
              </a:rPr>
              <a:t>   ·   Raporlama</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rahat ve net okunabilen bir sinyal seviyesini ifade eder?</a:t>
            </a:r>
          </a:p>
          <a:p>
            <a:pPr algn="l">
              <a:spcAft>
                <a:spcPts val="800"/>
              </a:spcAft>
            </a:pPr>
            <a:r>
              <a:rPr sz="1500" b="0">
                <a:solidFill>
                  <a:srgbClr val="222222"/>
                </a:solidFill>
              </a:rPr>
              <a:t>a)  </a:t>
            </a:r>
            <a:r>
              <a:rPr sz="1500" b="0">
                <a:solidFill>
                  <a:srgbClr val="222222"/>
                </a:solidFill>
              </a:rPr>
              <a:t>R1</a:t>
            </a:r>
          </a:p>
          <a:p>
            <a:pPr algn="l">
              <a:spcAft>
                <a:spcPts val="800"/>
              </a:spcAft>
            </a:pPr>
            <a:r>
              <a:rPr sz="1500" b="1">
                <a:solidFill>
                  <a:srgbClr val="2E7D32"/>
                </a:solidFill>
              </a:rPr>
              <a:t>b)  </a:t>
            </a:r>
            <a:r>
              <a:rPr sz="1500" b="1">
                <a:solidFill>
                  <a:srgbClr val="2E7D32"/>
                </a:solidFill>
              </a:rPr>
              <a:t>R5</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S9</a:t>
            </a:r>
          </a:p>
          <a:p>
            <a:pPr algn="l">
              <a:spcAft>
                <a:spcPts val="800"/>
              </a:spcAft>
            </a:pPr>
            <a:r>
              <a:rPr sz="1500" b="0">
                <a:solidFill>
                  <a:srgbClr val="222222"/>
                </a:solidFill>
              </a:rPr>
              <a:t>d)  </a:t>
            </a:r>
            <a:r>
              <a:rPr sz="1500" b="0">
                <a:solidFill>
                  <a:srgbClr val="222222"/>
                </a:solidFill>
              </a:rPr>
              <a:t>T9</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RST'nin R (Readability) skalasında en yüksek değer olan 5, sinyalin hiç zorlanmadan, rahatça okunduğunu ifade eder.</a:t>
            </a:r>
          </a:p>
          <a:p>
            <a:r>
              <a:rPr sz="1100" b="1">
                <a:solidFill>
                  <a:srgbClr val="1F3864"/>
                </a:solidFill>
              </a:rPr>
              <a:t>Kaynak: </a:t>
            </a:r>
            <a:r>
              <a:rPr sz="1100" b="0">
                <a:solidFill>
                  <a:srgbClr val="404040"/>
                </a:solidFill>
              </a:rPr>
              <a:t>RST raporlama sistemi.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16</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bandda dinleme halinde iken karşıdan TA5A gibi bir çağrı işareti duyulduğunda, bu çağrı işareti aşağıdaki illerin hangisinden yapılmış olabilir?</a:t>
            </a:r>
          </a:p>
          <a:p>
            <a:pPr algn="l">
              <a:spcAft>
                <a:spcPts val="800"/>
              </a:spcAft>
            </a:pPr>
            <a:r>
              <a:rPr sz="1500" b="0">
                <a:solidFill>
                  <a:srgbClr val="222222"/>
                </a:solidFill>
              </a:rPr>
              <a:t>a)  </a:t>
            </a:r>
            <a:r>
              <a:rPr sz="1500" b="0">
                <a:solidFill>
                  <a:srgbClr val="222222"/>
                </a:solidFill>
              </a:rPr>
              <a:t>Ankara</a:t>
            </a:r>
          </a:p>
          <a:p>
            <a:pPr algn="l">
              <a:spcAft>
                <a:spcPts val="800"/>
              </a:spcAft>
            </a:pPr>
            <a:r>
              <a:rPr sz="1500" b="1">
                <a:solidFill>
                  <a:srgbClr val="2E7D32"/>
                </a:solidFill>
              </a:rPr>
              <a:t>b)  </a:t>
            </a:r>
            <a:r>
              <a:rPr sz="1500" b="1">
                <a:solidFill>
                  <a:srgbClr val="2E7D32"/>
                </a:solidFill>
              </a:rPr>
              <a:t>Adana</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Mardin</a:t>
            </a:r>
          </a:p>
          <a:p>
            <a:pPr algn="l">
              <a:spcAft>
                <a:spcPts val="800"/>
              </a:spcAft>
            </a:pPr>
            <a:r>
              <a:rPr sz="1500" b="0">
                <a:solidFill>
                  <a:srgbClr val="222222"/>
                </a:solidFill>
              </a:rPr>
              <a:t>d)  </a:t>
            </a:r>
            <a:r>
              <a:rPr sz="1500" b="0">
                <a:solidFill>
                  <a:srgbClr val="222222"/>
                </a:solidFill>
              </a:rPr>
              <a:t>Trabzon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Bölge numarası 5, Akdeniz/Orta Anadolu'nun güneyindeki illeri kapsar; bu grupta Adana yer alır.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17</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bandda dinleme halinde iken karşıdan TA7AC gibi bir çağrı işareti duyulduğunda bu çağrı işareti aşağıdaki illerin hangisinden yapılmış olabilir?</a:t>
            </a:r>
          </a:p>
          <a:p>
            <a:pPr algn="l">
              <a:spcAft>
                <a:spcPts val="800"/>
              </a:spcAft>
            </a:pPr>
            <a:r>
              <a:rPr sz="1500" b="0">
                <a:solidFill>
                  <a:srgbClr val="222222"/>
                </a:solidFill>
              </a:rPr>
              <a:t>a)  </a:t>
            </a:r>
            <a:r>
              <a:rPr sz="1500" b="0">
                <a:solidFill>
                  <a:srgbClr val="222222"/>
                </a:solidFill>
              </a:rPr>
              <a:t>Şırnak</a:t>
            </a:r>
          </a:p>
          <a:p>
            <a:pPr algn="l">
              <a:spcAft>
                <a:spcPts val="800"/>
              </a:spcAft>
            </a:pPr>
            <a:r>
              <a:rPr sz="1500" b="1">
                <a:solidFill>
                  <a:srgbClr val="2E7D32"/>
                </a:solidFill>
              </a:rPr>
              <a:t>b)  </a:t>
            </a:r>
            <a:r>
              <a:rPr sz="1500" b="1">
                <a:solidFill>
                  <a:srgbClr val="2E7D32"/>
                </a:solidFill>
              </a:rPr>
              <a:t>Erzincan</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Bingöl</a:t>
            </a:r>
          </a:p>
          <a:p>
            <a:pPr algn="l">
              <a:spcAft>
                <a:spcPts val="800"/>
              </a:spcAft>
            </a:pPr>
            <a:r>
              <a:rPr sz="1500" b="0">
                <a:solidFill>
                  <a:srgbClr val="222222"/>
                </a:solidFill>
              </a:rPr>
              <a:t>d)  </a:t>
            </a:r>
            <a:r>
              <a:rPr sz="1500" b="0">
                <a:solidFill>
                  <a:srgbClr val="222222"/>
                </a:solidFill>
              </a:rPr>
              <a:t>Mardin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Bölge numarası 7, Karadeniz'in doğusu ve iç kesimlerindeki illeri kapsar; bu grupta Erzincan yer alır.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18</a:t>
            </a:r>
            <a:r>
              <a:rPr sz="1400" b="0">
                <a:solidFill>
                  <a:srgbClr val="D6E4F0"/>
                </a:solidFill>
              </a:rPr>
              <a:t>   ·   Zaman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30 derece doğu boylamında bulunan bir ülkede saat 22:00 iken 30 derece batı boylamında bulunan bir başka ülkede saat kaç olur?</a:t>
            </a:r>
          </a:p>
          <a:p>
            <a:pPr algn="l">
              <a:spcAft>
                <a:spcPts val="800"/>
              </a:spcAft>
            </a:pPr>
            <a:r>
              <a:rPr sz="1500" b="0">
                <a:solidFill>
                  <a:srgbClr val="222222"/>
                </a:solidFill>
              </a:rPr>
              <a:t>a)  </a:t>
            </a:r>
            <a:r>
              <a:rPr sz="1500" b="0">
                <a:solidFill>
                  <a:srgbClr val="222222"/>
                </a:solidFill>
              </a:rPr>
              <a:t>Aynı gün 14:00</a:t>
            </a:r>
          </a:p>
          <a:p>
            <a:pPr algn="l">
              <a:spcAft>
                <a:spcPts val="800"/>
              </a:spcAft>
            </a:pPr>
            <a:r>
              <a:rPr sz="1500" b="1">
                <a:solidFill>
                  <a:srgbClr val="2E7D32"/>
                </a:solidFill>
              </a:rPr>
              <a:t>b)  </a:t>
            </a:r>
            <a:r>
              <a:rPr sz="1500" b="1">
                <a:solidFill>
                  <a:srgbClr val="2E7D32"/>
                </a:solidFill>
              </a:rPr>
              <a:t>Aynı gün 18:00</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Ertesi gün 06:00</a:t>
            </a:r>
          </a:p>
          <a:p>
            <a:pPr algn="l">
              <a:spcAft>
                <a:spcPts val="800"/>
              </a:spcAft>
            </a:pPr>
            <a:r>
              <a:rPr sz="1500" b="0">
                <a:solidFill>
                  <a:srgbClr val="222222"/>
                </a:solidFill>
              </a:rPr>
              <a:t>d)  </a:t>
            </a:r>
            <a:r>
              <a:rPr sz="1500" b="0">
                <a:solidFill>
                  <a:srgbClr val="222222"/>
                </a:solidFill>
              </a:rPr>
              <a:t>Ertesi gün 14:00</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İki nokta arasındaki toplam boylam farkı 60 derece (30+30) = 4 saat. Doğu noktası batı noktasından ileridedir, o yüzden batıdaki saat 4 saat geridir: 22:00 - 4:00 = 18:00, aynı gün.</a:t>
            </a:r>
          </a:p>
          <a:p>
            <a:r>
              <a:rPr sz="1100" b="1">
                <a:solidFill>
                  <a:srgbClr val="1F3864"/>
                </a:solidFill>
              </a:rPr>
              <a:t>Kaynak: </a:t>
            </a:r>
            <a:r>
              <a:rPr sz="1100" b="0">
                <a:solidFill>
                  <a:srgbClr val="404040"/>
                </a:solidFill>
              </a:rPr>
              <a:t>Boylam-saat dönüşümü.</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19</a:t>
            </a:r>
            <a:r>
              <a:rPr sz="1400" b="0">
                <a:solidFill>
                  <a:srgbClr val="D6E4F0"/>
                </a:solidFill>
              </a:rPr>
              <a:t>   ·   Acil Durum ve Öncelik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Hangi tip trafik en yüksek önceliğe sahiptir?</a:t>
            </a:r>
          </a:p>
          <a:p>
            <a:pPr algn="l">
              <a:spcAft>
                <a:spcPts val="800"/>
              </a:spcAft>
            </a:pPr>
            <a:r>
              <a:rPr sz="1500" b="1">
                <a:solidFill>
                  <a:srgbClr val="2E7D32"/>
                </a:solidFill>
              </a:rPr>
              <a:t>a)  </a:t>
            </a:r>
            <a:r>
              <a:rPr sz="1500" b="1">
                <a:solidFill>
                  <a:srgbClr val="2E7D32"/>
                </a:solidFill>
              </a:rPr>
              <a:t>Acil durum trafiği</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Öncelik trafiği</a:t>
            </a:r>
          </a:p>
          <a:p>
            <a:pPr algn="l">
              <a:spcAft>
                <a:spcPts val="800"/>
              </a:spcAft>
            </a:pPr>
            <a:r>
              <a:rPr sz="1500" b="0">
                <a:solidFill>
                  <a:srgbClr val="222222"/>
                </a:solidFill>
              </a:rPr>
              <a:t>c)  </a:t>
            </a:r>
            <a:r>
              <a:rPr sz="1500" b="0">
                <a:solidFill>
                  <a:srgbClr val="222222"/>
                </a:solidFill>
              </a:rPr>
              <a:t>Sağlık ve sosyal yardım trafiği</a:t>
            </a:r>
          </a:p>
          <a:p>
            <a:pPr algn="l">
              <a:spcAft>
                <a:spcPts val="800"/>
              </a:spcAft>
            </a:pPr>
            <a:r>
              <a:rPr sz="1500" b="0">
                <a:solidFill>
                  <a:srgbClr val="222222"/>
                </a:solidFill>
              </a:rPr>
              <a:t>d)  </a:t>
            </a:r>
            <a:r>
              <a:rPr sz="1500" b="0">
                <a:solidFill>
                  <a:srgbClr val="222222"/>
                </a:solidFill>
              </a:rPr>
              <a:t>Rutin trafik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Telsiz haberleşmesinde trafik türleri sabit bir öncelik sırasına dizilmiştir: en üstte can ve mal güvenliğinin doğrudan tehlikede olduğu acil durum (tehlike) trafiği, sonra öncelik (ivedilik) trafiği, ardından sağlık ve sosyal yardım trafiği, en sonda rutin trafik gelir. Şıklar zaten bu sıranın kendisidir; en üstteki acil durum trafiğidir.</a:t>
            </a:r>
          </a:p>
          <a:p>
            <a:r>
              <a:rPr sz="1100" b="1">
                <a:solidFill>
                  <a:srgbClr val="1F3864"/>
                </a:solidFill>
              </a:rPr>
              <a:t>Kaynak: </a:t>
            </a:r>
            <a:r>
              <a:rPr sz="1100" b="0">
                <a:solidFill>
                  <a:srgbClr val="404040"/>
                </a:solidFill>
              </a:rPr>
              <a:t>ITU Radyo Tüzüğü, Madde 53 — haberleşmelerin öncelik sırası.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19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20</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TB3CTR'nin milli fonetik alfabeye göre hecelemesi ne şekilde yapılır?</a:t>
            </a:r>
          </a:p>
          <a:p>
            <a:pPr algn="l">
              <a:spcAft>
                <a:spcPts val="800"/>
              </a:spcAft>
            </a:pPr>
            <a:r>
              <a:rPr sz="1500" b="0">
                <a:solidFill>
                  <a:srgbClr val="222222"/>
                </a:solidFill>
              </a:rPr>
              <a:t>a)  </a:t>
            </a:r>
            <a:r>
              <a:rPr sz="1500" b="0">
                <a:solidFill>
                  <a:srgbClr val="222222"/>
                </a:solidFill>
              </a:rPr>
              <a:t>Tokat - Bolu - Üç - Çankırı - Tekirdağ - Rize</a:t>
            </a:r>
          </a:p>
          <a:p>
            <a:pPr algn="l">
              <a:spcAft>
                <a:spcPts val="800"/>
              </a:spcAft>
            </a:pPr>
            <a:r>
              <a:rPr sz="1500" b="1">
                <a:solidFill>
                  <a:srgbClr val="2E7D32"/>
                </a:solidFill>
              </a:rPr>
              <a:t>b)  </a:t>
            </a:r>
            <a:r>
              <a:rPr sz="1500" b="1">
                <a:solidFill>
                  <a:srgbClr val="2E7D32"/>
                </a:solidFill>
              </a:rPr>
              <a:t>Trabzon - Bursa - Üç - Ceyhan - Trabzon - Rize</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Tekirdağ - Bolu - Üç - Çankırı - Tekirdağ - Rize</a:t>
            </a:r>
          </a:p>
          <a:p>
            <a:pPr algn="l">
              <a:spcAft>
                <a:spcPts val="800"/>
              </a:spcAft>
            </a:pPr>
            <a:r>
              <a:rPr sz="1500" b="0">
                <a:solidFill>
                  <a:srgbClr val="222222"/>
                </a:solidFill>
              </a:rPr>
              <a:t>d)  </a:t>
            </a:r>
            <a:r>
              <a:rPr sz="1500" b="0">
                <a:solidFill>
                  <a:srgbClr val="222222"/>
                </a:solidFill>
              </a:rPr>
              <a:t>Tunceli - Bursa - Üç - Ceyhan - Trabzon - Rize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Ulusal fonetik alfabede her harf bir il adıyla okunur: T=Trabzon, B=Bursa, 3=Üç, C=Ceyhan, T=Trabzon, R=Rize.</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21</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YM2ZIP milli fonetik alfabeye göre hecelenmesi nasıl olur?</a:t>
            </a:r>
          </a:p>
          <a:p>
            <a:pPr algn="l">
              <a:spcAft>
                <a:spcPts val="800"/>
              </a:spcAft>
            </a:pPr>
            <a:r>
              <a:rPr sz="1500" b="1">
                <a:solidFill>
                  <a:srgbClr val="2E7D32"/>
                </a:solidFill>
              </a:rPr>
              <a:t>a)  </a:t>
            </a:r>
            <a:r>
              <a:rPr sz="1500" b="1">
                <a:solidFill>
                  <a:srgbClr val="2E7D32"/>
                </a:solidFill>
              </a:rPr>
              <a:t>Yalova - Manisa - İki - Zonguldak - İzmir - Pazar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Yankee - Muğla - Two - Zulu - India - Papa</a:t>
            </a:r>
          </a:p>
          <a:p>
            <a:pPr algn="l">
              <a:spcAft>
                <a:spcPts val="800"/>
              </a:spcAft>
            </a:pPr>
            <a:r>
              <a:rPr sz="1500" b="0">
                <a:solidFill>
                  <a:srgbClr val="222222"/>
                </a:solidFill>
              </a:rPr>
              <a:t>c)  </a:t>
            </a:r>
            <a:r>
              <a:rPr sz="1500" b="0">
                <a:solidFill>
                  <a:srgbClr val="222222"/>
                </a:solidFill>
              </a:rPr>
              <a:t>Yozgat - Mardin - İki - Zonguldak - İzmir - Papa</a:t>
            </a:r>
          </a:p>
          <a:p>
            <a:pPr algn="l">
              <a:spcAft>
                <a:spcPts val="800"/>
              </a:spcAft>
            </a:pPr>
            <a:r>
              <a:rPr sz="1500" b="0">
                <a:solidFill>
                  <a:srgbClr val="222222"/>
                </a:solidFill>
              </a:rPr>
              <a:t>d)  </a:t>
            </a:r>
            <a:r>
              <a:rPr sz="1500" b="0">
                <a:solidFill>
                  <a:srgbClr val="222222"/>
                </a:solidFill>
              </a:rPr>
              <a:t>Yalova - Muş - İki - Zonguldak - İzmir - Pazar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Ulusal fonetik alfabede: Y=Yalova, M=Manisa, 2=İki, Z=Zonguldak, I=İzmir, P=Pazar.</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22</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VHF bandında haberleşme için elektromanyetik dalgaların yayılımı hangi şekilde gerçekleşir?</a:t>
            </a:r>
          </a:p>
          <a:p>
            <a:pPr algn="l">
              <a:spcAft>
                <a:spcPts val="800"/>
              </a:spcAft>
            </a:pPr>
            <a:r>
              <a:rPr sz="1500" b="0">
                <a:solidFill>
                  <a:srgbClr val="222222"/>
                </a:solidFill>
              </a:rPr>
              <a:t>a)  </a:t>
            </a:r>
            <a:r>
              <a:rPr sz="1500" b="0">
                <a:solidFill>
                  <a:srgbClr val="222222"/>
                </a:solidFill>
              </a:rPr>
              <a:t>Yer dalgaları ile</a:t>
            </a:r>
          </a:p>
          <a:p>
            <a:pPr algn="l">
              <a:spcAft>
                <a:spcPts val="800"/>
              </a:spcAft>
            </a:pPr>
            <a:r>
              <a:rPr sz="1500" b="0">
                <a:solidFill>
                  <a:srgbClr val="222222"/>
                </a:solidFill>
              </a:rPr>
              <a:t>b)  </a:t>
            </a:r>
            <a:r>
              <a:rPr sz="1500" b="0">
                <a:solidFill>
                  <a:srgbClr val="222222"/>
                </a:solidFill>
              </a:rPr>
              <a:t>İyonosfer yansıma ile</a:t>
            </a:r>
          </a:p>
          <a:p>
            <a:pPr algn="l">
              <a:spcAft>
                <a:spcPts val="800"/>
              </a:spcAft>
            </a:pPr>
            <a:r>
              <a:rPr sz="1500" b="1">
                <a:solidFill>
                  <a:srgbClr val="2E7D32"/>
                </a:solidFill>
              </a:rPr>
              <a:t>c)  </a:t>
            </a:r>
            <a:r>
              <a:rPr sz="1500" b="1">
                <a:solidFill>
                  <a:srgbClr val="2E7D32"/>
                </a:solidFill>
              </a:rPr>
              <a:t>Direkt dalgalar ile</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Troposferik yansıma ile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VHF (30-300 MHz) bandında normal şartlarda dalgalar iyonosferden yansımaz; menzil, verici ve alıcı arasındaki doğrudan görüş hattına (direkt dalga) bağlıdır.</a:t>
            </a:r>
          </a:p>
          <a:p>
            <a:r>
              <a:rPr sz="1100" b="1">
                <a:solidFill>
                  <a:srgbClr val="1F3864"/>
                </a:solidFill>
              </a:rPr>
              <a:t>Kaynak: </a:t>
            </a:r>
            <a:r>
              <a:rPr sz="1100" b="0">
                <a:solidFill>
                  <a:srgbClr val="404040"/>
                </a:solidFill>
              </a:rPr>
              <a:t>Radyo dalga yayılımı (propagasyon) teorisi.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23</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Crossband ne anlama gelir?</a:t>
            </a:r>
          </a:p>
          <a:p>
            <a:pPr algn="l">
              <a:spcAft>
                <a:spcPts val="800"/>
              </a:spcAft>
            </a:pPr>
            <a:r>
              <a:rPr sz="1500" b="1">
                <a:solidFill>
                  <a:srgbClr val="2E7D32"/>
                </a:solidFill>
              </a:rPr>
              <a:t>a)  </a:t>
            </a:r>
            <a:r>
              <a:rPr sz="1500" b="1">
                <a:solidFill>
                  <a:srgbClr val="2E7D32"/>
                </a:solidFill>
              </a:rPr>
              <a:t>Ayrı bandlarda almak ve göndermek</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Aynı bandda hem CW hem de SSB çalışmak</a:t>
            </a:r>
          </a:p>
          <a:p>
            <a:pPr algn="l">
              <a:spcAft>
                <a:spcPts val="800"/>
              </a:spcAft>
            </a:pPr>
            <a:r>
              <a:rPr sz="1500" b="0">
                <a:solidFill>
                  <a:srgbClr val="222222"/>
                </a:solidFill>
              </a:rPr>
              <a:t>c)  </a:t>
            </a:r>
            <a:r>
              <a:rPr sz="1500" b="0">
                <a:solidFill>
                  <a:srgbClr val="222222"/>
                </a:solidFill>
              </a:rPr>
              <a:t>Bandın bir tarafında alma, bir tarafında gönderme yapmak</a:t>
            </a:r>
          </a:p>
          <a:p>
            <a:pPr algn="l">
              <a:spcAft>
                <a:spcPts val="800"/>
              </a:spcAft>
            </a:pPr>
            <a:r>
              <a:rPr sz="1500" b="0">
                <a:solidFill>
                  <a:srgbClr val="222222"/>
                </a:solidFill>
              </a:rPr>
              <a:t>d)  </a:t>
            </a:r>
            <a:r>
              <a:rPr sz="1500" b="0">
                <a:solidFill>
                  <a:srgbClr val="222222"/>
                </a:solidFill>
              </a:rPr>
              <a:t>Bandın uygun yerinde çalışmak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Crossband, bir bantta gönderip başka bir bantta (örn. VHF gönder, UHF al) almak anlamına gelir — genellikle röle veya özel bağlantı senaryolarında kullanılır.</a:t>
            </a:r>
          </a:p>
          <a:p>
            <a:r>
              <a:rPr sz="1100" b="1">
                <a:solidFill>
                  <a:srgbClr val="1F3864"/>
                </a:solidFill>
              </a:rPr>
              <a:t>Kaynak: </a:t>
            </a:r>
            <a:r>
              <a:rPr sz="1100" b="0">
                <a:solidFill>
                  <a:srgbClr val="404040"/>
                </a:solidFill>
              </a:rPr>
              <a:t>Genel amatör telsiz sözlüğü.</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24</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ara frekans anlamına gelir?</a:t>
            </a:r>
          </a:p>
          <a:p>
            <a:pPr algn="l">
              <a:spcAft>
                <a:spcPts val="800"/>
              </a:spcAft>
            </a:pPr>
            <a:r>
              <a:rPr sz="1500" b="0">
                <a:solidFill>
                  <a:srgbClr val="222222"/>
                </a:solidFill>
              </a:rPr>
              <a:t>a)  </a:t>
            </a:r>
            <a:r>
              <a:rPr sz="1500" b="0">
                <a:solidFill>
                  <a:srgbClr val="222222"/>
                </a:solidFill>
              </a:rPr>
              <a:t>TVI</a:t>
            </a:r>
          </a:p>
          <a:p>
            <a:pPr algn="l">
              <a:spcAft>
                <a:spcPts val="800"/>
              </a:spcAft>
            </a:pPr>
            <a:r>
              <a:rPr sz="1500" b="0">
                <a:solidFill>
                  <a:srgbClr val="222222"/>
                </a:solidFill>
              </a:rPr>
              <a:t>b)  </a:t>
            </a:r>
            <a:r>
              <a:rPr sz="1500" b="0">
                <a:solidFill>
                  <a:srgbClr val="222222"/>
                </a:solidFill>
              </a:rPr>
              <a:t>BCI</a:t>
            </a:r>
          </a:p>
          <a:p>
            <a:pPr algn="l">
              <a:spcAft>
                <a:spcPts val="800"/>
              </a:spcAft>
            </a:pPr>
            <a:r>
              <a:rPr sz="1500" b="0">
                <a:solidFill>
                  <a:srgbClr val="222222"/>
                </a:solidFill>
              </a:rPr>
              <a:t>c)  </a:t>
            </a:r>
            <a:r>
              <a:rPr sz="1500" b="0">
                <a:solidFill>
                  <a:srgbClr val="222222"/>
                </a:solidFill>
              </a:rPr>
              <a:t>RI</a:t>
            </a:r>
          </a:p>
          <a:p>
            <a:pPr algn="l">
              <a:spcAft>
                <a:spcPts val="800"/>
              </a:spcAft>
            </a:pPr>
            <a:r>
              <a:rPr sz="1500" b="1">
                <a:solidFill>
                  <a:srgbClr val="2E7D32"/>
                </a:solidFill>
              </a:rPr>
              <a:t>d)  </a:t>
            </a:r>
            <a:r>
              <a:rPr sz="1500" b="1">
                <a:solidFill>
                  <a:srgbClr val="2E7D32"/>
                </a:solidFill>
              </a:rPr>
              <a:t>IF</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IF (Intermediate Frequency — ara frekans), süperheterodin alıcılarda gelen sinyalin işlenmek üzere dönüştürüldüğü sabit orta aşama frekansıdır.</a:t>
            </a:r>
          </a:p>
          <a:p>
            <a:r>
              <a:rPr sz="1100" b="1">
                <a:solidFill>
                  <a:srgbClr val="1F3864"/>
                </a:solidFill>
              </a:rPr>
              <a:t>Kaynak: </a:t>
            </a:r>
            <a:r>
              <a:rPr sz="1100" b="0">
                <a:solidFill>
                  <a:srgbClr val="404040"/>
                </a:solidFill>
              </a:rPr>
              <a:t>Alıcı devre teorisi.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3: Ülke Ön Ekleri ve Çağrı Bölgeleri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ITU, çağrı işareti serilerini ülkelere blok blok tahsis eder; ön ek tek harfe göre değil, iki karakterlik seriye göre okunur.</a:t>
            </a:r>
          </a:p>
          <a:p>
            <a:pPr algn="l">
              <a:spcAft>
                <a:spcPts val="1400"/>
              </a:spcAft>
            </a:pPr>
            <a:r>
              <a:rPr sz="1700" b="0">
                <a:solidFill>
                  <a:srgbClr val="222222"/>
                </a:solidFill>
              </a:rPr>
              <a:t>•  Sınavda sık geçen seriler: Türkiye TA-TC, Kanada VE, Avustralya VK, İsveç SM, Finlandiya OH, İngiltere G ve M, Japonya JA-JS.</a:t>
            </a:r>
          </a:p>
          <a:p>
            <a:pPr algn="l">
              <a:spcAft>
                <a:spcPts val="1400"/>
              </a:spcAft>
            </a:pPr>
            <a:r>
              <a:rPr sz="1700" b="0">
                <a:solidFill>
                  <a:srgbClr val="222222"/>
                </a:solidFill>
              </a:rPr>
              <a:t>•  Benzer görünen seriler ayrı ülkelere aittir; VE ile VK ya da TA ile TL karıştırılmamalıdır.</a:t>
            </a:r>
          </a:p>
          <a:p>
            <a:pPr algn="l">
              <a:spcAft>
                <a:spcPts val="1400"/>
              </a:spcAft>
            </a:pPr>
            <a:r>
              <a:rPr sz="1700" b="0">
                <a:solidFill>
                  <a:srgbClr val="222222"/>
                </a:solidFill>
              </a:rPr>
              <a:t>•  Yurt içinde ise bölge numarası ile ilin eşleşmesi sorulur; adalar için ayrılan 0 numarası bu listede tek satırdır.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ITU Radyo Tüzüğü Ek 42 — çağrı işareti serilerinin ülkelere tahsisi; KEGM Yönetmeliği Ek-1.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3 Girişi</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25</a:t>
            </a:r>
            <a:r>
              <a:rPr sz="1400" b="0">
                <a:solidFill>
                  <a:srgbClr val="D6E4F0"/>
                </a:solidFill>
              </a:rPr>
              <a:t>   ·   Çağrı İşareti Ön 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çağrı işareti ön eklerinden hangisi Türkiye'ye aittir?</a:t>
            </a:r>
          </a:p>
          <a:p>
            <a:pPr algn="l">
              <a:spcAft>
                <a:spcPts val="800"/>
              </a:spcAft>
            </a:pPr>
            <a:r>
              <a:rPr sz="1500" b="0">
                <a:solidFill>
                  <a:srgbClr val="222222"/>
                </a:solidFill>
              </a:rPr>
              <a:t>a)  </a:t>
            </a:r>
            <a:r>
              <a:rPr sz="1500" b="0">
                <a:solidFill>
                  <a:srgbClr val="222222"/>
                </a:solidFill>
              </a:rPr>
              <a:t>SM</a:t>
            </a:r>
          </a:p>
          <a:p>
            <a:pPr algn="l">
              <a:spcAft>
                <a:spcPts val="800"/>
              </a:spcAft>
            </a:pPr>
            <a:r>
              <a:rPr sz="1500" b="0">
                <a:solidFill>
                  <a:srgbClr val="222222"/>
                </a:solidFill>
              </a:rPr>
              <a:t>b)  </a:t>
            </a:r>
            <a:r>
              <a:rPr sz="1500" b="0">
                <a:solidFill>
                  <a:srgbClr val="222222"/>
                </a:solidFill>
              </a:rPr>
              <a:t>OH</a:t>
            </a:r>
          </a:p>
          <a:p>
            <a:pPr algn="l">
              <a:spcAft>
                <a:spcPts val="800"/>
              </a:spcAft>
            </a:pPr>
            <a:r>
              <a:rPr sz="1500" b="0">
                <a:solidFill>
                  <a:srgbClr val="222222"/>
                </a:solidFill>
              </a:rPr>
              <a:t>c)  </a:t>
            </a:r>
            <a:r>
              <a:rPr sz="1500" b="0">
                <a:solidFill>
                  <a:srgbClr val="222222"/>
                </a:solidFill>
              </a:rPr>
              <a:t>TL</a:t>
            </a:r>
          </a:p>
          <a:p>
            <a:pPr algn="l">
              <a:spcAft>
                <a:spcPts val="800"/>
              </a:spcAft>
            </a:pPr>
            <a:r>
              <a:rPr sz="1500" b="1">
                <a:solidFill>
                  <a:srgbClr val="2E7D32"/>
                </a:solidFill>
              </a:rPr>
              <a:t>d)  </a:t>
            </a:r>
            <a:r>
              <a:rPr sz="1500" b="1">
                <a:solidFill>
                  <a:srgbClr val="2E7D32"/>
                </a:solidFill>
              </a:rPr>
              <a:t>Hiçbiri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ITU, çağrı işareti serilerini ülkelere blok blok tahsis eder. Buradaki üç ön ek de başka ülkelerindir: SM İsveç, OH Finlandiya, TL ise Orta Afrika Cumhuriyeti'ne aittir. Türkiye'ye tahsis edilen seriler TA-TC olduğundan listede yoktur; doğru cevap "hiçbiri"dir. TL ile TA'nın aynı harfle başlaması yanıltmamalı: tahsis tek harfe göre değil, iki karakterlik seriye göre yapılır.</a:t>
            </a:r>
          </a:p>
          <a:p>
            <a:r>
              <a:rPr sz="1100" b="1">
                <a:solidFill>
                  <a:srgbClr val="1F3864"/>
                </a:solidFill>
              </a:rPr>
              <a:t>Kaynak: </a:t>
            </a:r>
            <a:r>
              <a:rPr sz="1100" b="0">
                <a:solidFill>
                  <a:srgbClr val="404040"/>
                </a:solidFill>
              </a:rPr>
              <a:t>ITU Radyo Tüzüğü Ek 42 — çağrı işareti serilerinin ülkelere tahsis tablosu.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26</a:t>
            </a:r>
            <a:r>
              <a:rPr sz="1400" b="0">
                <a:solidFill>
                  <a:srgbClr val="D6E4F0"/>
                </a:solidFill>
              </a:rPr>
              <a:t>   ·   Çağrı Önekleri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VK çağrı işareti ön eki aşağıdaki ülkelerden hangisine aittir?</a:t>
            </a:r>
          </a:p>
          <a:p>
            <a:pPr algn="l">
              <a:spcAft>
                <a:spcPts val="800"/>
              </a:spcAft>
            </a:pPr>
            <a:r>
              <a:rPr sz="1500" b="0">
                <a:solidFill>
                  <a:srgbClr val="222222"/>
                </a:solidFill>
              </a:rPr>
              <a:t>a)  </a:t>
            </a:r>
            <a:r>
              <a:rPr sz="1500" b="0">
                <a:solidFill>
                  <a:srgbClr val="222222"/>
                </a:solidFill>
              </a:rPr>
              <a:t>İngiltere</a:t>
            </a:r>
          </a:p>
          <a:p>
            <a:pPr algn="l">
              <a:spcAft>
                <a:spcPts val="800"/>
              </a:spcAft>
            </a:pPr>
            <a:r>
              <a:rPr sz="1500" b="0">
                <a:solidFill>
                  <a:srgbClr val="222222"/>
                </a:solidFill>
              </a:rPr>
              <a:t>b)  </a:t>
            </a:r>
            <a:r>
              <a:rPr sz="1500" b="0">
                <a:solidFill>
                  <a:srgbClr val="222222"/>
                </a:solidFill>
              </a:rPr>
              <a:t>Kanada</a:t>
            </a:r>
          </a:p>
          <a:p>
            <a:pPr algn="l">
              <a:spcAft>
                <a:spcPts val="800"/>
              </a:spcAft>
            </a:pPr>
            <a:r>
              <a:rPr sz="1500" b="0">
                <a:solidFill>
                  <a:srgbClr val="222222"/>
                </a:solidFill>
              </a:rPr>
              <a:t>c)  </a:t>
            </a:r>
            <a:r>
              <a:rPr sz="1500" b="0">
                <a:solidFill>
                  <a:srgbClr val="222222"/>
                </a:solidFill>
              </a:rPr>
              <a:t>Japonya</a:t>
            </a:r>
          </a:p>
          <a:p>
            <a:pPr algn="l">
              <a:spcAft>
                <a:spcPts val="800"/>
              </a:spcAft>
            </a:pPr>
            <a:r>
              <a:rPr sz="1500" b="1">
                <a:solidFill>
                  <a:srgbClr val="2E7D32"/>
                </a:solidFill>
              </a:rPr>
              <a:t>d)  </a:t>
            </a:r>
            <a:r>
              <a:rPr sz="1500" b="1">
                <a:solidFill>
                  <a:srgbClr val="2E7D32"/>
                </a:solidFill>
              </a:rPr>
              <a:t>Avustralya</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VK, Avustralya'ya tahsis edilmiş amatör çağrı işareti önekidir.</a:t>
            </a:r>
          </a:p>
          <a:p>
            <a:r>
              <a:rPr sz="1100" b="1">
                <a:solidFill>
                  <a:srgbClr val="1F3864"/>
                </a:solidFill>
              </a:rPr>
              <a:t>Kaynak: </a:t>
            </a:r>
            <a:r>
              <a:rPr sz="1100" b="0">
                <a:solidFill>
                  <a:srgbClr val="404040"/>
                </a:solidFill>
              </a:rPr>
              <a:t>ITU çağrı işareti ön ek tahsis tablosu (ülkelere ayrılan harf blokları).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27</a:t>
            </a:r>
            <a:r>
              <a:rPr sz="1400" b="0">
                <a:solidFill>
                  <a:srgbClr val="D6E4F0"/>
                </a:solidFill>
              </a:rPr>
              <a:t>   ·   Çağrı Önekleri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çağrı işareti ön eklerinden hangisi Belçika'ya aittir?</a:t>
            </a:r>
          </a:p>
          <a:p>
            <a:pPr algn="l">
              <a:spcAft>
                <a:spcPts val="800"/>
              </a:spcAft>
            </a:pPr>
            <a:r>
              <a:rPr sz="1500" b="0">
                <a:solidFill>
                  <a:srgbClr val="222222"/>
                </a:solidFill>
              </a:rPr>
              <a:t>a)  </a:t>
            </a:r>
            <a:r>
              <a:rPr sz="1500" b="0">
                <a:solidFill>
                  <a:srgbClr val="222222"/>
                </a:solidFill>
              </a:rPr>
              <a:t>OH</a:t>
            </a:r>
          </a:p>
          <a:p>
            <a:pPr algn="l">
              <a:spcAft>
                <a:spcPts val="800"/>
              </a:spcAft>
            </a:pPr>
            <a:r>
              <a:rPr sz="1500" b="1">
                <a:solidFill>
                  <a:srgbClr val="2E7D32"/>
                </a:solidFill>
              </a:rPr>
              <a:t>b)  </a:t>
            </a:r>
            <a:r>
              <a:rPr sz="1500" b="1">
                <a:solidFill>
                  <a:srgbClr val="2E7D32"/>
                </a:solidFill>
              </a:rPr>
              <a:t>ON</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OX</a:t>
            </a:r>
          </a:p>
          <a:p>
            <a:pPr algn="l">
              <a:spcAft>
                <a:spcPts val="800"/>
              </a:spcAft>
            </a:pPr>
            <a:r>
              <a:rPr sz="1500" b="0">
                <a:solidFill>
                  <a:srgbClr val="222222"/>
                </a:solidFill>
              </a:rPr>
              <a:t>d)  </a:t>
            </a:r>
            <a:r>
              <a:rPr sz="1500" b="0">
                <a:solidFill>
                  <a:srgbClr val="222222"/>
                </a:solidFill>
              </a:rPr>
              <a:t>EA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ON, Belçika'ya tahsis edilmiş amatör çağrı işareti önekidir (OH Finlandiya'ya, EA İspanya'ya aittir).</a:t>
            </a:r>
          </a:p>
          <a:p>
            <a:r>
              <a:rPr sz="1100" b="1">
                <a:solidFill>
                  <a:srgbClr val="1F3864"/>
                </a:solidFill>
              </a:rPr>
              <a:t>Kaynak: </a:t>
            </a:r>
            <a:r>
              <a:rPr sz="1100" b="0">
                <a:solidFill>
                  <a:srgbClr val="404040"/>
                </a:solidFill>
              </a:rPr>
              <a:t>ITU çağrı işareti ön ek tahsis tablosu (ülkelere ayrılan harf blokları).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28</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OSCAR kelimesinin uluslararası fonetik alfabeye göre hecelenmesi nasıldır?</a:t>
            </a:r>
          </a:p>
          <a:p>
            <a:pPr algn="l">
              <a:spcAft>
                <a:spcPts val="800"/>
              </a:spcAft>
            </a:pPr>
            <a:r>
              <a:rPr sz="1500" b="0">
                <a:solidFill>
                  <a:srgbClr val="222222"/>
                </a:solidFill>
              </a:rPr>
              <a:t>a)  </a:t>
            </a:r>
            <a:r>
              <a:rPr sz="1500" b="0">
                <a:solidFill>
                  <a:srgbClr val="222222"/>
                </a:solidFill>
              </a:rPr>
              <a:t>Oscar - Sierra - Charlie - Alpha - Radio</a:t>
            </a:r>
          </a:p>
          <a:p>
            <a:pPr algn="l">
              <a:spcAft>
                <a:spcPts val="800"/>
              </a:spcAft>
            </a:pPr>
            <a:r>
              <a:rPr sz="1500" b="0">
                <a:solidFill>
                  <a:srgbClr val="222222"/>
                </a:solidFill>
              </a:rPr>
              <a:t>b)  </a:t>
            </a:r>
            <a:r>
              <a:rPr sz="1500" b="0">
                <a:solidFill>
                  <a:srgbClr val="222222"/>
                </a:solidFill>
              </a:rPr>
              <a:t>Oscar - Six - Charlie - Alabama - Romeo</a:t>
            </a:r>
          </a:p>
          <a:p>
            <a:pPr algn="l">
              <a:spcAft>
                <a:spcPts val="800"/>
              </a:spcAft>
            </a:pPr>
            <a:r>
              <a:rPr sz="1500" b="1">
                <a:solidFill>
                  <a:srgbClr val="2E7D32"/>
                </a:solidFill>
              </a:rPr>
              <a:t>c)  </a:t>
            </a:r>
            <a:r>
              <a:rPr sz="1500" b="1">
                <a:solidFill>
                  <a:srgbClr val="2E7D32"/>
                </a:solidFill>
              </a:rPr>
              <a:t>Oscar - Sierra - Charlie - Alpha - Romeo</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Otto - Sierra - Charlie - Alpha - Radio</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O=Oscar, S=Sierra, C=Charlie, A=Alpha, R=Romeo — uluslararası fonetik alfabedeki karşılıklarıdır.</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29</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QST kodunun manası aşağıdakilerden hangisidir?</a:t>
            </a:r>
          </a:p>
          <a:p>
            <a:pPr algn="l">
              <a:spcAft>
                <a:spcPts val="800"/>
              </a:spcAft>
            </a:pPr>
            <a:r>
              <a:rPr sz="1500" b="0">
                <a:solidFill>
                  <a:srgbClr val="222222"/>
                </a:solidFill>
              </a:rPr>
              <a:t>a)  </a:t>
            </a:r>
            <a:r>
              <a:rPr sz="1500" b="0">
                <a:solidFill>
                  <a:srgbClr val="222222"/>
                </a:solidFill>
              </a:rPr>
              <a:t>Hava basıncı</a:t>
            </a:r>
          </a:p>
          <a:p>
            <a:pPr algn="l">
              <a:spcAft>
                <a:spcPts val="800"/>
              </a:spcAft>
            </a:pPr>
            <a:r>
              <a:rPr sz="1500" b="0">
                <a:solidFill>
                  <a:srgbClr val="222222"/>
                </a:solidFill>
              </a:rPr>
              <a:t>b)  </a:t>
            </a:r>
            <a:r>
              <a:rPr sz="1500" b="0">
                <a:solidFill>
                  <a:srgbClr val="222222"/>
                </a:solidFill>
              </a:rPr>
              <a:t>Parazit</a:t>
            </a:r>
          </a:p>
          <a:p>
            <a:pPr algn="l">
              <a:spcAft>
                <a:spcPts val="800"/>
              </a:spcAft>
            </a:pPr>
            <a:r>
              <a:rPr sz="1500" b="1">
                <a:solidFill>
                  <a:srgbClr val="2E7D32"/>
                </a:solidFill>
              </a:rPr>
              <a:t>c)  </a:t>
            </a:r>
            <a:r>
              <a:rPr sz="1500" b="1">
                <a:solidFill>
                  <a:srgbClr val="2E7D32"/>
                </a:solidFill>
              </a:rPr>
              <a:t>Bülten</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Sinyal raporu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QST, herkese yönelik genel bir duyuru/bülten anlamına gelir (ARRL'ın aylık dergisinin adı da buradan gelir).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29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30</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telsiz haberleşmesinde "meşgulüm" ifadesinin Q kodu karşılığıdır?</a:t>
            </a:r>
          </a:p>
          <a:p>
            <a:pPr algn="l">
              <a:spcAft>
                <a:spcPts val="800"/>
              </a:spcAft>
            </a:pPr>
            <a:r>
              <a:rPr sz="1500" b="0">
                <a:solidFill>
                  <a:srgbClr val="222222"/>
                </a:solidFill>
              </a:rPr>
              <a:t>a)  </a:t>
            </a:r>
            <a:r>
              <a:rPr sz="1500" b="0">
                <a:solidFill>
                  <a:srgbClr val="222222"/>
                </a:solidFill>
              </a:rPr>
              <a:t>QRK</a:t>
            </a:r>
          </a:p>
          <a:p>
            <a:pPr algn="l">
              <a:spcAft>
                <a:spcPts val="800"/>
              </a:spcAft>
            </a:pPr>
            <a:r>
              <a:rPr sz="1500" b="0">
                <a:solidFill>
                  <a:srgbClr val="222222"/>
                </a:solidFill>
              </a:rPr>
              <a:t>b)  </a:t>
            </a:r>
            <a:r>
              <a:rPr sz="1500" b="0">
                <a:solidFill>
                  <a:srgbClr val="222222"/>
                </a:solidFill>
              </a:rPr>
              <a:t>QRX</a:t>
            </a:r>
          </a:p>
          <a:p>
            <a:pPr algn="l">
              <a:spcAft>
                <a:spcPts val="800"/>
              </a:spcAft>
            </a:pPr>
            <a:r>
              <a:rPr sz="1500" b="1">
                <a:solidFill>
                  <a:srgbClr val="2E7D32"/>
                </a:solidFill>
              </a:rPr>
              <a:t>c)  </a:t>
            </a:r>
            <a:r>
              <a:rPr sz="1500" b="1">
                <a:solidFill>
                  <a:srgbClr val="2E7D32"/>
                </a:solidFill>
              </a:rPr>
              <a:t>QRL</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QSL</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QRL, 'meşgulüm / frekans kullanımda' anlamına gelir.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31</a:t>
            </a:r>
            <a:r>
              <a:rPr sz="1400" b="0">
                <a:solidFill>
                  <a:srgbClr val="D6E4F0"/>
                </a:solidFill>
              </a:rPr>
              <a:t>   ·   Raporlama</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 haberleşmesinde kullanılan RST raporunda R (okunabilirlik) 5 olarak veriliyor. Bunun anlamı nedir?</a:t>
            </a:r>
          </a:p>
          <a:p>
            <a:pPr algn="l">
              <a:spcAft>
                <a:spcPts val="800"/>
              </a:spcAft>
            </a:pPr>
            <a:r>
              <a:rPr sz="1500" b="0">
                <a:solidFill>
                  <a:srgbClr val="222222"/>
                </a:solidFill>
              </a:rPr>
              <a:t>a)  </a:t>
            </a:r>
            <a:r>
              <a:rPr sz="1500" b="0">
                <a:solidFill>
                  <a:srgbClr val="222222"/>
                </a:solidFill>
              </a:rPr>
              <a:t>Zor okunuyor</a:t>
            </a:r>
          </a:p>
          <a:p>
            <a:pPr algn="l">
              <a:spcAft>
                <a:spcPts val="800"/>
              </a:spcAft>
            </a:pPr>
            <a:r>
              <a:rPr sz="1500" b="1">
                <a:solidFill>
                  <a:srgbClr val="2E7D32"/>
                </a:solidFill>
              </a:rPr>
              <a:t>b)  </a:t>
            </a:r>
            <a:r>
              <a:rPr sz="1500" b="1">
                <a:solidFill>
                  <a:srgbClr val="2E7D32"/>
                </a:solidFill>
              </a:rPr>
              <a:t>Mükemmel okunuyor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Kısmen okunuyor</a:t>
            </a:r>
          </a:p>
          <a:p>
            <a:pPr algn="l">
              <a:spcAft>
                <a:spcPts val="800"/>
              </a:spcAft>
            </a:pPr>
            <a:r>
              <a:rPr sz="1500" b="0">
                <a:solidFill>
                  <a:srgbClr val="222222"/>
                </a:solidFill>
              </a:rPr>
              <a:t>d)  </a:t>
            </a:r>
            <a:r>
              <a:rPr sz="1500" b="0">
                <a:solidFill>
                  <a:srgbClr val="222222"/>
                </a:solidFill>
              </a:rPr>
              <a:t>Anlaşılmıyor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RST raporunun ilk harfi R (Readability — okunabilirlik) 1'den 5'e kadar derecelendirilir ve 5 en yüksek değerdir: "mükemmel, hiç zorlanmadan okunuyor" demektir. Üç harfin ölçekleri farklıdır; yalnızca R 5'e kadar gider, S (sinyal şiddeti) ve T (ton) 9'a kadar çıkar. Bu yüzden "59" raporu okunabilirlikte tavan, sinyal şiddetinde de tavan anlamına gelir.</a:t>
            </a:r>
          </a:p>
          <a:p>
            <a:r>
              <a:rPr sz="1100" b="1">
                <a:solidFill>
                  <a:srgbClr val="1F3864"/>
                </a:solidFill>
              </a:rPr>
              <a:t>Kaynak: </a:t>
            </a:r>
            <a:r>
              <a:rPr sz="1100" b="0">
                <a:solidFill>
                  <a:srgbClr val="404040"/>
                </a:solidFill>
              </a:rPr>
              <a:t>RST raporlama sistemi.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32</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bandda dinleme halinde iken karşıdan TA8YCA gibi bir çağrı işareti duyulduğunda bu çağrı işareti hangi ilden yapılmış olabilir?</a:t>
            </a:r>
          </a:p>
          <a:p>
            <a:pPr algn="l">
              <a:spcAft>
                <a:spcPts val="800"/>
              </a:spcAft>
            </a:pPr>
            <a:r>
              <a:rPr sz="1500" b="0">
                <a:solidFill>
                  <a:srgbClr val="222222"/>
                </a:solidFill>
              </a:rPr>
              <a:t>a)  </a:t>
            </a:r>
            <a:r>
              <a:rPr sz="1500" b="0">
                <a:solidFill>
                  <a:srgbClr val="222222"/>
                </a:solidFill>
              </a:rPr>
              <a:t>Niğde</a:t>
            </a:r>
          </a:p>
          <a:p>
            <a:pPr algn="l">
              <a:spcAft>
                <a:spcPts val="800"/>
              </a:spcAft>
            </a:pPr>
            <a:r>
              <a:rPr sz="1500" b="0">
                <a:solidFill>
                  <a:srgbClr val="222222"/>
                </a:solidFill>
              </a:rPr>
              <a:t>b)  </a:t>
            </a:r>
            <a:r>
              <a:rPr sz="1500" b="0">
                <a:solidFill>
                  <a:srgbClr val="222222"/>
                </a:solidFill>
              </a:rPr>
              <a:t>Manisa</a:t>
            </a:r>
          </a:p>
          <a:p>
            <a:pPr algn="l">
              <a:spcAft>
                <a:spcPts val="800"/>
              </a:spcAft>
            </a:pPr>
            <a:r>
              <a:rPr sz="1500" b="1">
                <a:solidFill>
                  <a:srgbClr val="2E7D32"/>
                </a:solidFill>
              </a:rPr>
              <a:t>c)  </a:t>
            </a:r>
            <a:r>
              <a:rPr sz="1500" b="1">
                <a:solidFill>
                  <a:srgbClr val="2E7D32"/>
                </a:solidFill>
              </a:rPr>
              <a:t>Malatya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Yozgat</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Bölge numarası 8, Güneydoğu Anadolu'nun kuzeyindeki illeri kapsar; bu grupta Malatya yer alır.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33</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bandda dinleme halinde iken karşıdan TA1BT gibi bir çağrı işareti duyulduğunda bu çağrı işareti hangi ilden yapılmış olabilir?</a:t>
            </a:r>
          </a:p>
          <a:p>
            <a:pPr algn="l">
              <a:spcAft>
                <a:spcPts val="800"/>
              </a:spcAft>
            </a:pPr>
            <a:r>
              <a:rPr sz="1500" b="0">
                <a:solidFill>
                  <a:srgbClr val="222222"/>
                </a:solidFill>
              </a:rPr>
              <a:t>a)  </a:t>
            </a:r>
            <a:r>
              <a:rPr sz="1500" b="0">
                <a:solidFill>
                  <a:srgbClr val="222222"/>
                </a:solidFill>
              </a:rPr>
              <a:t>Konya</a:t>
            </a:r>
          </a:p>
          <a:p>
            <a:pPr algn="l">
              <a:spcAft>
                <a:spcPts val="800"/>
              </a:spcAft>
            </a:pPr>
            <a:r>
              <a:rPr sz="1500" b="1">
                <a:solidFill>
                  <a:srgbClr val="2E7D32"/>
                </a:solidFill>
              </a:rPr>
              <a:t>b)  </a:t>
            </a:r>
            <a:r>
              <a:rPr sz="1500" b="1">
                <a:solidFill>
                  <a:srgbClr val="2E7D32"/>
                </a:solidFill>
              </a:rPr>
              <a:t>Edirne</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Ordu</a:t>
            </a:r>
          </a:p>
          <a:p>
            <a:pPr algn="l">
              <a:spcAft>
                <a:spcPts val="800"/>
              </a:spcAft>
            </a:pPr>
            <a:r>
              <a:rPr sz="1500" b="0">
                <a:solidFill>
                  <a:srgbClr val="222222"/>
                </a:solidFill>
              </a:rPr>
              <a:t>d)  </a:t>
            </a:r>
            <a:r>
              <a:rPr sz="1500" b="0">
                <a:solidFill>
                  <a:srgbClr val="222222"/>
                </a:solidFill>
              </a:rPr>
              <a:t>Adana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Bölge numarası 1, Trakya ve çevresindeki illeri kapsar; bu grupta Edirne yer alır.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34</a:t>
            </a:r>
            <a:r>
              <a:rPr sz="1400" b="0">
                <a:solidFill>
                  <a:srgbClr val="D6E4F0"/>
                </a:solidFill>
              </a:rPr>
              <a:t>   ·   Amatör Bantlar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amatör frekans bandı değildir?</a:t>
            </a:r>
          </a:p>
          <a:p>
            <a:pPr algn="l">
              <a:spcAft>
                <a:spcPts val="800"/>
              </a:spcAft>
            </a:pPr>
            <a:r>
              <a:rPr sz="1500" b="0">
                <a:solidFill>
                  <a:srgbClr val="222222"/>
                </a:solidFill>
              </a:rPr>
              <a:t>a)  </a:t>
            </a:r>
            <a:r>
              <a:rPr sz="1500" b="0">
                <a:solidFill>
                  <a:srgbClr val="222222"/>
                </a:solidFill>
              </a:rPr>
              <a:t>142 - 144 GHz</a:t>
            </a:r>
          </a:p>
          <a:p>
            <a:pPr algn="l">
              <a:spcAft>
                <a:spcPts val="800"/>
              </a:spcAft>
            </a:pPr>
            <a:r>
              <a:rPr sz="1500" b="1">
                <a:solidFill>
                  <a:srgbClr val="2E7D32"/>
                </a:solidFill>
              </a:rPr>
              <a:t>b)  </a:t>
            </a:r>
            <a:r>
              <a:rPr sz="1500" b="1">
                <a:solidFill>
                  <a:srgbClr val="2E7D32"/>
                </a:solidFill>
              </a:rPr>
              <a:t>5150 - 5450 MHz</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144 - 146 MHz</a:t>
            </a:r>
          </a:p>
          <a:p>
            <a:pPr algn="l">
              <a:spcAft>
                <a:spcPts val="800"/>
              </a:spcAft>
            </a:pPr>
            <a:r>
              <a:rPr sz="1500" b="0">
                <a:solidFill>
                  <a:srgbClr val="222222"/>
                </a:solidFill>
              </a:rPr>
              <a:t>d)  </a:t>
            </a:r>
            <a:r>
              <a:rPr sz="1500" b="0">
                <a:solidFill>
                  <a:srgbClr val="222222"/>
                </a:solidFill>
              </a:rPr>
              <a:t>430 - 440 MHz</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5150-5450 MHz amatör hizmete tahsisli değildir; bu aralık kablosuz erişim sistemlerinin (RLAN/Wi-Fi) kullanımındadır. Millî Frekans Planı'nın amatör arayüz belgesinde 5 GHz civarındaki amatör tahsisleri 5650-5670 MHz ile 5820-5850 MHz aralıklarıdır. Şıklardan 144-146 MHz (2 m) ve 430-440 MHz (70 cm) ise amatör bantlardır.</a:t>
            </a:r>
          </a:p>
          <a:p>
            <a:pPr>
              <a:spcAft>
                <a:spcPts val="1000"/>
              </a:spcAft>
            </a:pPr>
            <a:r>
              <a:rPr sz="1100" b="1">
                <a:solidFill>
                  <a:srgbClr val="C05000"/>
                </a:solidFill>
              </a:rPr>
              <a:t>DİKKAT — Sorunun iki doğru cevabı görünmektedir. Şıkkı (a) 142-144 GHz de amatör bant değildir: Millî Frekans Planı'nın amatör tahsis listesi 100 GHz üzerinde 134-136 GHz ve 136-142 GHz aralıklarıyla biter, 142-144 GHz listede yer almaz. Sınavda resmî cevap anahtarı esas alınır; sorunun tek doğru cevaplı hâle getirilmesi gerekir.</a:t>
            </a:r>
          </a:p>
          <a:p>
            <a:r>
              <a:rPr sz="1100" b="1">
                <a:solidFill>
                  <a:srgbClr val="1F3864"/>
                </a:solidFill>
              </a:rPr>
              <a:t>Kaynak: </a:t>
            </a:r>
            <a:r>
              <a:rPr sz="1100" b="0">
                <a:solidFill>
                  <a:srgbClr val="404040"/>
                </a:solidFill>
              </a:rPr>
              <a:t>BTK Millî Frekans Planı — Amatör Sistemleri Telsiz Arayüzü Özellikleri Dokümanları (TAD08-01) frekans bandı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35</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TA5BI/2 çağrı kodu için aşağıdaki ifadelerden hangisi doğrudur?</a:t>
            </a:r>
          </a:p>
          <a:p>
            <a:pPr algn="l">
              <a:spcAft>
                <a:spcPts val="800"/>
              </a:spcAft>
            </a:pPr>
            <a:r>
              <a:rPr sz="1500" b="0">
                <a:solidFill>
                  <a:srgbClr val="222222"/>
                </a:solidFill>
              </a:rPr>
              <a:t>a)  </a:t>
            </a:r>
            <a:r>
              <a:rPr sz="1500" b="0">
                <a:solidFill>
                  <a:srgbClr val="222222"/>
                </a:solidFill>
              </a:rPr>
              <a:t>2. Bölgede çalışan bir amatör istasyonun çağrı işaretidir</a:t>
            </a:r>
          </a:p>
          <a:p>
            <a:pPr algn="l">
              <a:spcAft>
                <a:spcPts val="800"/>
              </a:spcAft>
            </a:pPr>
            <a:r>
              <a:rPr sz="1500" b="0">
                <a:solidFill>
                  <a:srgbClr val="222222"/>
                </a:solidFill>
              </a:rPr>
              <a:t>b)  </a:t>
            </a:r>
            <a:r>
              <a:rPr sz="1500" b="0">
                <a:solidFill>
                  <a:srgbClr val="222222"/>
                </a:solidFill>
              </a:rPr>
              <a:t>C sınıfı amatör telsizciye ait bir istasyonun çağrı kodudur</a:t>
            </a:r>
          </a:p>
          <a:p>
            <a:pPr algn="l">
              <a:spcAft>
                <a:spcPts val="800"/>
              </a:spcAft>
            </a:pPr>
            <a:r>
              <a:rPr sz="1500" b="1">
                <a:solidFill>
                  <a:srgbClr val="2E7D32"/>
                </a:solidFill>
              </a:rPr>
              <a:t>c)  </a:t>
            </a:r>
            <a:r>
              <a:rPr sz="1500" b="1">
                <a:solidFill>
                  <a:srgbClr val="2E7D32"/>
                </a:solidFill>
              </a:rPr>
              <a:t>5. Bölgeden 2. Bölgeye geçen amatör telsizcinin çağrı işaretidir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Çağrı işaretinin kendisi 5. bölge kayıtlıdır (TA5BI); "/2" eki, operatörün şu an 2. bölgede geçici olarak bulunduğunu gösterir.</a:t>
            </a:r>
          </a:p>
          <a:p>
            <a:r>
              <a:rPr sz="1100" b="1">
                <a:solidFill>
                  <a:srgbClr val="1F3864"/>
                </a:solidFill>
              </a:rPr>
              <a:t>Kaynak: </a:t>
            </a:r>
            <a:r>
              <a:rPr sz="1100" b="0">
                <a:solidFill>
                  <a:srgbClr val="404040"/>
                </a:solidFill>
              </a:rPr>
              <a:t>Çağrı işareti bölge değişikliği kuralı.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36</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AFET kelimesinin milli fonetik alfabeye göre hecelenmesi nasıl olur?</a:t>
            </a:r>
          </a:p>
          <a:p>
            <a:pPr algn="l">
              <a:spcAft>
                <a:spcPts val="800"/>
              </a:spcAft>
            </a:pPr>
            <a:r>
              <a:rPr sz="1500" b="0">
                <a:solidFill>
                  <a:srgbClr val="222222"/>
                </a:solidFill>
              </a:rPr>
              <a:t>a)  </a:t>
            </a:r>
            <a:r>
              <a:rPr sz="1500" b="0">
                <a:solidFill>
                  <a:srgbClr val="222222"/>
                </a:solidFill>
              </a:rPr>
              <a:t>Afyon - Fatsa - Erzurum - Tekirdağ</a:t>
            </a:r>
          </a:p>
          <a:p>
            <a:pPr algn="l">
              <a:spcAft>
                <a:spcPts val="800"/>
              </a:spcAft>
            </a:pPr>
            <a:r>
              <a:rPr sz="1500" b="0">
                <a:solidFill>
                  <a:srgbClr val="222222"/>
                </a:solidFill>
              </a:rPr>
              <a:t>b)  </a:t>
            </a:r>
            <a:r>
              <a:rPr sz="1500" b="0">
                <a:solidFill>
                  <a:srgbClr val="222222"/>
                </a:solidFill>
              </a:rPr>
              <a:t>Ankara - Fatsa - Erzincan - Tokat</a:t>
            </a:r>
          </a:p>
          <a:p>
            <a:pPr algn="l">
              <a:spcAft>
                <a:spcPts val="800"/>
              </a:spcAft>
            </a:pPr>
            <a:r>
              <a:rPr sz="1500" b="0">
                <a:solidFill>
                  <a:srgbClr val="222222"/>
                </a:solidFill>
              </a:rPr>
              <a:t>c)  </a:t>
            </a:r>
            <a:r>
              <a:rPr sz="1500" b="0">
                <a:solidFill>
                  <a:srgbClr val="222222"/>
                </a:solidFill>
              </a:rPr>
              <a:t>Amasya - Fatsa - Edirne - Tire</a:t>
            </a:r>
          </a:p>
          <a:p>
            <a:pPr algn="l">
              <a:spcAft>
                <a:spcPts val="800"/>
              </a:spcAft>
            </a:pPr>
            <a:r>
              <a:rPr sz="1500" b="1">
                <a:solidFill>
                  <a:srgbClr val="2E7D32"/>
                </a:solidFill>
              </a:rPr>
              <a:t>d)  </a:t>
            </a:r>
            <a:r>
              <a:rPr sz="1500" b="1">
                <a:solidFill>
                  <a:srgbClr val="2E7D32"/>
                </a:solidFill>
              </a:rPr>
              <a:t>Ankara - Fatsa - Edirne - Trabzon</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Ulusal fonetik alfabede: A=Ankara, F=Fatsa, E=Edirne, T=Trabzon.</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4: Fonetik Alfabe Uygulamaları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Heceleme sorularında yanlış şıklar genellikle alfabede yeri olmayan uydurma kelimeler taşır (Egg, Piano, Rival gibi); doğru şıkta bütün kelimeler aynı listeden gelir.</a:t>
            </a:r>
          </a:p>
          <a:p>
            <a:pPr algn="l">
              <a:spcAft>
                <a:spcPts val="1400"/>
              </a:spcAft>
            </a:pPr>
            <a:r>
              <a:rPr sz="1700" b="0">
                <a:solidFill>
                  <a:srgbClr val="222222"/>
                </a:solidFill>
              </a:rPr>
              <a:t>•  İki alfabeyi karıştıran şıklara dikkat: "Alpha - Lima - Trabzon" gibi bir dizi, ne uluslararası ne millî alfabeye uyar.</a:t>
            </a:r>
          </a:p>
          <a:p>
            <a:pPr algn="l">
              <a:spcAft>
                <a:spcPts val="1400"/>
              </a:spcAft>
            </a:pPr>
            <a:r>
              <a:rPr sz="1700" b="0">
                <a:solidFill>
                  <a:srgbClr val="222222"/>
                </a:solidFill>
              </a:rPr>
              <a:t>•  Türkçe kelimeler hecelenirken Türkçeye özgü harflerin karşılığı sorulabilir; bu durumda hangi alfabenin istendiği soruda yazar.</a:t>
            </a:r>
          </a:p>
          <a:p>
            <a:pPr algn="l">
              <a:spcAft>
                <a:spcPts val="1400"/>
              </a:spcAft>
            </a:pPr>
            <a:r>
              <a:rPr sz="1700" b="0">
                <a:solidFill>
                  <a:srgbClr val="222222"/>
                </a:solidFill>
              </a:rPr>
              <a:t>•  Rakamların okunuşu da fonetik alfabenin parçasıdır ve harflerle aynı disiplinle kullanılır.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ITU Radyo Tüzüğü Ek 14 — fonetik alfabe ve rakamların okunuşu; millî fonetik alfabe.</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4 Girişi</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37</a:t>
            </a:r>
            <a:r>
              <a:rPr sz="1400" b="0">
                <a:solidFill>
                  <a:srgbClr val="D6E4F0"/>
                </a:solidFill>
              </a:rPr>
              <a:t>   ·   Çağrı İşareti Ön 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VE çağrı işareti ön eki aşağıdaki ülkelerden hangisine aittir?</a:t>
            </a:r>
          </a:p>
          <a:p>
            <a:pPr algn="l">
              <a:spcAft>
                <a:spcPts val="800"/>
              </a:spcAft>
            </a:pPr>
            <a:r>
              <a:rPr sz="1500" b="0">
                <a:solidFill>
                  <a:srgbClr val="222222"/>
                </a:solidFill>
              </a:rPr>
              <a:t>a)  </a:t>
            </a:r>
            <a:r>
              <a:rPr sz="1500" b="0">
                <a:solidFill>
                  <a:srgbClr val="222222"/>
                </a:solidFill>
              </a:rPr>
              <a:t>İngiltere</a:t>
            </a:r>
          </a:p>
          <a:p>
            <a:pPr algn="l">
              <a:spcAft>
                <a:spcPts val="800"/>
              </a:spcAft>
            </a:pPr>
            <a:r>
              <a:rPr sz="1500" b="1">
                <a:solidFill>
                  <a:srgbClr val="2E7D32"/>
                </a:solidFill>
              </a:rPr>
              <a:t>b)  </a:t>
            </a:r>
            <a:r>
              <a:rPr sz="1500" b="1">
                <a:solidFill>
                  <a:srgbClr val="2E7D32"/>
                </a:solidFill>
              </a:rPr>
              <a:t>Kanada</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Japonya</a:t>
            </a:r>
          </a:p>
          <a:p>
            <a:pPr algn="l">
              <a:spcAft>
                <a:spcPts val="800"/>
              </a:spcAft>
            </a:pPr>
            <a:r>
              <a:rPr sz="1500" b="0">
                <a:solidFill>
                  <a:srgbClr val="222222"/>
                </a:solidFill>
              </a:rPr>
              <a:t>d)  </a:t>
            </a:r>
            <a:r>
              <a:rPr sz="1500" b="0">
                <a:solidFill>
                  <a:srgbClr val="222222"/>
                </a:solidFill>
              </a:rPr>
              <a:t>Avustralya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ITU tahsis tablosunda VE serisi Kanada'ya aittir; Kanada'nın kullandığı seriler VA-VG, VO ve VX-VY'dir. Diğer şıkların serileri farklıdır: İngiltere G ve M, Japonya JA-JS, Avustralya ise VK serisini kullanır. VE ile VK sık karıştırılır — ikisi de V ile başlar ama ayrı ülkelere tahsislidir.</a:t>
            </a:r>
          </a:p>
          <a:p>
            <a:r>
              <a:rPr sz="1100" b="1">
                <a:solidFill>
                  <a:srgbClr val="1F3864"/>
                </a:solidFill>
              </a:rPr>
              <a:t>Kaynak: </a:t>
            </a:r>
            <a:r>
              <a:rPr sz="1100" b="0">
                <a:solidFill>
                  <a:srgbClr val="404040"/>
                </a:solidFill>
              </a:rPr>
              <a:t>ITU Radyo Tüzüğü Ek 42 — çağrı işareti serilerinin ülkelere tahsis tablosu.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38</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DEPREM'in uluslararası fonetik alfabeye göre hecelenmesi nasıldır?</a:t>
            </a:r>
          </a:p>
          <a:p>
            <a:pPr algn="l">
              <a:spcAft>
                <a:spcPts val="800"/>
              </a:spcAft>
            </a:pPr>
            <a:r>
              <a:rPr sz="1500" b="0">
                <a:solidFill>
                  <a:srgbClr val="222222"/>
                </a:solidFill>
              </a:rPr>
              <a:t>a)  </a:t>
            </a:r>
            <a:r>
              <a:rPr sz="1500" b="0">
                <a:solidFill>
                  <a:srgbClr val="222222"/>
                </a:solidFill>
              </a:rPr>
              <a:t>Delta - Egg - Pipe - Roma - Egg - Miami</a:t>
            </a:r>
          </a:p>
          <a:p>
            <a:pPr algn="l">
              <a:spcAft>
                <a:spcPts val="800"/>
              </a:spcAft>
            </a:pPr>
            <a:r>
              <a:rPr sz="1500" b="0">
                <a:solidFill>
                  <a:srgbClr val="222222"/>
                </a:solidFill>
              </a:rPr>
              <a:t>b)  </a:t>
            </a:r>
            <a:r>
              <a:rPr sz="1500" b="0">
                <a:solidFill>
                  <a:srgbClr val="222222"/>
                </a:solidFill>
              </a:rPr>
              <a:t>Delta - Echo - Piano - Roam - Echo - Mike</a:t>
            </a:r>
          </a:p>
          <a:p>
            <a:pPr algn="l">
              <a:spcAft>
                <a:spcPts val="800"/>
              </a:spcAft>
            </a:pPr>
            <a:r>
              <a:rPr sz="1500" b="1">
                <a:solidFill>
                  <a:srgbClr val="2E7D32"/>
                </a:solidFill>
              </a:rPr>
              <a:t>c)  </a:t>
            </a:r>
            <a:r>
              <a:rPr sz="1500" b="1">
                <a:solidFill>
                  <a:srgbClr val="2E7D32"/>
                </a:solidFill>
              </a:rPr>
              <a:t>Delta - Echo - Papa - Romeo - Echo - Mike</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Done - Eye - Papa - Rival - Eye - Mors</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Uluslararası fonetik alfabede harflerin karşılığı sırasıyla D-Delta, E-Echo, P-Papa, R-Romeo, E-Echo, M-Mike'tır. Diğer şıklar alfabede yeri olmayan uydurma kelimeler taşır (Egg, Pipe, Roma, Piano, Roam, Done, Eye, Rival, Mors). Fonetik alfabenin kelimeleri sabittir: aynı harfle başlayan başka bir kelimeyle değiştirilemez, çünkü amaç kötü duyulan bir kanalda kelimenin bütün olarak tanınmasıdır.</a:t>
            </a:r>
          </a:p>
          <a:p>
            <a:r>
              <a:rPr sz="1100" b="1">
                <a:solidFill>
                  <a:srgbClr val="1F3864"/>
                </a:solidFill>
              </a:rPr>
              <a:t>Kaynak: </a:t>
            </a:r>
            <a:r>
              <a:rPr sz="1100" b="0">
                <a:solidFill>
                  <a:srgbClr val="404040"/>
                </a:solidFill>
              </a:rPr>
              <a:t>ITU Radyo Tüzüğü Ek 14 — fonetik alfabe ve rakamların okunuşu.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39</a:t>
            </a:r>
            <a:r>
              <a:rPr sz="1400" b="0">
                <a:solidFill>
                  <a:srgbClr val="D6E4F0"/>
                </a:solidFill>
              </a:rPr>
              <a:t>   ·   Kısaltmalar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UTC kısaltmasının açık anlamı nedir?</a:t>
            </a:r>
          </a:p>
          <a:p>
            <a:pPr algn="l">
              <a:spcAft>
                <a:spcPts val="800"/>
              </a:spcAft>
            </a:pPr>
            <a:r>
              <a:rPr sz="1500" b="0">
                <a:solidFill>
                  <a:srgbClr val="222222"/>
                </a:solidFill>
              </a:rPr>
              <a:t>a)  </a:t>
            </a:r>
            <a:r>
              <a:rPr sz="1500" b="0">
                <a:solidFill>
                  <a:srgbClr val="222222"/>
                </a:solidFill>
              </a:rPr>
              <a:t>Uluslararası Telekomünikasyon Birliği</a:t>
            </a:r>
          </a:p>
          <a:p>
            <a:pPr algn="l">
              <a:spcAft>
                <a:spcPts val="800"/>
              </a:spcAft>
            </a:pPr>
            <a:r>
              <a:rPr sz="1500" b="1">
                <a:solidFill>
                  <a:srgbClr val="2E7D32"/>
                </a:solidFill>
              </a:rPr>
              <a:t>b)  </a:t>
            </a:r>
            <a:r>
              <a:rPr sz="1500" b="1">
                <a:solidFill>
                  <a:srgbClr val="2E7D32"/>
                </a:solidFill>
              </a:rPr>
              <a:t>Uluslararası saat</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Uluslararası Telsiz Amatörleri Birliği</a:t>
            </a:r>
          </a:p>
          <a:p>
            <a:pPr algn="l">
              <a:spcAft>
                <a:spcPts val="800"/>
              </a:spcAft>
            </a:pPr>
            <a:r>
              <a:rPr sz="1500" b="0">
                <a:solidFill>
                  <a:srgbClr val="222222"/>
                </a:solidFill>
              </a:rPr>
              <a:t>d)  </a:t>
            </a:r>
            <a:r>
              <a:rPr sz="1500" b="0">
                <a:solidFill>
                  <a:srgbClr val="222222"/>
                </a:solidFill>
              </a:rPr>
              <a:t>İstasyonun bulunduğu mevki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UTC (Coordinated Universal Time — Eşgüdümlü Evrensel Zaman), dünya genelinde ortak kullanılan zaman ölçeğidir. Amatör telsizcilikte log kayıtları ve randevu (sked) saatleri UTC ile verilir; böylece farklı zaman dilimlerindeki istasyonlar aynı anı kasteder. Diğer şıklar başka kısaltmaların karşılığıdır: Uluslararası Telekomünikasyon Birliği ITU, Uluslararası Telsiz Amatörleri Birliği IARU, istasyonun bulunduğu mevki ise QTH'dir.</a:t>
            </a:r>
          </a:p>
          <a:p>
            <a:r>
              <a:rPr sz="1100" b="1">
                <a:solidFill>
                  <a:srgbClr val="1F3864"/>
                </a:solidFill>
              </a:rPr>
              <a:t>Kaynak: </a:t>
            </a:r>
            <a:r>
              <a:rPr sz="1100" b="0">
                <a:solidFill>
                  <a:srgbClr val="404040"/>
                </a:solidFill>
              </a:rPr>
              <a:t>UTC zaman ölçeği; karşılaştırma için ITU, IARU ve QTH tanımları.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39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40</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QRT kodunun manası nedir?</a:t>
            </a:r>
          </a:p>
          <a:p>
            <a:pPr algn="l">
              <a:spcAft>
                <a:spcPts val="800"/>
              </a:spcAft>
            </a:pPr>
            <a:r>
              <a:rPr sz="1500" b="0">
                <a:solidFill>
                  <a:srgbClr val="222222"/>
                </a:solidFill>
              </a:rPr>
              <a:t>a)  </a:t>
            </a:r>
            <a:r>
              <a:rPr sz="1500" b="0">
                <a:solidFill>
                  <a:srgbClr val="222222"/>
                </a:solidFill>
              </a:rPr>
              <a:t>Dinlemede kalın veya dinliyorum</a:t>
            </a:r>
          </a:p>
          <a:p>
            <a:pPr algn="l">
              <a:spcAft>
                <a:spcPts val="800"/>
              </a:spcAft>
            </a:pPr>
            <a:r>
              <a:rPr sz="1500" b="1">
                <a:solidFill>
                  <a:srgbClr val="2E7D32"/>
                </a:solidFill>
              </a:rPr>
              <a:t>b)  </a:t>
            </a:r>
            <a:r>
              <a:rPr sz="1500" b="1">
                <a:solidFill>
                  <a:srgbClr val="2E7D32"/>
                </a:solidFill>
              </a:rPr>
              <a:t>Göndermeyi durdurayım mı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Mevkiiniz neresidir?</a:t>
            </a:r>
          </a:p>
          <a:p>
            <a:pPr algn="l">
              <a:spcAft>
                <a:spcPts val="800"/>
              </a:spcAft>
            </a:pPr>
            <a:r>
              <a:rPr sz="1500" b="0">
                <a:solidFill>
                  <a:srgbClr val="222222"/>
                </a:solidFill>
              </a:rPr>
              <a:t>d)  </a:t>
            </a:r>
            <a:r>
              <a:rPr sz="1500" b="0">
                <a:solidFill>
                  <a:srgbClr val="222222"/>
                </a:solidFill>
              </a:rPr>
              <a:t>Mesajım var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QRT, göndermeyi durdurmak/kesmek anlamına gelir (soru olarak sorulduğunda 'durdurayım mı' anlamındadır).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41</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QRZ kodunun manası nedir?</a:t>
            </a:r>
          </a:p>
          <a:p>
            <a:pPr algn="l">
              <a:spcAft>
                <a:spcPts val="800"/>
              </a:spcAft>
            </a:pPr>
            <a:r>
              <a:rPr sz="1500" b="0">
                <a:solidFill>
                  <a:srgbClr val="222222"/>
                </a:solidFill>
              </a:rPr>
              <a:t>a)  </a:t>
            </a:r>
            <a:r>
              <a:rPr sz="1500" b="0">
                <a:solidFill>
                  <a:srgbClr val="222222"/>
                </a:solidFill>
              </a:rPr>
              <a:t>V serisi göndereyim mi?</a:t>
            </a:r>
          </a:p>
          <a:p>
            <a:pPr algn="l">
              <a:spcAft>
                <a:spcPts val="800"/>
              </a:spcAft>
            </a:pPr>
            <a:r>
              <a:rPr sz="1500" b="1">
                <a:solidFill>
                  <a:srgbClr val="2E7D32"/>
                </a:solidFill>
              </a:rPr>
              <a:t>b)  </a:t>
            </a:r>
            <a:r>
              <a:rPr sz="1500" b="1">
                <a:solidFill>
                  <a:srgbClr val="2E7D32"/>
                </a:solidFill>
              </a:rPr>
              <a:t>Beni kim çağırıyor?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Gücü azaltayım mı?</a:t>
            </a:r>
          </a:p>
          <a:p>
            <a:pPr algn="l">
              <a:spcAft>
                <a:spcPts val="800"/>
              </a:spcAft>
            </a:pPr>
            <a:r>
              <a:rPr sz="1500" b="0">
                <a:solidFill>
                  <a:srgbClr val="222222"/>
                </a:solidFill>
              </a:rPr>
              <a:t>d)  </a:t>
            </a:r>
            <a:r>
              <a:rPr sz="1500" b="0">
                <a:solidFill>
                  <a:srgbClr val="222222"/>
                </a:solidFill>
              </a:rPr>
              <a:t>Hazırım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QRZ, 'beni şu an kim çağırıyor?' sorusunu ifade eder — genellikle birden fazla çağrı duyulduğunda kullanılır.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42</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73 kısaltması mors haberleşmesinde hangi anlama gelir?</a:t>
            </a:r>
          </a:p>
          <a:p>
            <a:pPr algn="l">
              <a:spcAft>
                <a:spcPts val="800"/>
              </a:spcAft>
            </a:pPr>
            <a:r>
              <a:rPr sz="1500" b="0">
                <a:solidFill>
                  <a:srgbClr val="222222"/>
                </a:solidFill>
              </a:rPr>
              <a:t>a)  </a:t>
            </a:r>
            <a:r>
              <a:rPr sz="1500" b="0">
                <a:solidFill>
                  <a:srgbClr val="222222"/>
                </a:solidFill>
              </a:rPr>
              <a:t>Göndermenin tam ve doğru olarak alındığını belirtmek</a:t>
            </a:r>
          </a:p>
          <a:p>
            <a:pPr algn="l">
              <a:spcAft>
                <a:spcPts val="800"/>
              </a:spcAft>
            </a:pPr>
            <a:r>
              <a:rPr sz="1500" b="0">
                <a:solidFill>
                  <a:srgbClr val="222222"/>
                </a:solidFill>
              </a:rPr>
              <a:t>b)  </a:t>
            </a:r>
            <a:r>
              <a:rPr sz="1500" b="0">
                <a:solidFill>
                  <a:srgbClr val="222222"/>
                </a:solidFill>
              </a:rPr>
              <a:t>CQ genel çağrısı</a:t>
            </a:r>
          </a:p>
          <a:p>
            <a:pPr algn="l">
              <a:spcAft>
                <a:spcPts val="800"/>
              </a:spcAft>
            </a:pPr>
            <a:r>
              <a:rPr sz="1500" b="1">
                <a:solidFill>
                  <a:srgbClr val="2E7D32"/>
                </a:solidFill>
              </a:rPr>
              <a:t>c)  </a:t>
            </a:r>
            <a:r>
              <a:rPr sz="1500" b="1">
                <a:solidFill>
                  <a:srgbClr val="2E7D32"/>
                </a:solidFill>
              </a:rPr>
              <a:t>Selamlar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İstasyonumu kapatıyorum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73, CW/telsiz kültüründe köklü, evrensel bir 'iyi dilekler / selamlar' ifadesidir; genellikle görüşme sonunda kullanılır.</a:t>
            </a:r>
          </a:p>
          <a:p>
            <a:r>
              <a:rPr sz="1100" b="1">
                <a:solidFill>
                  <a:srgbClr val="1F3864"/>
                </a:solidFill>
              </a:rPr>
              <a:t>Kaynak: </a:t>
            </a:r>
            <a:r>
              <a:rPr sz="1100" b="0">
                <a:solidFill>
                  <a:srgbClr val="404040"/>
                </a:solidFill>
              </a:rPr>
              <a:t>Geleneksel telgraf kısaltmaları.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43</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bandda dinleme halinde iken karşıdan TA8UJ gibi bir çağrı işareti duyulduğunda bu çağrı işareti aşağıdaki illerin hangisinden yapılmış olabilir?</a:t>
            </a:r>
          </a:p>
          <a:p>
            <a:pPr algn="l">
              <a:spcAft>
                <a:spcPts val="800"/>
              </a:spcAft>
            </a:pPr>
            <a:r>
              <a:rPr sz="1500" b="0">
                <a:solidFill>
                  <a:srgbClr val="222222"/>
                </a:solidFill>
              </a:rPr>
              <a:t>a)  </a:t>
            </a:r>
            <a:r>
              <a:rPr sz="1500" b="0">
                <a:solidFill>
                  <a:srgbClr val="222222"/>
                </a:solidFill>
              </a:rPr>
              <a:t>Nevşehir</a:t>
            </a:r>
          </a:p>
          <a:p>
            <a:pPr algn="l">
              <a:spcAft>
                <a:spcPts val="800"/>
              </a:spcAft>
            </a:pPr>
            <a:r>
              <a:rPr sz="1500" b="1">
                <a:solidFill>
                  <a:srgbClr val="2E7D32"/>
                </a:solidFill>
              </a:rPr>
              <a:t>b)  </a:t>
            </a:r>
            <a:r>
              <a:rPr sz="1500" b="1">
                <a:solidFill>
                  <a:srgbClr val="2E7D32"/>
                </a:solidFill>
              </a:rPr>
              <a:t>Şanlıurfa</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Kars</a:t>
            </a:r>
          </a:p>
          <a:p>
            <a:pPr algn="l">
              <a:spcAft>
                <a:spcPts val="800"/>
              </a:spcAft>
            </a:pPr>
            <a:r>
              <a:rPr sz="1500" b="0">
                <a:solidFill>
                  <a:srgbClr val="222222"/>
                </a:solidFill>
              </a:rPr>
              <a:t>d)  </a:t>
            </a:r>
            <a:r>
              <a:rPr sz="1500" b="0">
                <a:solidFill>
                  <a:srgbClr val="222222"/>
                </a:solidFill>
              </a:rPr>
              <a:t>Bursa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Bölge numarası 8, Güneydoğu Anadolu'nun kuzeyindeki illeri kapsar; bu grupta Şanlıurfa yer alır.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44</a:t>
            </a:r>
            <a:r>
              <a:rPr sz="1400" b="0">
                <a:solidFill>
                  <a:srgbClr val="D6E4F0"/>
                </a:solidFill>
              </a:rPr>
              <a:t>   ·   Çağrı İşareti Bölgeleri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bandda dinleme halinde iken karşıdan TB3CCW gibi bir çağrı işareti duyulduğunda bu çağrı işareti aşağıdaki illerin hangisinden yapılmış olabilir?</a:t>
            </a:r>
          </a:p>
          <a:p>
            <a:pPr algn="l">
              <a:spcAft>
                <a:spcPts val="800"/>
              </a:spcAft>
            </a:pPr>
            <a:r>
              <a:rPr sz="1500" b="0">
                <a:solidFill>
                  <a:srgbClr val="222222"/>
                </a:solidFill>
              </a:rPr>
              <a:t>a)  </a:t>
            </a:r>
            <a:r>
              <a:rPr sz="1500" b="0">
                <a:solidFill>
                  <a:srgbClr val="222222"/>
                </a:solidFill>
              </a:rPr>
              <a:t>Mersin</a:t>
            </a:r>
          </a:p>
          <a:p>
            <a:pPr algn="l">
              <a:spcAft>
                <a:spcPts val="800"/>
              </a:spcAft>
            </a:pPr>
            <a:r>
              <a:rPr sz="1500" b="0">
                <a:solidFill>
                  <a:srgbClr val="222222"/>
                </a:solidFill>
              </a:rPr>
              <a:t>b)  </a:t>
            </a:r>
            <a:r>
              <a:rPr sz="1500" b="0">
                <a:solidFill>
                  <a:srgbClr val="222222"/>
                </a:solidFill>
              </a:rPr>
              <a:t>Uşak</a:t>
            </a:r>
          </a:p>
          <a:p>
            <a:pPr algn="l">
              <a:spcAft>
                <a:spcPts val="800"/>
              </a:spcAft>
            </a:pPr>
            <a:r>
              <a:rPr sz="1500" b="1">
                <a:solidFill>
                  <a:srgbClr val="2E7D32"/>
                </a:solidFill>
              </a:rPr>
              <a:t>c)  </a:t>
            </a:r>
            <a:r>
              <a:rPr sz="1500" b="1">
                <a:solidFill>
                  <a:srgbClr val="2E7D32"/>
                </a:solidFill>
              </a:rPr>
              <a:t>Manisa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Aydın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Bölge numarası 3, Ege bölgesindeki illeri kapsar; bu grupta Manisa yer alır. (Önek TB, B veya C sınıfı belge sahibine aittir.)</a:t>
            </a:r>
          </a:p>
          <a:p>
            <a:r>
              <a:rPr sz="1100" b="1">
                <a:solidFill>
                  <a:srgbClr val="1F3864"/>
                </a:solidFill>
              </a:rPr>
              <a:t>Kaynak: </a:t>
            </a:r>
            <a:r>
              <a:rPr sz="1100" b="0">
                <a:solidFill>
                  <a:srgbClr val="404040"/>
                </a:solidFill>
              </a:rPr>
              <a:t>Çağrı işareti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45</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TA5ED nin milli fonetik alfabeye göre hecelenmesi nasıldır?</a:t>
            </a:r>
          </a:p>
          <a:p>
            <a:pPr algn="l">
              <a:spcAft>
                <a:spcPts val="800"/>
              </a:spcAft>
            </a:pPr>
            <a:r>
              <a:rPr sz="1500" b="0">
                <a:solidFill>
                  <a:srgbClr val="222222"/>
                </a:solidFill>
              </a:rPr>
              <a:t>a)  </a:t>
            </a:r>
            <a:r>
              <a:rPr sz="1500" b="0">
                <a:solidFill>
                  <a:srgbClr val="222222"/>
                </a:solidFill>
              </a:rPr>
              <a:t>Trabzon - Afyon - Beş - Edirne - Diyarbakır</a:t>
            </a:r>
          </a:p>
          <a:p>
            <a:pPr algn="l">
              <a:spcAft>
                <a:spcPts val="800"/>
              </a:spcAft>
            </a:pPr>
            <a:r>
              <a:rPr sz="1500" b="0">
                <a:solidFill>
                  <a:srgbClr val="222222"/>
                </a:solidFill>
              </a:rPr>
              <a:t>b)  </a:t>
            </a:r>
            <a:r>
              <a:rPr sz="1500" b="0">
                <a:solidFill>
                  <a:srgbClr val="222222"/>
                </a:solidFill>
              </a:rPr>
              <a:t>Tekirdağ - Ankara - Beş - Edirne - Denizli</a:t>
            </a:r>
          </a:p>
          <a:p>
            <a:pPr algn="l">
              <a:spcAft>
                <a:spcPts val="800"/>
              </a:spcAft>
            </a:pPr>
            <a:r>
              <a:rPr sz="1500" b="0">
                <a:solidFill>
                  <a:srgbClr val="222222"/>
                </a:solidFill>
              </a:rPr>
              <a:t>c)  </a:t>
            </a:r>
            <a:r>
              <a:rPr sz="1500" b="0">
                <a:solidFill>
                  <a:srgbClr val="222222"/>
                </a:solidFill>
              </a:rPr>
              <a:t>Trabzon - Ankara - Beş - Erzurum - Düzce</a:t>
            </a:r>
          </a:p>
          <a:p>
            <a:pPr algn="l">
              <a:spcAft>
                <a:spcPts val="800"/>
              </a:spcAft>
            </a:pPr>
            <a:r>
              <a:rPr sz="1500" b="1">
                <a:solidFill>
                  <a:srgbClr val="2E7D32"/>
                </a:solidFill>
              </a:rPr>
              <a:t>d)  </a:t>
            </a:r>
            <a:r>
              <a:rPr sz="1500" b="1">
                <a:solidFill>
                  <a:srgbClr val="2E7D32"/>
                </a:solidFill>
              </a:rPr>
              <a:t>Trabzon - Ankara - Beş - Edirne - Denizli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Ulusal fonetik alfabede: T=Trabzon, A=Ankara, 5=Beş, E=Edirne, D=Denizli.</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46</a:t>
            </a:r>
            <a:r>
              <a:rPr sz="1400" b="0">
                <a:solidFill>
                  <a:srgbClr val="D6E4F0"/>
                </a:solidFill>
              </a:rPr>
              <a:t>   ·   Çağrı Önekleri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LA çağrı işareti ön eki hangi ülkeye aittir?</a:t>
            </a:r>
          </a:p>
          <a:p>
            <a:pPr algn="l">
              <a:spcAft>
                <a:spcPts val="800"/>
              </a:spcAft>
            </a:pPr>
            <a:r>
              <a:rPr sz="1500" b="0">
                <a:solidFill>
                  <a:srgbClr val="222222"/>
                </a:solidFill>
              </a:rPr>
              <a:t>a)  </a:t>
            </a:r>
            <a:r>
              <a:rPr sz="1500" b="0">
                <a:solidFill>
                  <a:srgbClr val="222222"/>
                </a:solidFill>
              </a:rPr>
              <a:t>Hollanda</a:t>
            </a:r>
          </a:p>
          <a:p>
            <a:pPr algn="l">
              <a:spcAft>
                <a:spcPts val="800"/>
              </a:spcAft>
            </a:pPr>
            <a:r>
              <a:rPr sz="1500" b="0">
                <a:solidFill>
                  <a:srgbClr val="222222"/>
                </a:solidFill>
              </a:rPr>
              <a:t>b)  </a:t>
            </a:r>
            <a:r>
              <a:rPr sz="1500" b="0">
                <a:solidFill>
                  <a:srgbClr val="222222"/>
                </a:solidFill>
              </a:rPr>
              <a:t>Haiti</a:t>
            </a:r>
          </a:p>
          <a:p>
            <a:pPr algn="l">
              <a:spcAft>
                <a:spcPts val="800"/>
              </a:spcAft>
            </a:pPr>
            <a:r>
              <a:rPr sz="1500" b="1">
                <a:solidFill>
                  <a:srgbClr val="2E7D32"/>
                </a:solidFill>
              </a:rPr>
              <a:t>c)  </a:t>
            </a:r>
            <a:r>
              <a:rPr sz="1500" b="1">
                <a:solidFill>
                  <a:srgbClr val="2E7D32"/>
                </a:solidFill>
              </a:rPr>
              <a:t>Norveç</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Lübnan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LA, Norveç'e tahsis edilmiş amatör çağrı işareti önekidir.</a:t>
            </a:r>
          </a:p>
          <a:p>
            <a:r>
              <a:rPr sz="1100" b="1">
                <a:solidFill>
                  <a:srgbClr val="1F3864"/>
                </a:solidFill>
              </a:rPr>
              <a:t>Kaynak: </a:t>
            </a:r>
            <a:r>
              <a:rPr sz="1100" b="0">
                <a:solidFill>
                  <a:srgbClr val="404040"/>
                </a:solidFill>
              </a:rPr>
              <a:t>ITU çağrı işareti ön ek tahsis tablosu (ülkelere ayrılan harf blokları).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47</a:t>
            </a:r>
            <a:r>
              <a:rPr sz="1400" b="0">
                <a:solidFill>
                  <a:srgbClr val="D6E4F0"/>
                </a:solidFill>
              </a:rPr>
              <a:t>   ·   Çağrı Önekleri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çağrı işareti ön eklerinden hangisi İspanya'ya aittir?</a:t>
            </a:r>
          </a:p>
          <a:p>
            <a:pPr algn="l">
              <a:spcAft>
                <a:spcPts val="800"/>
              </a:spcAft>
            </a:pPr>
            <a:r>
              <a:rPr sz="1500" b="1">
                <a:solidFill>
                  <a:srgbClr val="2E7D32"/>
                </a:solidFill>
              </a:rPr>
              <a:t>a)  </a:t>
            </a:r>
            <a:r>
              <a:rPr sz="1500" b="1">
                <a:solidFill>
                  <a:srgbClr val="2E7D32"/>
                </a:solidFill>
              </a:rPr>
              <a:t>EA</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EP</a:t>
            </a:r>
          </a:p>
          <a:p>
            <a:pPr algn="l">
              <a:spcAft>
                <a:spcPts val="800"/>
              </a:spcAft>
            </a:pPr>
            <a:r>
              <a:rPr sz="1500" b="0">
                <a:solidFill>
                  <a:srgbClr val="222222"/>
                </a:solidFill>
              </a:rPr>
              <a:t>c)  </a:t>
            </a:r>
            <a:r>
              <a:rPr sz="1500" b="0">
                <a:solidFill>
                  <a:srgbClr val="222222"/>
                </a:solidFill>
              </a:rPr>
              <a:t>ON</a:t>
            </a:r>
          </a:p>
          <a:p>
            <a:pPr algn="l">
              <a:spcAft>
                <a:spcPts val="800"/>
              </a:spcAft>
            </a:pPr>
            <a:r>
              <a:rPr sz="1500" b="0">
                <a:solidFill>
                  <a:srgbClr val="222222"/>
                </a:solidFill>
              </a:rPr>
              <a:t>d)  </a:t>
            </a:r>
            <a:r>
              <a:rPr sz="1500" b="0">
                <a:solidFill>
                  <a:srgbClr val="222222"/>
                </a:solidFill>
              </a:rPr>
              <a:t>SU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EA, İspanya'ya tahsis edilmiş amatör çağrı işareti önekidir (EP İran'a, ON Belçika'ya, SU Mısır'a aittir).</a:t>
            </a:r>
          </a:p>
          <a:p>
            <a:r>
              <a:rPr sz="1100" b="1">
                <a:solidFill>
                  <a:srgbClr val="1F3864"/>
                </a:solidFill>
              </a:rPr>
              <a:t>Kaynak: </a:t>
            </a:r>
            <a:r>
              <a:rPr sz="1100" b="0">
                <a:solidFill>
                  <a:srgbClr val="404040"/>
                </a:solidFill>
              </a:rPr>
              <a:t>ITU çağrı işareti ön ek tahsis tablosu (ülkelere ayrılan harf blokları).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48</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BTK'nın uluslararası fonetik alfabeye göre hecelenmesi nasıldır?</a:t>
            </a:r>
          </a:p>
          <a:p>
            <a:pPr algn="l">
              <a:spcAft>
                <a:spcPts val="800"/>
              </a:spcAft>
            </a:pPr>
            <a:r>
              <a:rPr sz="1500" b="1">
                <a:solidFill>
                  <a:srgbClr val="2E7D32"/>
                </a:solidFill>
              </a:rPr>
              <a:t>a)  </a:t>
            </a:r>
            <a:r>
              <a:rPr sz="1500" b="1">
                <a:solidFill>
                  <a:srgbClr val="2E7D32"/>
                </a:solidFill>
              </a:rPr>
              <a:t>Bravo - Tango - Kilo</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Bravo - Tango - Kilowat</a:t>
            </a:r>
          </a:p>
          <a:p>
            <a:pPr algn="l">
              <a:spcAft>
                <a:spcPts val="800"/>
              </a:spcAft>
            </a:pPr>
            <a:r>
              <a:rPr sz="1500" b="0">
                <a:solidFill>
                  <a:srgbClr val="222222"/>
                </a:solidFill>
              </a:rPr>
              <a:t>c)  </a:t>
            </a:r>
            <a:r>
              <a:rPr sz="1500" b="0">
                <a:solidFill>
                  <a:srgbClr val="222222"/>
                </a:solidFill>
              </a:rPr>
              <a:t>Bravo - Toronto - Kilo</a:t>
            </a:r>
          </a:p>
          <a:p>
            <a:pPr algn="l">
              <a:spcAft>
                <a:spcPts val="800"/>
              </a:spcAft>
            </a:pPr>
            <a:r>
              <a:rPr sz="1500" b="0">
                <a:solidFill>
                  <a:srgbClr val="222222"/>
                </a:solidFill>
              </a:rPr>
              <a:t>d)  </a:t>
            </a:r>
            <a:r>
              <a:rPr sz="1500" b="0">
                <a:solidFill>
                  <a:srgbClr val="222222"/>
                </a:solidFill>
              </a:rPr>
              <a:t>Bravo - Tango - Golf - Mike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B=Bravo, T=Tango, K=Kilo — uluslararası fonetik alfabedeki karşılıklarıdır.</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5: Zaman, Emisyon ve Log Defteri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Emisyon tanımının ilk karakteri modülasyon türünü verir: A genlik, F frekans, G faz modülasyonu, J tek yan bant, K ise darbe modülasyonudur.</a:t>
            </a:r>
          </a:p>
          <a:p>
            <a:pPr algn="l">
              <a:spcAft>
                <a:spcPts val="1400"/>
              </a:spcAft>
            </a:pPr>
            <a:r>
              <a:rPr sz="1700" b="0">
                <a:solidFill>
                  <a:srgbClr val="222222"/>
                </a:solidFill>
              </a:rPr>
              <a:t>•  Her bant için izin verilen emisyon türleri Millî Frekans Planı'nın amatör arayüz belgesinde sayılmıştır; listede olmayan bir emisyon o bantta kullanılamaz.</a:t>
            </a:r>
          </a:p>
          <a:p>
            <a:pPr algn="l">
              <a:spcAft>
                <a:spcPts val="1400"/>
              </a:spcAft>
            </a:pPr>
            <a:r>
              <a:rPr sz="1700" b="0">
                <a:solidFill>
                  <a:srgbClr val="222222"/>
                </a:solidFill>
              </a:rPr>
              <a:t>•  Log defteri, yapılan haberleşmelerin kaydıdır: tarih, saat (UTC), frekans, mod, karşı istasyon ve rapor bilgilerini taşır.</a:t>
            </a:r>
          </a:p>
          <a:p>
            <a:pPr algn="l">
              <a:spcAft>
                <a:spcPts val="1400"/>
              </a:spcAft>
            </a:pPr>
            <a:r>
              <a:rPr sz="1700" b="0">
                <a:solidFill>
                  <a:srgbClr val="222222"/>
                </a:solidFill>
              </a:rPr>
              <a:t>•  Zaman hesabı soruları bu bölümde de sürer; yön (doğu/batı) belirlenmeden yapılan hesap kolayca ters çıkar.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ITU Radyo Tüzüğü Ek 1 — emisyonların sınıflandırılması; BTK Millî Frekans Planı, Amatör TAD08-01.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5 Girişi</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49</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İki istasyon arasında gönderilen test mesajlarının başına ve sonuna aşağıdaki kelimelerden hangisi ilave edilmelidir?</a:t>
            </a:r>
          </a:p>
          <a:p>
            <a:pPr algn="l">
              <a:spcAft>
                <a:spcPts val="800"/>
              </a:spcAft>
            </a:pPr>
            <a:r>
              <a:rPr sz="1500" b="0">
                <a:solidFill>
                  <a:srgbClr val="222222"/>
                </a:solidFill>
              </a:rPr>
              <a:t>a)  </a:t>
            </a:r>
            <a:r>
              <a:rPr sz="1500" b="0">
                <a:solidFill>
                  <a:srgbClr val="222222"/>
                </a:solidFill>
              </a:rPr>
              <a:t>Eğitim</a:t>
            </a:r>
          </a:p>
          <a:p>
            <a:pPr algn="l">
              <a:spcAft>
                <a:spcPts val="800"/>
              </a:spcAft>
            </a:pPr>
            <a:r>
              <a:rPr sz="1500" b="0">
                <a:solidFill>
                  <a:srgbClr val="222222"/>
                </a:solidFill>
              </a:rPr>
              <a:t>b)  </a:t>
            </a:r>
            <a:r>
              <a:rPr sz="1500" b="0">
                <a:solidFill>
                  <a:srgbClr val="222222"/>
                </a:solidFill>
              </a:rPr>
              <a:t>Deneme</a:t>
            </a:r>
          </a:p>
          <a:p>
            <a:pPr algn="l">
              <a:spcAft>
                <a:spcPts val="800"/>
              </a:spcAft>
            </a:pPr>
            <a:r>
              <a:rPr sz="1500" b="1">
                <a:solidFill>
                  <a:srgbClr val="2E7D32"/>
                </a:solidFill>
              </a:rPr>
              <a:t>c)  </a:t>
            </a:r>
            <a:r>
              <a:rPr sz="1500" b="1">
                <a:solidFill>
                  <a:srgbClr val="2E7D32"/>
                </a:solidFill>
              </a:rPr>
              <a:t>Test</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Tatbikat</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test mesajının gerçek bir haberleşme/acil durum çağrısı ile karıştırılmaması için başına ve sonuna açıkça "TEST" ibaresi eklenir.</a:t>
            </a:r>
          </a:p>
          <a:p>
            <a:r>
              <a:rPr sz="1100" b="1">
                <a:solidFill>
                  <a:srgbClr val="1F3864"/>
                </a:solidFill>
              </a:rPr>
              <a:t>Kaynak: </a:t>
            </a:r>
            <a:r>
              <a:rPr sz="1100" b="0">
                <a:solidFill>
                  <a:srgbClr val="404040"/>
                </a:solidFill>
              </a:rPr>
              <a:t>Genel amatör telsiz işletme adabı.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49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50</a:t>
            </a:r>
            <a:r>
              <a:rPr sz="1400" b="0">
                <a:solidFill>
                  <a:srgbClr val="D6E4F0"/>
                </a:solidFill>
              </a:rPr>
              <a:t>   ·   Zaman ve Boylam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90 derece batı boylamında yerel saat 14:10 iken 30 derece batı boylamında saat kaç olur?</a:t>
            </a:r>
          </a:p>
          <a:p>
            <a:pPr algn="l">
              <a:spcAft>
                <a:spcPts val="800"/>
              </a:spcAft>
            </a:pPr>
            <a:r>
              <a:rPr sz="1500" b="0">
                <a:solidFill>
                  <a:srgbClr val="222222"/>
                </a:solidFill>
              </a:rPr>
              <a:t>a)  </a:t>
            </a:r>
            <a:r>
              <a:rPr sz="1500" b="0">
                <a:solidFill>
                  <a:srgbClr val="222222"/>
                </a:solidFill>
              </a:rPr>
              <a:t>20:10</a:t>
            </a:r>
          </a:p>
          <a:p>
            <a:pPr algn="l">
              <a:spcAft>
                <a:spcPts val="800"/>
              </a:spcAft>
            </a:pPr>
            <a:r>
              <a:rPr sz="1500" b="0">
                <a:solidFill>
                  <a:srgbClr val="222222"/>
                </a:solidFill>
              </a:rPr>
              <a:t>b)  </a:t>
            </a:r>
            <a:r>
              <a:rPr sz="1500" b="0">
                <a:solidFill>
                  <a:srgbClr val="222222"/>
                </a:solidFill>
              </a:rPr>
              <a:t>19:10</a:t>
            </a:r>
          </a:p>
          <a:p>
            <a:pPr algn="l">
              <a:spcAft>
                <a:spcPts val="800"/>
              </a:spcAft>
            </a:pPr>
            <a:r>
              <a:rPr sz="1500" b="1">
                <a:solidFill>
                  <a:srgbClr val="2E7D32"/>
                </a:solidFill>
              </a:rPr>
              <a:t>c)  </a:t>
            </a:r>
            <a:r>
              <a:rPr sz="1500" b="1">
                <a:solidFill>
                  <a:srgbClr val="2E7D32"/>
                </a:solidFill>
              </a:rPr>
              <a:t>10:10</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18:10</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Yerel saat doğuya gidildikçe ilerler, batıya gidildikçe geri kalır; her 15 derece boylam 1 saate karşılık gelir. 90° batı ile 30° batı arasında 60 derece, yani 4 saatlik fark vardır. 30° batı boylamı, 90° batıya göre doğuda kalır — batıya doğru sayıldığında 30, 90'dan daha küçüktür. Dolayısıyla oradaki saat 4 saat ileridir: 14:10 + 4:00 = 18:10.</a:t>
            </a:r>
          </a:p>
          <a:p>
            <a:pPr>
              <a:spcAft>
                <a:spcPts val="1000"/>
              </a:spcAft>
            </a:pPr>
            <a:r>
              <a:rPr sz="1100" b="1">
                <a:solidFill>
                  <a:srgbClr val="C05000"/>
                </a:solidFill>
              </a:rPr>
              <a:t>DİKKAT — Resmî cevap anahtarı (c) 10:10'u işaretlemektedir; bu değer, 4 saatin ileri değil geri alınmasıyla — yani 30° batının 90° batıya göre batıda olduğu varsayımıyla — elde edilir. Oysa 30° batı, 90° batının doğusundadır. Aynı soru bankasının kendi soruları da yönü bu şekilde uygular: A/B İşletme 70'te 90° batıdan 90° doğuya geçilirken saat ileri alınmakta, A/B İşletme 49'da 30° doğudan 30° batıya geçilirken geri alınmaktadır. Şıklar arasındaki doğru değer (d) 18:10'dur. Sınavda resmî cevap anahtarı esas alınır.</a:t>
            </a:r>
          </a:p>
          <a:p>
            <a:r>
              <a:rPr sz="1100" b="1">
                <a:solidFill>
                  <a:srgbClr val="1F3864"/>
                </a:solidFill>
              </a:rPr>
              <a:t>Kaynak: </a:t>
            </a:r>
            <a:r>
              <a:rPr sz="1100" b="0">
                <a:solidFill>
                  <a:srgbClr val="404040"/>
                </a:solidFill>
              </a:rPr>
              <a:t>Boylam-saat ilişkisi (15° = 1 saat).</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51</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"selamlar" anlamına gelmektedir?</a:t>
            </a:r>
          </a:p>
          <a:p>
            <a:pPr algn="l">
              <a:spcAft>
                <a:spcPts val="800"/>
              </a:spcAft>
            </a:pPr>
            <a:r>
              <a:rPr sz="1500" b="1">
                <a:solidFill>
                  <a:srgbClr val="2E7D32"/>
                </a:solidFill>
              </a:rPr>
              <a:t>a)  </a:t>
            </a:r>
            <a:r>
              <a:rPr sz="1500" b="1">
                <a:solidFill>
                  <a:srgbClr val="2E7D32"/>
                </a:solidFill>
              </a:rPr>
              <a:t>73</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88</a:t>
            </a:r>
          </a:p>
          <a:p>
            <a:pPr algn="l">
              <a:spcAft>
                <a:spcPts val="800"/>
              </a:spcAft>
            </a:pPr>
            <a:r>
              <a:rPr sz="1500" b="0">
                <a:solidFill>
                  <a:srgbClr val="222222"/>
                </a:solidFill>
              </a:rPr>
              <a:t>c)  </a:t>
            </a:r>
            <a:r>
              <a:rPr sz="1500" b="0">
                <a:solidFill>
                  <a:srgbClr val="222222"/>
                </a:solidFill>
              </a:rPr>
              <a:t>66</a:t>
            </a:r>
          </a:p>
          <a:p>
            <a:pPr algn="l">
              <a:spcAft>
                <a:spcPts val="800"/>
              </a:spcAft>
            </a:pPr>
            <a:r>
              <a:rPr sz="1500" b="0">
                <a:solidFill>
                  <a:srgbClr val="222222"/>
                </a:solidFill>
              </a:rPr>
              <a:t>d)  </a:t>
            </a:r>
            <a:r>
              <a:rPr sz="1500" b="0">
                <a:solidFill>
                  <a:srgbClr val="222222"/>
                </a:solidFill>
              </a:rPr>
              <a:t>55</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73, geleneksel olarak 'en iyi dilekler / selamlar' anlamına gelir (88 ise 'sevgiler ve öpücükler' anlamındadır, genellikle YL/XYL — kadın operatörlerle ilgili bağlamda kullanılır).</a:t>
            </a:r>
          </a:p>
          <a:p>
            <a:r>
              <a:rPr sz="1100" b="1">
                <a:solidFill>
                  <a:srgbClr val="1F3864"/>
                </a:solidFill>
              </a:rPr>
              <a:t>Kaynak: </a:t>
            </a:r>
            <a:r>
              <a:rPr sz="1100" b="0">
                <a:solidFill>
                  <a:srgbClr val="404040"/>
                </a:solidFill>
              </a:rPr>
              <a:t>Geleneksel telgraf kısaltmaları.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52</a:t>
            </a:r>
            <a:r>
              <a:rPr sz="1400" b="0">
                <a:solidFill>
                  <a:srgbClr val="D6E4F0"/>
                </a:solidFill>
              </a:rPr>
              <a:t>   ·   Emisyon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144-146 MHz frekans bandında aşağıdaki emisyon tiplerinden hangisi kullanılmaz?</a:t>
            </a:r>
          </a:p>
          <a:p>
            <a:pPr algn="l">
              <a:spcAft>
                <a:spcPts val="800"/>
              </a:spcAft>
            </a:pPr>
            <a:r>
              <a:rPr sz="1500" b="0">
                <a:solidFill>
                  <a:srgbClr val="222222"/>
                </a:solidFill>
              </a:rPr>
              <a:t>a)  </a:t>
            </a:r>
            <a:r>
              <a:rPr sz="1500" b="0">
                <a:solidFill>
                  <a:srgbClr val="222222"/>
                </a:solidFill>
              </a:rPr>
              <a:t>F1A</a:t>
            </a:r>
          </a:p>
          <a:p>
            <a:pPr algn="l">
              <a:spcAft>
                <a:spcPts val="800"/>
              </a:spcAft>
            </a:pPr>
            <a:r>
              <a:rPr sz="1500" b="0">
                <a:solidFill>
                  <a:srgbClr val="222222"/>
                </a:solidFill>
              </a:rPr>
              <a:t>b)  </a:t>
            </a:r>
            <a:r>
              <a:rPr sz="1500" b="0">
                <a:solidFill>
                  <a:srgbClr val="222222"/>
                </a:solidFill>
              </a:rPr>
              <a:t>F1B</a:t>
            </a:r>
          </a:p>
          <a:p>
            <a:pPr algn="l">
              <a:spcAft>
                <a:spcPts val="800"/>
              </a:spcAft>
            </a:pPr>
            <a:r>
              <a:rPr sz="1500" b="0">
                <a:solidFill>
                  <a:srgbClr val="222222"/>
                </a:solidFill>
              </a:rPr>
              <a:t>c)  </a:t>
            </a:r>
            <a:r>
              <a:rPr sz="1500" b="0">
                <a:solidFill>
                  <a:srgbClr val="222222"/>
                </a:solidFill>
              </a:rPr>
              <a:t>F2A</a:t>
            </a:r>
          </a:p>
          <a:p>
            <a:pPr algn="l">
              <a:spcAft>
                <a:spcPts val="800"/>
              </a:spcAft>
            </a:pPr>
            <a:r>
              <a:rPr sz="1500" b="1">
                <a:solidFill>
                  <a:srgbClr val="2E7D32"/>
                </a:solidFill>
              </a:rPr>
              <a:t>d)  </a:t>
            </a:r>
            <a:r>
              <a:rPr sz="1500" b="1">
                <a:solidFill>
                  <a:srgbClr val="2E7D32"/>
                </a:solidFill>
              </a:rPr>
              <a:t>K1A</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Emisyon tanımının ilk karakteri taşıyıcının modülasyon türünü gösterir: F frekans modülasyonu, A genlik modülasyonu, J tek yan banttır. K ise genliği modüle edilmiş darbe (pulse) dizisini gösterir; darbeli emisyonlar radyolokasyon gibi hizmetlerin işidir. Millî Frekans Planı'nın 144-146 MHz amatör arayüz belgesinde izin verilen modülasyonlar arasında F1A, F1B ve F2A sayılmış, K ile başlayan hiçbir emisyon listeye alınmamıştır.</a:t>
            </a:r>
          </a:p>
          <a:p>
            <a:r>
              <a:rPr sz="1100" b="1">
                <a:solidFill>
                  <a:srgbClr val="1F3864"/>
                </a:solidFill>
              </a:rPr>
              <a:t>Kaynak: </a:t>
            </a:r>
            <a:r>
              <a:rPr sz="1100" b="0">
                <a:solidFill>
                  <a:srgbClr val="404040"/>
                </a:solidFill>
              </a:rPr>
              <a:t>ITU Radyo Tüzüğü Ek 1 — emisyonların sınıflandırılması; BTK Millî Frekans Planı, Amatör TAD08-01 (144-146 MHz için izin verilen modülasyon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53</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amatör telsiz istasyonu hangi hallerde şifreli haberleşme yapabilir?</a:t>
            </a:r>
          </a:p>
          <a:p>
            <a:pPr algn="l">
              <a:spcAft>
                <a:spcPts val="800"/>
              </a:spcAft>
            </a:pPr>
            <a:r>
              <a:rPr sz="1500" b="0">
                <a:solidFill>
                  <a:srgbClr val="222222"/>
                </a:solidFill>
              </a:rPr>
              <a:t>a)  </a:t>
            </a:r>
            <a:r>
              <a:rPr sz="1500" b="0">
                <a:solidFill>
                  <a:srgbClr val="222222"/>
                </a:solidFill>
              </a:rPr>
              <a:t>Sadece yüksek frekanslarda görüşme yaparken</a:t>
            </a:r>
          </a:p>
          <a:p>
            <a:pPr algn="l">
              <a:spcAft>
                <a:spcPts val="800"/>
              </a:spcAft>
            </a:pPr>
            <a:r>
              <a:rPr sz="1500" b="0">
                <a:solidFill>
                  <a:srgbClr val="222222"/>
                </a:solidFill>
              </a:rPr>
              <a:t>b)  </a:t>
            </a:r>
            <a:r>
              <a:rPr sz="1500" b="0">
                <a:solidFill>
                  <a:srgbClr val="222222"/>
                </a:solidFill>
              </a:rPr>
              <a:t>Yarışmalarda (contest)</a:t>
            </a:r>
          </a:p>
          <a:p>
            <a:pPr algn="l">
              <a:spcAft>
                <a:spcPts val="800"/>
              </a:spcAft>
            </a:pPr>
            <a:r>
              <a:rPr sz="1500" b="0">
                <a:solidFill>
                  <a:srgbClr val="222222"/>
                </a:solidFill>
              </a:rPr>
              <a:t>c)  </a:t>
            </a:r>
            <a:r>
              <a:rPr sz="1500" b="0">
                <a:solidFill>
                  <a:srgbClr val="222222"/>
                </a:solidFill>
              </a:rPr>
              <a:t>Olağanüstü haberleşme şartlarında</a:t>
            </a:r>
          </a:p>
          <a:p>
            <a:pPr algn="l">
              <a:spcAft>
                <a:spcPts val="800"/>
              </a:spcAft>
            </a:pPr>
            <a:r>
              <a:rPr sz="1500" b="1">
                <a:solidFill>
                  <a:srgbClr val="2E7D32"/>
                </a:solidFill>
              </a:rPr>
              <a:t>d)  </a:t>
            </a:r>
            <a:r>
              <a:rPr sz="1500" b="1">
                <a:solidFill>
                  <a:srgbClr val="2E7D32"/>
                </a:solidFill>
              </a:rPr>
              <a:t>Amatör telsizciler şifreli haberleşme yapamaz</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Amatör telsizciliğin temel ilkesi açıklıktır (anlamı gizleyen şifreli haberleşme yasaktır) — kamuya açık, kodlu olmayan protokoller (dijital modlar dahil) bu kapsamda değildir, ama kasıtlı şifreleme hiçbir koşulda yapılamaz.</a:t>
            </a:r>
          </a:p>
          <a:p>
            <a:r>
              <a:rPr sz="1100" b="1">
                <a:solidFill>
                  <a:srgbClr val="1F3864"/>
                </a:solidFill>
              </a:rPr>
              <a:t>Kaynak: </a:t>
            </a:r>
            <a:r>
              <a:rPr sz="1100" b="0">
                <a:solidFill>
                  <a:srgbClr val="404040"/>
                </a:solidFill>
              </a:rPr>
              <a:t>ITU-RR Madde 25 ('anlam gizleme amacı' testi).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54</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telsizciler arasında yapılan haberleşmenin alındığını veya anlaşıldığını belirten ve birbirlerine bu durumu onaylatmak için gönderilen belgeye ne ad verilir?</a:t>
            </a:r>
          </a:p>
          <a:p>
            <a:pPr algn="l">
              <a:spcAft>
                <a:spcPts val="800"/>
              </a:spcAft>
            </a:pPr>
            <a:r>
              <a:rPr sz="1500" b="0">
                <a:solidFill>
                  <a:srgbClr val="222222"/>
                </a:solidFill>
              </a:rPr>
              <a:t>a)  </a:t>
            </a:r>
            <a:r>
              <a:rPr sz="1500" b="0">
                <a:solidFill>
                  <a:srgbClr val="222222"/>
                </a:solidFill>
              </a:rPr>
              <a:t>QSO kartı</a:t>
            </a:r>
          </a:p>
          <a:p>
            <a:pPr algn="l">
              <a:spcAft>
                <a:spcPts val="800"/>
              </a:spcAft>
            </a:pPr>
            <a:r>
              <a:rPr sz="1500" b="1">
                <a:solidFill>
                  <a:srgbClr val="2E7D32"/>
                </a:solidFill>
              </a:rPr>
              <a:t>b)  </a:t>
            </a:r>
            <a:r>
              <a:rPr sz="1500" b="1">
                <a:solidFill>
                  <a:srgbClr val="2E7D32"/>
                </a:solidFill>
              </a:rPr>
              <a:t>QSL kartı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QTH kartı</a:t>
            </a:r>
          </a:p>
          <a:p>
            <a:pPr algn="l">
              <a:spcAft>
                <a:spcPts val="800"/>
              </a:spcAft>
            </a:pPr>
            <a:r>
              <a:rPr sz="1500" b="0">
                <a:solidFill>
                  <a:srgbClr val="222222"/>
                </a:solidFill>
              </a:rPr>
              <a:t>d)  </a:t>
            </a:r>
            <a:r>
              <a:rPr sz="1500" b="0">
                <a:solidFill>
                  <a:srgbClr val="222222"/>
                </a:solidFill>
              </a:rPr>
              <a:t>QRU kartı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QSL kartıdır — iki amatör arasındaki temasın karşılıklı yazılı teyididir.</a:t>
            </a:r>
          </a:p>
          <a:p>
            <a:r>
              <a:rPr sz="1100" b="1">
                <a:solidFill>
                  <a:srgbClr val="1F3864"/>
                </a:solidFill>
              </a:rPr>
              <a:t>Kaynak: </a:t>
            </a:r>
            <a:r>
              <a:rPr sz="1100" b="0">
                <a:solidFill>
                  <a:srgbClr val="404040"/>
                </a:solidFill>
              </a:rPr>
              <a:t>QSL kart geleneği.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55</a:t>
            </a:r>
            <a:r>
              <a:rPr sz="1400" b="0">
                <a:solidFill>
                  <a:srgbClr val="D6E4F0"/>
                </a:solidFill>
              </a:rPr>
              <a:t>   ·   Log Defteri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amatör telsiz istasyonunda bulunan mesaj kayıt defterine (log-book) aşağıda belirtilen bilgilerden hangisinin kayıt edilme zorunluluğu yoktur?</a:t>
            </a:r>
          </a:p>
          <a:p>
            <a:pPr algn="l">
              <a:spcAft>
                <a:spcPts val="800"/>
              </a:spcAft>
            </a:pPr>
            <a:r>
              <a:rPr sz="1500" b="1">
                <a:solidFill>
                  <a:srgbClr val="2E7D32"/>
                </a:solidFill>
              </a:rPr>
              <a:t>a)  </a:t>
            </a:r>
            <a:r>
              <a:rPr sz="1500" b="1">
                <a:solidFill>
                  <a:srgbClr val="2E7D32"/>
                </a:solidFill>
              </a:rPr>
              <a:t>Hava durumu</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Haberleşme sıra numarası</a:t>
            </a:r>
          </a:p>
          <a:p>
            <a:pPr algn="l">
              <a:spcAft>
                <a:spcPts val="800"/>
              </a:spcAft>
            </a:pPr>
            <a:r>
              <a:rPr sz="1500" b="0">
                <a:solidFill>
                  <a:srgbClr val="222222"/>
                </a:solidFill>
              </a:rPr>
              <a:t>c)  </a:t>
            </a:r>
            <a:r>
              <a:rPr sz="1500" b="0">
                <a:solidFill>
                  <a:srgbClr val="222222"/>
                </a:solidFill>
              </a:rPr>
              <a:t>Çalışma frekansı</a:t>
            </a:r>
          </a:p>
          <a:p>
            <a:pPr algn="l">
              <a:spcAft>
                <a:spcPts val="800"/>
              </a:spcAft>
            </a:pPr>
            <a:r>
              <a:rPr sz="1500" b="0">
                <a:solidFill>
                  <a:srgbClr val="222222"/>
                </a:solidFill>
              </a:rPr>
              <a:t>d)  </a:t>
            </a:r>
            <a:r>
              <a:rPr sz="1500" b="0">
                <a:solidFill>
                  <a:srgbClr val="222222"/>
                </a:solidFill>
              </a:rPr>
              <a:t>Emisyon tipi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Hava durumu, log defterinin standart zorunlu alanlarından değildir; sıra numarası, çalışma frekansı ve emisyon tipi (kullanılan sinyal türü) ise haberleşmeyi tanımlayan temel bilgilerdir.</a:t>
            </a:r>
          </a:p>
          <a:p>
            <a:r>
              <a:rPr sz="1100" b="1">
                <a:solidFill>
                  <a:srgbClr val="1F3864"/>
                </a:solidFill>
              </a:rPr>
              <a:t>Kaynak: </a:t>
            </a:r>
            <a:r>
              <a:rPr sz="1100" b="0">
                <a:solidFill>
                  <a:srgbClr val="404040"/>
                </a:solidFill>
              </a:rPr>
              <a:t>Haberleşme kayıt defteri (log book) standart uygulaması.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56</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QRV kelimesinin anlamı aşağıdakilerden hangisidir?</a:t>
            </a:r>
          </a:p>
          <a:p>
            <a:pPr algn="l">
              <a:spcAft>
                <a:spcPts val="800"/>
              </a:spcAft>
            </a:pPr>
            <a:r>
              <a:rPr sz="1500" b="1">
                <a:solidFill>
                  <a:srgbClr val="2E7D32"/>
                </a:solidFill>
              </a:rPr>
              <a:t>a)  </a:t>
            </a:r>
            <a:r>
              <a:rPr sz="1500" b="1">
                <a:solidFill>
                  <a:srgbClr val="2E7D32"/>
                </a:solidFill>
              </a:rPr>
              <a:t>Hazır mısın?</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Bulunduğun yer neresidir?</a:t>
            </a:r>
          </a:p>
          <a:p>
            <a:pPr algn="l">
              <a:spcAft>
                <a:spcPts val="800"/>
              </a:spcAft>
            </a:pPr>
            <a:r>
              <a:rPr sz="1500" b="0">
                <a:solidFill>
                  <a:srgbClr val="222222"/>
                </a:solidFill>
              </a:rPr>
              <a:t>c)  </a:t>
            </a:r>
            <a:r>
              <a:rPr sz="1500" b="0">
                <a:solidFill>
                  <a:srgbClr val="222222"/>
                </a:solidFill>
              </a:rPr>
              <a:t>Saat kaç?</a:t>
            </a:r>
          </a:p>
          <a:p>
            <a:pPr algn="l">
              <a:spcAft>
                <a:spcPts val="800"/>
              </a:spcAft>
            </a:pPr>
            <a:r>
              <a:rPr sz="1500" b="0">
                <a:solidFill>
                  <a:srgbClr val="222222"/>
                </a:solidFill>
              </a:rPr>
              <a:t>d)  </a:t>
            </a:r>
            <a:r>
              <a:rPr sz="1500" b="0">
                <a:solidFill>
                  <a:srgbClr val="222222"/>
                </a:solidFill>
              </a:rPr>
              <a:t>Başka bir konu var mı?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QRV, 'hazır mısın / hazırım' anlamına gelen bir Q-koddur.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57</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CALL SİGN kelimesinin anlamı nedir?</a:t>
            </a:r>
          </a:p>
          <a:p>
            <a:pPr algn="l">
              <a:spcAft>
                <a:spcPts val="800"/>
              </a:spcAft>
            </a:pPr>
            <a:r>
              <a:rPr sz="1500" b="0">
                <a:solidFill>
                  <a:srgbClr val="222222"/>
                </a:solidFill>
              </a:rPr>
              <a:t>a)  </a:t>
            </a:r>
            <a:r>
              <a:rPr sz="1500" b="0">
                <a:solidFill>
                  <a:srgbClr val="222222"/>
                </a:solidFill>
              </a:rPr>
              <a:t>Güç</a:t>
            </a:r>
          </a:p>
          <a:p>
            <a:pPr algn="l">
              <a:spcAft>
                <a:spcPts val="800"/>
              </a:spcAft>
            </a:pPr>
            <a:r>
              <a:rPr sz="1500" b="0">
                <a:solidFill>
                  <a:srgbClr val="222222"/>
                </a:solidFill>
              </a:rPr>
              <a:t>b)  </a:t>
            </a:r>
            <a:r>
              <a:rPr sz="1500" b="0">
                <a:solidFill>
                  <a:srgbClr val="222222"/>
                </a:solidFill>
              </a:rPr>
              <a:t>Kontrol</a:t>
            </a:r>
          </a:p>
          <a:p>
            <a:pPr algn="l">
              <a:spcAft>
                <a:spcPts val="800"/>
              </a:spcAft>
            </a:pPr>
            <a:r>
              <a:rPr sz="1500" b="1">
                <a:solidFill>
                  <a:srgbClr val="2E7D32"/>
                </a:solidFill>
              </a:rPr>
              <a:t>c)  </a:t>
            </a:r>
            <a:r>
              <a:rPr sz="1500" b="1">
                <a:solidFill>
                  <a:srgbClr val="2E7D32"/>
                </a:solidFill>
              </a:rPr>
              <a:t>Çağrı işareti</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Alındı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Call sign, İngilizce'de 'çağrı işareti' terimidir — her amatöre/organizasyona kimlik olarak tahsis edilen özgün harf-rakam grubu.</a:t>
            </a:r>
          </a:p>
          <a:p>
            <a:r>
              <a:rPr sz="1100" b="1">
                <a:solidFill>
                  <a:srgbClr val="1F3864"/>
                </a:solidFill>
              </a:rPr>
              <a:t>Kaynak: </a:t>
            </a:r>
            <a:r>
              <a:rPr sz="1100" b="0">
                <a:solidFill>
                  <a:srgbClr val="404040"/>
                </a:solidFill>
              </a:rPr>
              <a:t>Genel amatör telsiz terminolojisi.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58</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QSV kelimesinin anlamı nedir?</a:t>
            </a:r>
          </a:p>
          <a:p>
            <a:pPr algn="l">
              <a:spcAft>
                <a:spcPts val="800"/>
              </a:spcAft>
            </a:pPr>
            <a:r>
              <a:rPr sz="1500" b="0">
                <a:solidFill>
                  <a:srgbClr val="222222"/>
                </a:solidFill>
              </a:rPr>
              <a:t>a)  </a:t>
            </a:r>
            <a:r>
              <a:rPr sz="1500" b="0">
                <a:solidFill>
                  <a:srgbClr val="222222"/>
                </a:solidFill>
              </a:rPr>
              <a:t>Hazır mısın?</a:t>
            </a:r>
          </a:p>
          <a:p>
            <a:pPr algn="l">
              <a:spcAft>
                <a:spcPts val="800"/>
              </a:spcAft>
            </a:pPr>
            <a:r>
              <a:rPr sz="1500" b="0">
                <a:solidFill>
                  <a:srgbClr val="222222"/>
                </a:solidFill>
              </a:rPr>
              <a:t>b)  </a:t>
            </a:r>
            <a:r>
              <a:rPr sz="1500" b="0">
                <a:solidFill>
                  <a:srgbClr val="222222"/>
                </a:solidFill>
              </a:rPr>
              <a:t>Frekansımı değiştireyim mi?</a:t>
            </a:r>
          </a:p>
          <a:p>
            <a:pPr algn="l">
              <a:spcAft>
                <a:spcPts val="800"/>
              </a:spcAft>
            </a:pPr>
            <a:r>
              <a:rPr sz="1500" b="1">
                <a:solidFill>
                  <a:srgbClr val="2E7D32"/>
                </a:solidFill>
              </a:rPr>
              <a:t>c)  </a:t>
            </a:r>
            <a:r>
              <a:rPr sz="1500" b="1">
                <a:solidFill>
                  <a:srgbClr val="2E7D32"/>
                </a:solidFill>
              </a:rPr>
              <a:t>Bir dizi V harfi göndereyim mi?</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Daha hızlı göndereyim mi?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QSV, karşı tarafın ayar/testi için bir dizi 'V' harfi (Mors testi için standart bir kalibrasyon dizisi) gönderilip gönderilmeyeceğini sormak için kullanılır.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6: Q-Kodları II ve Amatör Bantlar</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Q-kodlarının ikinci grubu işletme akışını yönetir: QSY frekans değiştirme, QRZ "beni kim çağırıyor", QRV "hazır mısın", QSL "aldım / onaylıyorum".</a:t>
            </a:r>
          </a:p>
          <a:p>
            <a:pPr algn="l">
              <a:spcAft>
                <a:spcPts val="1400"/>
              </a:spcAft>
            </a:pPr>
            <a:r>
              <a:rPr sz="1700" b="0">
                <a:solidFill>
                  <a:srgbClr val="222222"/>
                </a:solidFill>
              </a:rPr>
              <a:t>•  QSL aynı zamanda haberleşmenin onayı için gönderilen kartın adıdır; kart, çağrı işareti ve haberleşme bilgilerini taşır.</a:t>
            </a:r>
          </a:p>
          <a:p>
            <a:pPr algn="l">
              <a:spcAft>
                <a:spcPts val="1400"/>
              </a:spcAft>
            </a:pPr>
            <a:r>
              <a:rPr sz="1700" b="0">
                <a:solidFill>
                  <a:srgbClr val="222222"/>
                </a:solidFill>
              </a:rPr>
              <a:t>•  Amatör bantlar dalga boyuyla anılır: 144-146 MHz 2 metre, 50 MHz 6 metre, 28 MHz 10 metre. Bağıntı λ = 300 / f (MHz).</a:t>
            </a:r>
          </a:p>
          <a:p>
            <a:pPr algn="l">
              <a:spcAft>
                <a:spcPts val="1400"/>
              </a:spcAft>
            </a:pPr>
            <a:r>
              <a:rPr sz="1700" b="0">
                <a:solidFill>
                  <a:srgbClr val="222222"/>
                </a:solidFill>
              </a:rPr>
              <a:t>•  Bir aralığın amatör bandı olup olmadığı Millî Frekans Planı'ndaki amatör tahsis listesine bakılarak belirlenir.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ITU Radyo Tüzüğü Ek 14 — Q kodları; BTK Millî Frekans Planı, Amatör TAD08-01 frekans bandı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6 Girişi</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59</a:t>
            </a:r>
            <a:r>
              <a:rPr sz="1400" b="0">
                <a:solidFill>
                  <a:srgbClr val="D6E4F0"/>
                </a:solidFill>
              </a:rPr>
              <a:t>   ·   Q 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QRQ kelimesinin anlamı nedir?</a:t>
            </a:r>
          </a:p>
          <a:p>
            <a:pPr algn="l">
              <a:spcAft>
                <a:spcPts val="800"/>
              </a:spcAft>
            </a:pPr>
            <a:r>
              <a:rPr sz="1500" b="0">
                <a:solidFill>
                  <a:srgbClr val="222222"/>
                </a:solidFill>
              </a:rPr>
              <a:t>a)  </a:t>
            </a:r>
            <a:r>
              <a:rPr sz="1500" b="0">
                <a:solidFill>
                  <a:srgbClr val="222222"/>
                </a:solidFill>
              </a:rPr>
              <a:t>Sinyal şiddetim ne?</a:t>
            </a:r>
          </a:p>
          <a:p>
            <a:pPr algn="l">
              <a:spcAft>
                <a:spcPts val="800"/>
              </a:spcAft>
            </a:pPr>
            <a:r>
              <a:rPr sz="1500" b="0">
                <a:solidFill>
                  <a:srgbClr val="222222"/>
                </a:solidFill>
              </a:rPr>
              <a:t>b)  </a:t>
            </a:r>
            <a:r>
              <a:rPr sz="1500" b="0">
                <a:solidFill>
                  <a:srgbClr val="222222"/>
                </a:solidFill>
              </a:rPr>
              <a:t>Frekansım değişiyor mu?</a:t>
            </a:r>
          </a:p>
          <a:p>
            <a:pPr algn="l">
              <a:spcAft>
                <a:spcPts val="800"/>
              </a:spcAft>
            </a:pPr>
            <a:r>
              <a:rPr sz="1500" b="0">
                <a:solidFill>
                  <a:srgbClr val="222222"/>
                </a:solidFill>
              </a:rPr>
              <a:t>c)  </a:t>
            </a:r>
            <a:r>
              <a:rPr sz="1500" b="0">
                <a:solidFill>
                  <a:srgbClr val="222222"/>
                </a:solidFill>
              </a:rPr>
              <a:t>Meşgul müsünüz?</a:t>
            </a:r>
          </a:p>
          <a:p>
            <a:pPr algn="l">
              <a:spcAft>
                <a:spcPts val="800"/>
              </a:spcAft>
            </a:pPr>
            <a:r>
              <a:rPr sz="1500" b="1">
                <a:solidFill>
                  <a:srgbClr val="2E7D32"/>
                </a:solidFill>
              </a:rPr>
              <a:t>d)  </a:t>
            </a:r>
            <a:r>
              <a:rPr sz="1500" b="1">
                <a:solidFill>
                  <a:srgbClr val="2E7D32"/>
                </a:solidFill>
              </a:rPr>
              <a:t>Daha çabuk göndereyim mi?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QRQ, soru biçiminde "daha çabuk göndereyim mi?", yanıt biçiminde "daha çabuk gönder" demektir; karşıtı QRS'tir (daha yavaş gönder). Diğer şıklar başka Q kodlarına aittir: sinyal şiddeti QSA, frekansın kayıp kaymadığı QRH, meşguliyet ise QRL ile sorulur.</a:t>
            </a:r>
          </a:p>
          <a:p>
            <a:r>
              <a:rPr sz="1100" b="1">
                <a:solidFill>
                  <a:srgbClr val="1F3864"/>
                </a:solidFill>
              </a:rPr>
              <a:t>Kaynak: </a:t>
            </a:r>
            <a:r>
              <a:rPr sz="1100" b="0">
                <a:solidFill>
                  <a:srgbClr val="404040"/>
                </a:solidFill>
              </a:rPr>
              <a:t>ITU Radyo Tüzüğü Ek 14 — Q kodları.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59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60</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MAYDAY kelimesinin uluslararası alfabeye göre hecelenmesi ne şekilde yapılır?</a:t>
            </a:r>
          </a:p>
          <a:p>
            <a:pPr algn="l">
              <a:spcAft>
                <a:spcPts val="800"/>
              </a:spcAft>
            </a:pPr>
            <a:r>
              <a:rPr sz="1500" b="0">
                <a:solidFill>
                  <a:srgbClr val="222222"/>
                </a:solidFill>
              </a:rPr>
              <a:t>a)  </a:t>
            </a:r>
            <a:r>
              <a:rPr sz="1500" b="0">
                <a:solidFill>
                  <a:srgbClr val="222222"/>
                </a:solidFill>
              </a:rPr>
              <a:t>Mike - Alpha - Tosun - Delta - Alpha - Yunus</a:t>
            </a:r>
          </a:p>
          <a:p>
            <a:pPr algn="l">
              <a:spcAft>
                <a:spcPts val="800"/>
              </a:spcAft>
            </a:pPr>
            <a:r>
              <a:rPr sz="1500" b="0">
                <a:solidFill>
                  <a:srgbClr val="222222"/>
                </a:solidFill>
              </a:rPr>
              <a:t>b)  </a:t>
            </a:r>
            <a:r>
              <a:rPr sz="1500" b="0">
                <a:solidFill>
                  <a:srgbClr val="222222"/>
                </a:solidFill>
              </a:rPr>
              <a:t>Manisa - Aydın - Yankee - Delta - Afyon - Yunus</a:t>
            </a:r>
          </a:p>
          <a:p>
            <a:pPr algn="l">
              <a:spcAft>
                <a:spcPts val="800"/>
              </a:spcAft>
            </a:pPr>
            <a:r>
              <a:rPr sz="1500" b="1">
                <a:solidFill>
                  <a:srgbClr val="2E7D32"/>
                </a:solidFill>
              </a:rPr>
              <a:t>c)  </a:t>
            </a:r>
            <a:r>
              <a:rPr sz="1500" b="1">
                <a:solidFill>
                  <a:srgbClr val="2E7D32"/>
                </a:solidFill>
              </a:rPr>
              <a:t>Mike - Alpha - Yankee - Delta - Alpha - Yankee</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Manisa - Aydın -Yeliz - Demir - Aydın -Yeliz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M=Mike, A=Alpha, Y=Yankee, D=Delta, A=Alpha, Y=Yankee — uluslararası fonetik alfabedeki karşılıklarıdır.</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61</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KEGM kelimesinin uluslararası alfabeye göre hecelenmesi ne şekilde yapılır?</a:t>
            </a:r>
          </a:p>
          <a:p>
            <a:pPr algn="l">
              <a:spcAft>
                <a:spcPts val="800"/>
              </a:spcAft>
            </a:pPr>
            <a:r>
              <a:rPr sz="1500" b="0">
                <a:solidFill>
                  <a:srgbClr val="222222"/>
                </a:solidFill>
              </a:rPr>
              <a:t>a)  </a:t>
            </a:r>
            <a:r>
              <a:rPr sz="1500" b="0">
                <a:solidFill>
                  <a:srgbClr val="222222"/>
                </a:solidFill>
              </a:rPr>
              <a:t>Kemal - Emin - Galip - Mehmet</a:t>
            </a:r>
          </a:p>
          <a:p>
            <a:pPr algn="l">
              <a:spcAft>
                <a:spcPts val="800"/>
              </a:spcAft>
            </a:pPr>
            <a:r>
              <a:rPr sz="1500" b="1">
                <a:solidFill>
                  <a:srgbClr val="2E7D32"/>
                </a:solidFill>
              </a:rPr>
              <a:t>b)  </a:t>
            </a:r>
            <a:r>
              <a:rPr sz="1500" b="1">
                <a:solidFill>
                  <a:srgbClr val="2E7D32"/>
                </a:solidFill>
              </a:rPr>
              <a:t>Kilo - Echo - Golf - Mike</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Kilo - Echo - Golf - Mehmet</a:t>
            </a:r>
          </a:p>
          <a:p>
            <a:pPr algn="l">
              <a:spcAft>
                <a:spcPts val="800"/>
              </a:spcAft>
            </a:pPr>
            <a:r>
              <a:rPr sz="1500" b="0">
                <a:solidFill>
                  <a:srgbClr val="222222"/>
                </a:solidFill>
              </a:rPr>
              <a:t>d)  </a:t>
            </a:r>
            <a:r>
              <a:rPr sz="1500" b="0">
                <a:solidFill>
                  <a:srgbClr val="222222"/>
                </a:solidFill>
              </a:rPr>
              <a:t>Kemal - Echo - Golf - Mike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K=Kilo, E=Echo, G=Golf, M=Mike — uluslararası fonetik alfabedeki karşılıklarıdır.</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61</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62</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MEHMET kelimesinin ulusal fonetik alfabeye göre hecelenmesi nedir?</a:t>
            </a:r>
          </a:p>
          <a:p>
            <a:pPr algn="l">
              <a:spcAft>
                <a:spcPts val="800"/>
              </a:spcAft>
            </a:pPr>
            <a:r>
              <a:rPr sz="1500" b="0">
                <a:solidFill>
                  <a:srgbClr val="222222"/>
                </a:solidFill>
              </a:rPr>
              <a:t>a)  </a:t>
            </a:r>
            <a:r>
              <a:rPr sz="1500" b="0">
                <a:solidFill>
                  <a:srgbClr val="222222"/>
                </a:solidFill>
              </a:rPr>
              <a:t>Mehmet - Emin - Hasan - Mehmet - Emin - Turgut</a:t>
            </a:r>
          </a:p>
          <a:p>
            <a:pPr algn="l">
              <a:spcAft>
                <a:spcPts val="800"/>
              </a:spcAft>
            </a:pPr>
            <a:r>
              <a:rPr sz="1500" b="0">
                <a:solidFill>
                  <a:srgbClr val="222222"/>
                </a:solidFill>
              </a:rPr>
              <a:t>b)  </a:t>
            </a:r>
            <a:r>
              <a:rPr sz="1500" b="0">
                <a:solidFill>
                  <a:srgbClr val="222222"/>
                </a:solidFill>
              </a:rPr>
              <a:t>Mike - Echo - Hotel - Mike - Echo - Tango</a:t>
            </a:r>
          </a:p>
          <a:p>
            <a:pPr algn="l">
              <a:spcAft>
                <a:spcPts val="800"/>
              </a:spcAft>
            </a:pPr>
            <a:r>
              <a:rPr sz="1500" b="1">
                <a:solidFill>
                  <a:srgbClr val="2E7D32"/>
                </a:solidFill>
              </a:rPr>
              <a:t>c)  </a:t>
            </a:r>
            <a:r>
              <a:rPr sz="1500" b="1">
                <a:solidFill>
                  <a:srgbClr val="2E7D32"/>
                </a:solidFill>
              </a:rPr>
              <a:t>Manisa - Edirne - Hopa - Manisa - Edirne - Trabzon</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Mike - Edirne - Hotel - Mike - Edirne - Tango</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Ulusal fonetik alfabede: M=Manisa, E=Edirne, H=Hopa, M=Manisa, E=Edirne, T=Trabzon.</a:t>
            </a:r>
          </a:p>
          <a:p>
            <a:r>
              <a:rPr sz="1100" b="1">
                <a:solidFill>
                  <a:srgbClr val="1F3864"/>
                </a:solidFill>
              </a:rPr>
              <a:t>Kaynak: </a:t>
            </a:r>
            <a:r>
              <a:rPr sz="1100" b="0">
                <a:solidFill>
                  <a:srgbClr val="404040"/>
                </a:solidFill>
              </a:rPr>
              <a:t>NATO/Uluslararası fonetik alfabe ve KEGM ulusal (il adı) fonetik alfabesi.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63</a:t>
            </a:r>
            <a:r>
              <a:rPr sz="1400" b="0">
                <a:solidFill>
                  <a:srgbClr val="D6E4F0"/>
                </a:solidFill>
              </a:rPr>
              <a:t>   ·   Çağrı Önekleri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LZ çağrı işareti aşağıdaki ülkelerden hangisine aittir?</a:t>
            </a:r>
          </a:p>
          <a:p>
            <a:pPr algn="l">
              <a:spcAft>
                <a:spcPts val="800"/>
              </a:spcAft>
            </a:pPr>
            <a:r>
              <a:rPr sz="1500" b="0">
                <a:solidFill>
                  <a:srgbClr val="222222"/>
                </a:solidFill>
              </a:rPr>
              <a:t>a)  </a:t>
            </a:r>
            <a:r>
              <a:rPr sz="1500" b="0">
                <a:solidFill>
                  <a:srgbClr val="222222"/>
                </a:solidFill>
              </a:rPr>
              <a:t>Romanya</a:t>
            </a:r>
          </a:p>
          <a:p>
            <a:pPr algn="l">
              <a:spcAft>
                <a:spcPts val="800"/>
              </a:spcAft>
            </a:pPr>
            <a:r>
              <a:rPr sz="1500" b="0">
                <a:solidFill>
                  <a:srgbClr val="222222"/>
                </a:solidFill>
              </a:rPr>
              <a:t>b)  </a:t>
            </a:r>
            <a:r>
              <a:rPr sz="1500" b="0">
                <a:solidFill>
                  <a:srgbClr val="222222"/>
                </a:solidFill>
              </a:rPr>
              <a:t>Yunanistan</a:t>
            </a:r>
          </a:p>
          <a:p>
            <a:pPr algn="l">
              <a:spcAft>
                <a:spcPts val="800"/>
              </a:spcAft>
            </a:pPr>
            <a:r>
              <a:rPr sz="1500" b="1">
                <a:solidFill>
                  <a:srgbClr val="2E7D32"/>
                </a:solidFill>
              </a:rPr>
              <a:t>c)  </a:t>
            </a:r>
            <a:r>
              <a:rPr sz="1500" b="1">
                <a:solidFill>
                  <a:srgbClr val="2E7D32"/>
                </a:solidFill>
              </a:rPr>
              <a:t>Bulgaristan</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Yugoslavya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LZ, Bulgaristan'a tahsis edilmiş amatör çağrı işareti önekidir.</a:t>
            </a:r>
          </a:p>
          <a:p>
            <a:r>
              <a:rPr sz="1100" b="1">
                <a:solidFill>
                  <a:srgbClr val="1F3864"/>
                </a:solidFill>
              </a:rPr>
              <a:t>Kaynak: </a:t>
            </a:r>
            <a:r>
              <a:rPr sz="1100" b="0">
                <a:solidFill>
                  <a:srgbClr val="404040"/>
                </a:solidFill>
              </a:rPr>
              <a:t>ITU çağrı işareti ön ek tahsis tablosu (ülkelere ayrılan harf blokları).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64</a:t>
            </a:r>
            <a:r>
              <a:rPr sz="1400" b="0">
                <a:solidFill>
                  <a:srgbClr val="D6E4F0"/>
                </a:solidFill>
              </a:rPr>
              <a:t>   ·   Fonetik Alfabe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ALİ kelimesinin uluslararası fonetik alfabeye göre hecelenmesi aşağıdakilerden hangisidir?</a:t>
            </a:r>
          </a:p>
          <a:p>
            <a:pPr algn="l">
              <a:spcAft>
                <a:spcPts val="800"/>
              </a:spcAft>
            </a:pPr>
            <a:r>
              <a:rPr sz="1500" b="0">
                <a:solidFill>
                  <a:srgbClr val="222222"/>
                </a:solidFill>
              </a:rPr>
              <a:t>a)  </a:t>
            </a:r>
            <a:r>
              <a:rPr sz="1500" b="0">
                <a:solidFill>
                  <a:srgbClr val="222222"/>
                </a:solidFill>
              </a:rPr>
              <a:t>Ahmet - Lima - İndia</a:t>
            </a:r>
          </a:p>
          <a:p>
            <a:pPr algn="l">
              <a:spcAft>
                <a:spcPts val="800"/>
              </a:spcAft>
            </a:pPr>
            <a:r>
              <a:rPr sz="1500" b="0">
                <a:solidFill>
                  <a:srgbClr val="222222"/>
                </a:solidFill>
              </a:rPr>
              <a:t>b)  </a:t>
            </a:r>
            <a:r>
              <a:rPr sz="1500" b="0">
                <a:solidFill>
                  <a:srgbClr val="222222"/>
                </a:solidFill>
              </a:rPr>
              <a:t>Ankara - Lüleburgaz - İzmir</a:t>
            </a:r>
          </a:p>
          <a:p>
            <a:pPr algn="l">
              <a:spcAft>
                <a:spcPts val="800"/>
              </a:spcAft>
            </a:pPr>
            <a:r>
              <a:rPr sz="1500" b="1">
                <a:solidFill>
                  <a:srgbClr val="2E7D32"/>
                </a:solidFill>
              </a:rPr>
              <a:t>c)  </a:t>
            </a:r>
            <a:r>
              <a:rPr sz="1500" b="1">
                <a:solidFill>
                  <a:srgbClr val="2E7D32"/>
                </a:solidFill>
              </a:rPr>
              <a:t>Alpha - Lima - İndia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Alpha - Lima - Trabzon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Uluslararası fonetik alfabede A-Alpha, L-Lima, İ/I-India'dır; üç kelimenin de aynı listeden gelmesi gerekir. Şıkkı (b) baştan sona millî (Türkçe) fonetik alfabedir. Şıkları (a) ve (d) ise iki alfabeyi karıştırır: Ahmet ve Trabzon millî alfabenin kelimeleridir. Soru "uluslararası" dediği için karışık listeler elenir.</a:t>
            </a:r>
          </a:p>
          <a:p>
            <a:r>
              <a:rPr sz="1100" b="1">
                <a:solidFill>
                  <a:srgbClr val="1F3864"/>
                </a:solidFill>
              </a:rPr>
              <a:t>Kaynak: </a:t>
            </a:r>
            <a:r>
              <a:rPr sz="1100" b="0">
                <a:solidFill>
                  <a:srgbClr val="404040"/>
                </a:solidFill>
              </a:rPr>
              <a:t>ITU Radyo Tüzüğü Ek 14 — uluslararası fonetik alfabe; karşılaştırma için millî fonetik alfabe.</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65</a:t>
            </a:r>
            <a:r>
              <a:rPr sz="1400" b="0">
                <a:solidFill>
                  <a:srgbClr val="D6E4F0"/>
                </a:solidFill>
              </a:rPr>
              <a:t>   ·   Q 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QRM'nin açılımı nedir?</a:t>
            </a:r>
          </a:p>
          <a:p>
            <a:pPr algn="l">
              <a:spcAft>
                <a:spcPts val="800"/>
              </a:spcAft>
            </a:pPr>
            <a:r>
              <a:rPr sz="1500" b="1">
                <a:solidFill>
                  <a:srgbClr val="2E7D32"/>
                </a:solidFill>
              </a:rPr>
              <a:t>a)  </a:t>
            </a:r>
            <a:r>
              <a:rPr sz="1500" b="1">
                <a:solidFill>
                  <a:srgbClr val="2E7D32"/>
                </a:solidFill>
              </a:rPr>
              <a:t>Enterferans var mı?</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Daha yavaş göndereyim mi?</a:t>
            </a:r>
          </a:p>
          <a:p>
            <a:pPr algn="l">
              <a:spcAft>
                <a:spcPts val="800"/>
              </a:spcAft>
            </a:pPr>
            <a:r>
              <a:rPr sz="1500" b="0">
                <a:solidFill>
                  <a:srgbClr val="222222"/>
                </a:solidFill>
              </a:rPr>
              <a:t>c)  </a:t>
            </a:r>
            <a:r>
              <a:rPr sz="1500" b="0">
                <a:solidFill>
                  <a:srgbClr val="222222"/>
                </a:solidFill>
              </a:rPr>
              <a:t>Beni kim arıyor?</a:t>
            </a:r>
          </a:p>
          <a:p>
            <a:pPr algn="l">
              <a:spcAft>
                <a:spcPts val="800"/>
              </a:spcAft>
            </a:pPr>
            <a:r>
              <a:rPr sz="1500" b="0">
                <a:solidFill>
                  <a:srgbClr val="222222"/>
                </a:solidFill>
              </a:rPr>
              <a:t>d)  </a:t>
            </a:r>
            <a:r>
              <a:rPr sz="1500" b="0">
                <a:solidFill>
                  <a:srgbClr val="222222"/>
                </a:solidFill>
              </a:rPr>
              <a:t>Hazır mısın?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QRM, başka istasyonlardan kaynaklanan karışmayı (enterferansı) sorar veya bildirir. Karışmanın kaynağı doğal gürültü ise — atmosferik boşalma, cihaz gürültüsü — bunun kodu QRN'dir; ikisi sık karıştırılır. Diğer şıklar başka kodlara aittir: daha yavaş gönderme QRS, "beni kim arıyor" QRZ, "hazır mısın" QRV.</a:t>
            </a:r>
          </a:p>
          <a:p>
            <a:r>
              <a:rPr sz="1100" b="1">
                <a:solidFill>
                  <a:srgbClr val="1F3864"/>
                </a:solidFill>
              </a:rPr>
              <a:t>Kaynak: </a:t>
            </a:r>
            <a:r>
              <a:rPr sz="1100" b="0">
                <a:solidFill>
                  <a:srgbClr val="404040"/>
                </a:solidFill>
              </a:rPr>
              <a:t>ITU Radyo Tüzüğü Ek 14 — Q kodları.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66</a:t>
            </a:r>
            <a:r>
              <a:rPr sz="1400" b="0">
                <a:solidFill>
                  <a:srgbClr val="D6E4F0"/>
                </a:solidFill>
              </a:rPr>
              <a:t>   ·   Amatör Bantlar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144-146 MHz bandında çalışacağı zaman dalga boyu kaç metre olmalıdır?</a:t>
            </a:r>
          </a:p>
          <a:p>
            <a:pPr algn="l">
              <a:spcAft>
                <a:spcPts val="800"/>
              </a:spcAft>
            </a:pPr>
            <a:r>
              <a:rPr sz="1500" b="1">
                <a:solidFill>
                  <a:srgbClr val="2E7D32"/>
                </a:solidFill>
              </a:rPr>
              <a:t>a)  </a:t>
            </a:r>
            <a:r>
              <a:rPr sz="1500" b="1">
                <a:solidFill>
                  <a:srgbClr val="2E7D32"/>
                </a:solidFill>
              </a:rPr>
              <a:t>2 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6 m</a:t>
            </a:r>
          </a:p>
          <a:p>
            <a:pPr algn="l">
              <a:spcAft>
                <a:spcPts val="800"/>
              </a:spcAft>
            </a:pPr>
            <a:r>
              <a:rPr sz="1500" b="0">
                <a:solidFill>
                  <a:srgbClr val="222222"/>
                </a:solidFill>
              </a:rPr>
              <a:t>c)  </a:t>
            </a:r>
            <a:r>
              <a:rPr sz="1500" b="0">
                <a:solidFill>
                  <a:srgbClr val="222222"/>
                </a:solidFill>
              </a:rPr>
              <a:t>10 m</a:t>
            </a:r>
          </a:p>
          <a:p>
            <a:pPr algn="l">
              <a:spcAft>
                <a:spcPts val="800"/>
              </a:spcAft>
            </a:pPr>
            <a:r>
              <a:rPr sz="1500" b="0">
                <a:solidFill>
                  <a:srgbClr val="222222"/>
                </a:solidFill>
              </a:rPr>
              <a:t>d)  </a:t>
            </a:r>
            <a:r>
              <a:rPr sz="1500" b="0">
                <a:solidFill>
                  <a:srgbClr val="222222"/>
                </a:solidFill>
              </a:rPr>
              <a:t>12 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Dalga boyu, ışık hızının frekansa bölünmesiyle bulunur; pratik bağıntı λ (metre) = 300 / f (MHz) şeklindedir. Bandın ortası olan 145 MHz için λ = 300/145 ≈ 2,07 metredir, bu yüzden 144-146 MHz "2 metre bandı" diye anılır. Diğer şıklar başka bantların adıdır: 6 m 50 MHz, 10 m 28 MHz, 12 m ise 24 MHz bandına karşılık gelir. Bant adları yuvarlatılmış dalga boyudur, kesin ölçü değildir.</a:t>
            </a:r>
          </a:p>
          <a:p>
            <a:r>
              <a:rPr sz="1100" b="1">
                <a:solidFill>
                  <a:srgbClr val="1F3864"/>
                </a:solidFill>
              </a:rPr>
              <a:t>Kaynak: </a:t>
            </a:r>
            <a:r>
              <a:rPr sz="1100" b="0">
                <a:solidFill>
                  <a:srgbClr val="404040"/>
                </a:solidFill>
              </a:rPr>
              <a:t>λ = c / f bağıntısı; BTK Millî Frekans Planı amatör bant listesi (144-146 MHz).</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66</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67</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 Hizmetinin beş amacından iki tanesi aşağıdakilerden hangisidir?</a:t>
            </a:r>
          </a:p>
          <a:p>
            <a:pPr algn="l">
              <a:spcAft>
                <a:spcPts val="800"/>
              </a:spcAft>
            </a:pPr>
            <a:r>
              <a:rPr sz="1500" b="0">
                <a:solidFill>
                  <a:srgbClr val="222222"/>
                </a:solidFill>
              </a:rPr>
              <a:t>a)  </a:t>
            </a:r>
            <a:r>
              <a:rPr sz="1500" b="0">
                <a:solidFill>
                  <a:srgbClr val="222222"/>
                </a:solidFill>
              </a:rPr>
              <a:t>Geçmiş telsiz verilerini korumak ve halkın telsiz geçmişini anlamasına yardımcı olmak</a:t>
            </a:r>
          </a:p>
          <a:p>
            <a:pPr algn="l">
              <a:spcAft>
                <a:spcPts val="800"/>
              </a:spcAft>
            </a:pPr>
            <a:r>
              <a:rPr sz="1500" b="0">
                <a:solidFill>
                  <a:srgbClr val="222222"/>
                </a:solidFill>
              </a:rPr>
              <a:t>b)  </a:t>
            </a:r>
            <a:r>
              <a:rPr sz="1500" b="0">
                <a:solidFill>
                  <a:srgbClr val="222222"/>
                </a:solidFill>
              </a:rPr>
              <a:t>Yabancı ülkelere telsiz haberleşmelerini geliştirmelerinde yardımcı olmak ve yabancı amatör telsizcilerin ziyaretlerini cesaretlendirmek</a:t>
            </a:r>
          </a:p>
          <a:p>
            <a:pPr algn="l">
              <a:spcAft>
                <a:spcPts val="800"/>
              </a:spcAft>
            </a:pPr>
            <a:r>
              <a:rPr sz="1500" b="0">
                <a:solidFill>
                  <a:srgbClr val="222222"/>
                </a:solidFill>
              </a:rPr>
              <a:t>c)  </a:t>
            </a:r>
            <a:r>
              <a:rPr sz="1500" b="0">
                <a:solidFill>
                  <a:srgbClr val="222222"/>
                </a:solidFill>
              </a:rPr>
              <a:t>Telsiz elektronik dizaynını modernize etmek ve şematik çizimleri geliştirmek</a:t>
            </a:r>
          </a:p>
          <a:p>
            <a:pPr algn="l">
              <a:spcAft>
                <a:spcPts val="800"/>
              </a:spcAft>
            </a:pPr>
            <a:r>
              <a:rPr sz="1500" b="1">
                <a:solidFill>
                  <a:srgbClr val="2E7D32"/>
                </a:solidFill>
              </a:rPr>
              <a:t>d)  </a:t>
            </a:r>
            <a:r>
              <a:rPr sz="1500" b="1">
                <a:solidFill>
                  <a:srgbClr val="2E7D32"/>
                </a:solidFill>
              </a:rPr>
              <a:t>Eğitimli telsiz operatörleri ile elektronik uzmanlarının sayısını artırmak ve uluslararası saygınlığı geliştirmek</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Amatör telsizciliğin klasik beş amacından ikisi, kendini yetiştirmiş operatör/teknisyen sayısını artırmak ve iyi niyet/uluslararası anlayışı (goodwill) geliştirmektir.</a:t>
            </a:r>
          </a:p>
          <a:p>
            <a:r>
              <a:rPr sz="1100" b="1">
                <a:solidFill>
                  <a:srgbClr val="1F3864"/>
                </a:solidFill>
              </a:rPr>
              <a:t>Kaynak: </a:t>
            </a:r>
            <a:r>
              <a:rPr sz="1100" b="0">
                <a:solidFill>
                  <a:srgbClr val="404040"/>
                </a:solidFill>
              </a:rPr>
              <a:t>Amatör Telsiz Hizmetinin amaçları (ITU-RR Md.25 ruhu).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67</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7: İşletme Kuralları ve İstasyon Tanımlama</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Amatör istasyondan yapılamayacaklar sayılıdır: halka yayın, ticarî mesaj, şifreleme, yanlış veya yanıltıcı sinyal, müstehcen dil.</a:t>
            </a:r>
          </a:p>
          <a:p>
            <a:pPr algn="l">
              <a:spcAft>
                <a:spcPts val="1400"/>
              </a:spcAft>
            </a:pPr>
            <a:r>
              <a:rPr sz="1700" b="0">
                <a:solidFill>
                  <a:srgbClr val="222222"/>
                </a:solidFill>
              </a:rPr>
              <a:t>•  Bu yasakların ortak dayanağı amatör telsizciliğin tanımıdır: maddî, kişisel veya siyasî çıkar gözetmeden yürütülen kişisel yetişme faaliyeti.</a:t>
            </a:r>
          </a:p>
          <a:p>
            <a:pPr algn="l">
              <a:spcAft>
                <a:spcPts val="1400"/>
              </a:spcAft>
            </a:pPr>
            <a:r>
              <a:rPr sz="1700" b="0">
                <a:solidFill>
                  <a:srgbClr val="222222"/>
                </a:solidFill>
              </a:rPr>
              <a:t>•  Tanımlama çağrı işaretiyle yapılır ve haberleşme boyunca on dakikada bir, ayrıca haberleşmenin sonunda tekrarlanır.</a:t>
            </a:r>
          </a:p>
          <a:p>
            <a:pPr algn="l">
              <a:spcAft>
                <a:spcPts val="1400"/>
              </a:spcAft>
            </a:pPr>
            <a:r>
              <a:rPr sz="1700" b="0">
                <a:solidFill>
                  <a:srgbClr val="222222"/>
                </a:solidFill>
              </a:rPr>
              <a:t>•  Kişisel bilgilerin (ad, soyad, kimlik numarası) yayımlanması ne gerekli ne de doğrudur.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5809 sayılı Kanun, Madde 43; ITU Radyo Tüzüğü Madde 19 ve Madde 25.</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7 Girişi</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68</a:t>
            </a:r>
            <a:r>
              <a:rPr sz="1400" b="0">
                <a:solidFill>
                  <a:srgbClr val="D6E4F0"/>
                </a:solidFill>
              </a:rPr>
              <a:t>   ·   İşletme Kuralları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bir istasyonun, bilgiyi halka yayınlamasına ne zaman izin verilir?</a:t>
            </a:r>
          </a:p>
          <a:p>
            <a:pPr algn="l">
              <a:spcAft>
                <a:spcPts val="800"/>
              </a:spcAft>
            </a:pPr>
            <a:r>
              <a:rPr sz="1500" b="1">
                <a:solidFill>
                  <a:srgbClr val="2E7D32"/>
                </a:solidFill>
              </a:rPr>
              <a:t>a)  </a:t>
            </a:r>
            <a:r>
              <a:rPr sz="1500" b="1">
                <a:solidFill>
                  <a:srgbClr val="2E7D32"/>
                </a:solidFill>
              </a:rPr>
              <a:t>Hiçbir zaman</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Yalnızca operatör parası ödendiğinde</a:t>
            </a:r>
          </a:p>
          <a:p>
            <a:pPr algn="l">
              <a:spcAft>
                <a:spcPts val="800"/>
              </a:spcAft>
            </a:pPr>
            <a:r>
              <a:rPr sz="1500" b="0">
                <a:solidFill>
                  <a:srgbClr val="222222"/>
                </a:solidFill>
              </a:rPr>
              <a:t>c)  </a:t>
            </a:r>
            <a:r>
              <a:rPr sz="1500" b="0">
                <a:solidFill>
                  <a:srgbClr val="222222"/>
                </a:solidFill>
              </a:rPr>
              <a:t>Yalnızca yayın 10 dakikadan fazla sürdüğünde</a:t>
            </a:r>
          </a:p>
          <a:p>
            <a:pPr algn="l">
              <a:spcAft>
                <a:spcPts val="800"/>
              </a:spcAft>
            </a:pPr>
            <a:r>
              <a:rPr sz="1500" b="0">
                <a:solidFill>
                  <a:srgbClr val="222222"/>
                </a:solidFill>
              </a:rPr>
              <a:t>d)  </a:t>
            </a:r>
            <a:r>
              <a:rPr sz="1500" b="0">
                <a:solidFill>
                  <a:srgbClr val="222222"/>
                </a:solidFill>
              </a:rPr>
              <a:t>Yalnızca yayın 15 dakikadan fazla sürdüğünde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Amatör telsizcilik, tanımı gereği kişisel yetişme ve amatörler arası haberleşme amacı taşır; genel halka yönelik yayıncılık (broadcasting) amatör hizmetin kapsamı dışındadır ve hiçbir koşulda izin verilmez. Süre ya da ödeme gibi bir istisna yoktur — diğer üç şık, böyle bir istisna varmış izlenimi vermek için konmuştur. Ayrıca ücret karşılığı yayın, amatör tanımındaki "maddi çıkar gözetmeme" şartını da doğrudan ihlal eder.</a:t>
            </a:r>
          </a:p>
          <a:p>
            <a:r>
              <a:rPr sz="1100" b="1">
                <a:solidFill>
                  <a:srgbClr val="1F3864"/>
                </a:solidFill>
              </a:rPr>
              <a:t>Kaynak: </a:t>
            </a:r>
            <a:r>
              <a:rPr sz="1100" b="0">
                <a:solidFill>
                  <a:srgbClr val="404040"/>
                </a:solidFill>
              </a:rPr>
              <a:t>5809 sayılı Elektronik Haberleşme Kanunu, Madde 43 (amatör telsizcilik tanımı); ITU Radyo Tüzüğü Madde 25 — amatör hizmet.</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68</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69</a:t>
            </a:r>
            <a:r>
              <a:rPr sz="1400" b="0">
                <a:solidFill>
                  <a:srgbClr val="D6E4F0"/>
                </a:solidFill>
              </a:rPr>
              <a:t>   ·   İşletme Kuralları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bir istasyon ne zaman yanlış ve yanıltıcı sinyaller gönderebilir?</a:t>
            </a:r>
          </a:p>
          <a:p>
            <a:pPr algn="l">
              <a:spcAft>
                <a:spcPts val="800"/>
              </a:spcAft>
            </a:pPr>
            <a:r>
              <a:rPr sz="1500" b="1">
                <a:solidFill>
                  <a:srgbClr val="2E7D32"/>
                </a:solidFill>
              </a:rPr>
              <a:t>a)  </a:t>
            </a:r>
            <a:r>
              <a:rPr sz="1500" b="1">
                <a:solidFill>
                  <a:srgbClr val="2E7D32"/>
                </a:solidFill>
              </a:rPr>
              <a:t>Hiçbir zaman</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Bir beacon vericisini çalıştırırken</a:t>
            </a:r>
          </a:p>
          <a:p>
            <a:pPr algn="l">
              <a:spcAft>
                <a:spcPts val="800"/>
              </a:spcAft>
            </a:pPr>
            <a:r>
              <a:rPr sz="1500" b="0">
                <a:solidFill>
                  <a:srgbClr val="222222"/>
                </a:solidFill>
              </a:rPr>
              <a:t>c)  </a:t>
            </a:r>
            <a:r>
              <a:rPr sz="1500" b="0">
                <a:solidFill>
                  <a:srgbClr val="222222"/>
                </a:solidFill>
              </a:rPr>
              <a:t>Yalnızca tanımlanmamış yayımlar yapıldığında</a:t>
            </a:r>
          </a:p>
          <a:p>
            <a:pPr algn="l">
              <a:spcAft>
                <a:spcPts val="800"/>
              </a:spcAft>
            </a:pPr>
            <a:r>
              <a:rPr sz="1500" b="0">
                <a:solidFill>
                  <a:srgbClr val="222222"/>
                </a:solidFill>
              </a:rPr>
              <a:t>d)  </a:t>
            </a:r>
            <a:r>
              <a:rPr sz="1500" b="0">
                <a:solidFill>
                  <a:srgbClr val="222222"/>
                </a:solidFill>
              </a:rPr>
              <a:t>Gizlilik için bir mesajın anlamının gizlenmesi gerektiğinde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Yanlış veya yanıltıcı sinyal göndermek hiçbir koşulda serbest değildir; sahte tehlike ya da acil durum işareti göndermek bunun en ağır hâlidir, çünkü arama kurtarma kaynaklarını boşa harcatır. Şıkkı (b) beacon (işaret vericisi) çalıştırmayı istisna gibi gösterir; oysa beacon yayını tanımlı, kimliğini bildiren ve yayılım gözlemi için kurulmuş meşru bir yayındır, yanıltıcı sinyal değildir. Şıkkı (d) ise ayrı bir yasağa girer: amatör haberleşmede mesajın anlamını gizlemek (şifreleme) de yasaktır.</a:t>
            </a:r>
          </a:p>
          <a:p>
            <a:r>
              <a:rPr sz="1100" b="1">
                <a:solidFill>
                  <a:srgbClr val="1F3864"/>
                </a:solidFill>
              </a:rPr>
              <a:t>Kaynak: </a:t>
            </a:r>
            <a:r>
              <a:rPr sz="1100" b="0">
                <a:solidFill>
                  <a:srgbClr val="404040"/>
                </a:solidFill>
              </a:rPr>
              <a:t>ITU Radyo Tüzüğü Madde 25 — amatör hizmet; yanlış veya aldatıcı sinyal gönderme yasağı.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69</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70</a:t>
            </a:r>
            <a:r>
              <a:rPr sz="1400" b="0">
                <a:solidFill>
                  <a:srgbClr val="D6E4F0"/>
                </a:solidFill>
              </a:rPr>
              <a:t>   ·   İşletme Kuralları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amatör telsiz hizmetinde özellikle yasaklanmıştır?</a:t>
            </a:r>
          </a:p>
          <a:p>
            <a:pPr algn="l">
              <a:spcAft>
                <a:spcPts val="800"/>
              </a:spcAft>
            </a:pPr>
            <a:r>
              <a:rPr sz="1500" b="0">
                <a:solidFill>
                  <a:srgbClr val="222222"/>
                </a:solidFill>
              </a:rPr>
              <a:t>a)  </a:t>
            </a:r>
            <a:r>
              <a:rPr sz="1500" b="0">
                <a:solidFill>
                  <a:srgbClr val="222222"/>
                </a:solidFill>
              </a:rPr>
              <a:t>Politik tartışmalar</a:t>
            </a:r>
          </a:p>
          <a:p>
            <a:pPr algn="l">
              <a:spcAft>
                <a:spcPts val="800"/>
              </a:spcAft>
            </a:pPr>
            <a:r>
              <a:rPr sz="1500" b="0">
                <a:solidFill>
                  <a:srgbClr val="222222"/>
                </a:solidFill>
              </a:rPr>
              <a:t>b)  </a:t>
            </a:r>
            <a:r>
              <a:rPr sz="1500" b="0">
                <a:solidFill>
                  <a:srgbClr val="222222"/>
                </a:solidFill>
              </a:rPr>
              <a:t>Yayın istasyonunda programların tartışılması</a:t>
            </a:r>
          </a:p>
          <a:p>
            <a:pPr algn="l">
              <a:spcAft>
                <a:spcPts val="800"/>
              </a:spcAft>
            </a:pPr>
            <a:r>
              <a:rPr sz="1500" b="1">
                <a:solidFill>
                  <a:srgbClr val="2E7D32"/>
                </a:solidFill>
              </a:rPr>
              <a:t>c)  </a:t>
            </a:r>
            <a:r>
              <a:rPr sz="1500" b="1">
                <a:solidFill>
                  <a:srgbClr val="2E7D32"/>
                </a:solidFill>
              </a:rPr>
              <a:t>Ahlaksız ve müstehcen dil</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Mors alfabesi uygulaması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Amatör bantlarda ahlaka aykırı, müstehcen dil kullanımı açıkça yasaktır; bantlar herkese açıktır ve dinleyen kitle sınırlanamaz. Diğer şıklar bu anlamda "özellikle yasaklanmış" değildir: mors alfabesi uygulaması amatör hizmetin doğal parçasıdır, program veya konu sohbetinin sınırı ise ticari çıkar güdülmemesi ve yayıncılık niteliği taşımamasıdır. Şıkkı (a) için bir incelik var: 5809 sayılı Kanun amatör faaliyeti "siyasi çıkar gözetmeden" yürütülen uğraş olarak tanımlar, yani siyasi propaganda tanımın dışında kalır; ancak sorunun aradığı, doğrudan ve açık yasak olan müstehcen dildir.</a:t>
            </a:r>
          </a:p>
          <a:p>
            <a:r>
              <a:rPr sz="1100" b="1">
                <a:solidFill>
                  <a:srgbClr val="1F3864"/>
                </a:solidFill>
              </a:rPr>
              <a:t>Kaynak: </a:t>
            </a:r>
            <a:r>
              <a:rPr sz="1100" b="0">
                <a:solidFill>
                  <a:srgbClr val="404040"/>
                </a:solidFill>
              </a:rPr>
              <a:t>5809 sayılı Elektronik Haberleşme Kanunu, Madde 43; amatör telsiz işletme adabı ve ITU Radyo Tüzüğü Madde 25.</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71</a:t>
            </a:r>
            <a:r>
              <a:rPr sz="1400" b="0">
                <a:solidFill>
                  <a:srgbClr val="D6E4F0"/>
                </a:solidFill>
              </a:rPr>
              <a:t>   ·   İstasyon Tanımlama</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Kendi amatör istasyonunuzu tanımlamak için neyi yayınlamalısınız?</a:t>
            </a:r>
          </a:p>
          <a:p>
            <a:pPr algn="l">
              <a:spcAft>
                <a:spcPts val="800"/>
              </a:spcAft>
            </a:pPr>
            <a:r>
              <a:rPr sz="1500" b="0">
                <a:solidFill>
                  <a:srgbClr val="222222"/>
                </a:solidFill>
              </a:rPr>
              <a:t>a)  </a:t>
            </a:r>
            <a:r>
              <a:rPr sz="1500" b="0">
                <a:solidFill>
                  <a:srgbClr val="222222"/>
                </a:solidFill>
              </a:rPr>
              <a:t>TC kimlik no</a:t>
            </a:r>
          </a:p>
          <a:p>
            <a:pPr algn="l">
              <a:spcAft>
                <a:spcPts val="800"/>
              </a:spcAft>
            </a:pPr>
            <a:r>
              <a:rPr sz="1500" b="1">
                <a:solidFill>
                  <a:srgbClr val="2E7D32"/>
                </a:solidFill>
              </a:rPr>
              <a:t>b)  </a:t>
            </a:r>
            <a:r>
              <a:rPr sz="1500" b="1">
                <a:solidFill>
                  <a:srgbClr val="2E7D32"/>
                </a:solidFill>
              </a:rPr>
              <a:t>Çağrı işaretinizi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İlk isminiz ve yerinizi</a:t>
            </a:r>
          </a:p>
          <a:p>
            <a:pPr algn="l">
              <a:spcAft>
                <a:spcPts val="800"/>
              </a:spcAft>
            </a:pPr>
            <a:r>
              <a:rPr sz="1500" b="0">
                <a:solidFill>
                  <a:srgbClr val="222222"/>
                </a:solidFill>
              </a:rPr>
              <a:t>d)  </a:t>
            </a:r>
            <a:r>
              <a:rPr sz="1500" b="0">
                <a:solidFill>
                  <a:srgbClr val="222222"/>
                </a:solidFill>
              </a:rPr>
              <a:t>Tam isminiz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telsiz istasyonunun resmî kimliği çağrı işaretidir; tanımlama da çağrı işareti yayımlanarak yapılır. Çağrı işareti tek başına hem istasyonu hem ülkeyi ve bölgeyi belirtir, dolayısıyla dinleyen herkes kaynağı ayırt edebilir. Ad, soyad veya kimlik numarası gibi kişisel bilgiler kimliklendirme aracı değildir; bunları yayımlama zorunluluğu yoktur ve gereksiz yere kişisel veri açığa çıkarır.</a:t>
            </a:r>
          </a:p>
          <a:p>
            <a:r>
              <a:rPr sz="1100" b="1">
                <a:solidFill>
                  <a:srgbClr val="1F3864"/>
                </a:solidFill>
              </a:rPr>
              <a:t>Kaynak: </a:t>
            </a:r>
            <a:r>
              <a:rPr sz="1100" b="0">
                <a:solidFill>
                  <a:srgbClr val="404040"/>
                </a:solidFill>
              </a:rPr>
              <a:t>ITU Radyo Tüzüğü Madde 19 — istasyonların tanımlanması; KEGM Sınav ve Belgelendirme Yönetmeliği çağrı işareti hükümleri.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71</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72</a:t>
            </a:r>
            <a:r>
              <a:rPr sz="1400" b="0">
                <a:solidFill>
                  <a:srgbClr val="D6E4F0"/>
                </a:solidFill>
              </a:rPr>
              <a:t>   ·   İstasyon Tanımlama</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bir istasyon tahsis edilmiş çağrı işaretini ne sıklıkla gönderir?</a:t>
            </a:r>
          </a:p>
          <a:p>
            <a:pPr algn="l">
              <a:spcAft>
                <a:spcPts val="800"/>
              </a:spcAft>
            </a:pPr>
            <a:r>
              <a:rPr sz="1500" b="0">
                <a:solidFill>
                  <a:srgbClr val="222222"/>
                </a:solidFill>
              </a:rPr>
              <a:t>a)  </a:t>
            </a:r>
            <a:r>
              <a:rPr sz="1500" b="0">
                <a:solidFill>
                  <a:srgbClr val="222222"/>
                </a:solidFill>
              </a:rPr>
              <a:t>Her yayının başında ve haberleşme sırasında her 10 dakikada bir</a:t>
            </a:r>
          </a:p>
          <a:p>
            <a:pPr algn="l">
              <a:spcAft>
                <a:spcPts val="800"/>
              </a:spcAft>
            </a:pPr>
            <a:r>
              <a:rPr sz="1500" b="1">
                <a:solidFill>
                  <a:srgbClr val="2E7D32"/>
                </a:solidFill>
              </a:rPr>
              <a:t>b)  </a:t>
            </a:r>
            <a:r>
              <a:rPr sz="1500" b="1">
                <a:solidFill>
                  <a:srgbClr val="2E7D32"/>
                </a:solidFill>
              </a:rPr>
              <a:t>Haberleşme süresince her 10 dakikada bir ve haberleşmenin sonunda</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Her yayının sonunda</a:t>
            </a:r>
          </a:p>
          <a:p>
            <a:pPr algn="l">
              <a:spcAft>
                <a:spcPts val="800"/>
              </a:spcAft>
            </a:pPr>
            <a:r>
              <a:rPr sz="1500" b="0">
                <a:solidFill>
                  <a:srgbClr val="222222"/>
                </a:solidFill>
              </a:rPr>
              <a:t>d)  </a:t>
            </a:r>
            <a:r>
              <a:rPr sz="1500" b="0">
                <a:solidFill>
                  <a:srgbClr val="222222"/>
                </a:solidFill>
              </a:rPr>
              <a:t>Yalnızca haberleşmenin sonunda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Çağrı işareti, haberleşme sürerken belirli aralıklarla — on dakikada bir — ve haberleşmenin sonunda yayımlanır. Amaç, frekansı sonradan dinlemeye başlayan üçüncü kişilerin de istasyonu kısa sürede tanıyabilmesi ve görüşmenin kime ait olduğunun kayıt altına alınabilmesidir. Şıkkı (a) ara tanımlamaları doğru verir ama bitişteki tanımlamayı atlar; (c) ve (d) ise uzun bir görüşme boyunca istasyonu tanımsız bırakır.</a:t>
            </a:r>
          </a:p>
          <a:p>
            <a:r>
              <a:rPr sz="1100" b="1">
                <a:solidFill>
                  <a:srgbClr val="1F3864"/>
                </a:solidFill>
              </a:rPr>
              <a:t>Kaynak: </a:t>
            </a:r>
            <a:r>
              <a:rPr sz="1100" b="0">
                <a:solidFill>
                  <a:srgbClr val="404040"/>
                </a:solidFill>
              </a:rPr>
              <a:t>ITU Radyo Tüzüğü Madde 19 — istasyonların tanımlanması; amatör işletme uygulaması.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72</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73</a:t>
            </a:r>
            <a:r>
              <a:rPr sz="1400" b="0">
                <a:solidFill>
                  <a:srgbClr val="D6E4F0"/>
                </a:solidFill>
              </a:rPr>
              <a:t>   ·   Acil Durum ve Öncelik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Acil durum mesajları gönderilirken aşağıdakilerden hangisinin olması gerekir?</a:t>
            </a:r>
          </a:p>
          <a:p>
            <a:pPr algn="l">
              <a:spcAft>
                <a:spcPts val="800"/>
              </a:spcAft>
            </a:pPr>
            <a:r>
              <a:rPr sz="1500" b="0">
                <a:solidFill>
                  <a:srgbClr val="222222"/>
                </a:solidFill>
              </a:rPr>
              <a:t>a)  </a:t>
            </a:r>
            <a:r>
              <a:rPr sz="1500" b="0">
                <a:solidFill>
                  <a:srgbClr val="222222"/>
                </a:solidFill>
              </a:rPr>
              <a:t>Mesaj geçen tüm istasyonların çağrı işaretleri</a:t>
            </a:r>
          </a:p>
          <a:p>
            <a:pPr algn="l">
              <a:spcAft>
                <a:spcPts val="800"/>
              </a:spcAft>
            </a:pPr>
            <a:r>
              <a:rPr sz="1500" b="1">
                <a:solidFill>
                  <a:srgbClr val="2E7D32"/>
                </a:solidFill>
              </a:rPr>
              <a:t>b)  </a:t>
            </a:r>
            <a:r>
              <a:rPr sz="1500" b="1">
                <a:solidFill>
                  <a:srgbClr val="2E7D32"/>
                </a:solidFill>
              </a:rPr>
              <a:t>Mesajı başlatan kişinin ismi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Durum raporu</a:t>
            </a:r>
          </a:p>
          <a:p>
            <a:pPr algn="l">
              <a:spcAft>
                <a:spcPts val="800"/>
              </a:spcAft>
            </a:pPr>
            <a:r>
              <a:rPr sz="1500" b="0">
                <a:solidFill>
                  <a:srgbClr val="222222"/>
                </a:solidFill>
              </a:rPr>
              <a:t>d)  </a:t>
            </a:r>
            <a:r>
              <a:rPr sz="1500" b="0">
                <a:solidFill>
                  <a:srgbClr val="222222"/>
                </a:solidFill>
              </a:rPr>
              <a:t>Mesaj başlığı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Acil durum mesajı, mesajı başlatan kişinin — yani asıl kaynağın — adını taşımalıdır. Böylece bilginin kimden çıktığı bellidir, gerektiğinde doğrulanabilir ve geri dönülebilir; kaynağı belirsiz bir acil durum bildirimi müdahale edenler için kullanılamaz. Mesajın elden ele geçtiği bütün ara istasyonların çağrı işaretlerini eklemek, ayrı bir durum raporu veya biçimsel mesaj başlığı ise zorunlu unsur değildir.</a:t>
            </a:r>
          </a:p>
          <a:p>
            <a:r>
              <a:rPr sz="1100" b="1">
                <a:solidFill>
                  <a:srgbClr val="1F3864"/>
                </a:solidFill>
              </a:rPr>
              <a:t>Kaynak: </a:t>
            </a:r>
            <a:r>
              <a:rPr sz="1100" b="0">
                <a:solidFill>
                  <a:srgbClr val="404040"/>
                </a:solidFill>
              </a:rPr>
              <a:t>Amatör telsiz acil durum trafiği işletme adabı — mesaj kaynağının kimliklendirilmesi.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73</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74</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Diğer istasyonlardan parazit aldığınızı belirtmek için kullanılan "Q" sinyali hangisidir?</a:t>
            </a:r>
          </a:p>
          <a:p>
            <a:pPr algn="l">
              <a:spcAft>
                <a:spcPts val="800"/>
              </a:spcAft>
            </a:pPr>
            <a:r>
              <a:rPr sz="1500" b="1">
                <a:solidFill>
                  <a:srgbClr val="2E7D32"/>
                </a:solidFill>
              </a:rPr>
              <a:t>a)  </a:t>
            </a:r>
            <a:r>
              <a:rPr sz="1500" b="1">
                <a:solidFill>
                  <a:srgbClr val="2E7D32"/>
                </a:solidFill>
              </a:rPr>
              <a:t>QRM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QRQ</a:t>
            </a:r>
          </a:p>
          <a:p>
            <a:pPr algn="l">
              <a:spcAft>
                <a:spcPts val="800"/>
              </a:spcAft>
            </a:pPr>
            <a:r>
              <a:rPr sz="1500" b="0">
                <a:solidFill>
                  <a:srgbClr val="222222"/>
                </a:solidFill>
              </a:rPr>
              <a:t>c)  </a:t>
            </a:r>
            <a:r>
              <a:rPr sz="1500" b="0">
                <a:solidFill>
                  <a:srgbClr val="222222"/>
                </a:solidFill>
              </a:rPr>
              <a:t>QTH</a:t>
            </a:r>
          </a:p>
          <a:p>
            <a:pPr algn="l">
              <a:spcAft>
                <a:spcPts val="800"/>
              </a:spcAft>
            </a:pPr>
            <a:r>
              <a:rPr sz="1500" b="0">
                <a:solidFill>
                  <a:srgbClr val="222222"/>
                </a:solidFill>
              </a:rPr>
              <a:t>d)  </a:t>
            </a:r>
            <a:r>
              <a:rPr sz="1500" b="0">
                <a:solidFill>
                  <a:srgbClr val="222222"/>
                </a:solidFill>
              </a:rPr>
              <a:t>QSB</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QRM, insan yapımı (diğer istasyonlardan/cihazlardan kaynaklanan) parazit/girişim anlamına gelir (QRN doğal — atmosferik — paraziti ifade eder).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74</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75</a:t>
            </a:r>
            <a:r>
              <a:rPr sz="1400" b="0">
                <a:solidFill>
                  <a:srgbClr val="D6E4F0"/>
                </a:solidFill>
              </a:rPr>
              <a:t>   ·   Q-Kodları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Frekansı değiştirdiğinizi belirtmek için kullanılan "Q" sinyali hangisidir?</a:t>
            </a:r>
          </a:p>
          <a:p>
            <a:pPr algn="l">
              <a:spcAft>
                <a:spcPts val="800"/>
              </a:spcAft>
            </a:pPr>
            <a:r>
              <a:rPr sz="1500" b="0">
                <a:solidFill>
                  <a:srgbClr val="222222"/>
                </a:solidFill>
              </a:rPr>
              <a:t>a)  </a:t>
            </a:r>
            <a:r>
              <a:rPr sz="1500" b="0">
                <a:solidFill>
                  <a:srgbClr val="222222"/>
                </a:solidFill>
              </a:rPr>
              <a:t>QRU</a:t>
            </a:r>
          </a:p>
          <a:p>
            <a:pPr algn="l">
              <a:spcAft>
                <a:spcPts val="800"/>
              </a:spcAft>
            </a:pPr>
            <a:r>
              <a:rPr sz="1500" b="1">
                <a:solidFill>
                  <a:srgbClr val="2E7D32"/>
                </a:solidFill>
              </a:rPr>
              <a:t>b)  </a:t>
            </a:r>
            <a:r>
              <a:rPr sz="1500" b="1">
                <a:solidFill>
                  <a:srgbClr val="2E7D32"/>
                </a:solidFill>
              </a:rPr>
              <a:t>QSY</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QSL</a:t>
            </a:r>
          </a:p>
          <a:p>
            <a:pPr algn="l">
              <a:spcAft>
                <a:spcPts val="800"/>
              </a:spcAft>
            </a:pPr>
            <a:r>
              <a:rPr sz="1500" b="0">
                <a:solidFill>
                  <a:srgbClr val="222222"/>
                </a:solidFill>
              </a:rPr>
              <a:t>d)  </a:t>
            </a:r>
            <a:r>
              <a:rPr sz="1500" b="0">
                <a:solidFill>
                  <a:srgbClr val="222222"/>
                </a:solidFill>
              </a:rPr>
              <a:t>QRZ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QSY, 'frekans değiştiriyorum' veya 'başka frekansa geçelim mi' anlamına gelir.</a:t>
            </a:r>
          </a:p>
          <a:p>
            <a:r>
              <a:rPr sz="1100" b="1">
                <a:solidFill>
                  <a:srgbClr val="1F3864"/>
                </a:solidFill>
              </a:rPr>
              <a:t>Kaynak: </a:t>
            </a:r>
            <a:r>
              <a:rPr sz="1100" b="0">
                <a:solidFill>
                  <a:srgbClr val="404040"/>
                </a:solidFill>
              </a:rPr>
              <a:t>ITU Q-kod tablosu (uluslararası standart kısaltılmış telsiz sinyalleri).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75</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76</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 çağrı işaretinde yer alan bölge numaralarından ADALAR'ın bölge numarası kaçtır?</a:t>
            </a:r>
          </a:p>
          <a:p>
            <a:pPr algn="l">
              <a:spcAft>
                <a:spcPts val="800"/>
              </a:spcAft>
            </a:pPr>
            <a:r>
              <a:rPr sz="1500" b="1">
                <a:solidFill>
                  <a:srgbClr val="2E7D32"/>
                </a:solidFill>
              </a:rPr>
              <a:t>a)  </a:t>
            </a:r>
            <a:r>
              <a:rPr sz="1500" b="1">
                <a:solidFill>
                  <a:srgbClr val="2E7D32"/>
                </a:solidFill>
              </a:rPr>
              <a:t>0</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1</a:t>
            </a:r>
          </a:p>
          <a:p>
            <a:pPr algn="l">
              <a:spcAft>
                <a:spcPts val="800"/>
              </a:spcAft>
            </a:pPr>
            <a:r>
              <a:rPr sz="1500" b="0">
                <a:solidFill>
                  <a:srgbClr val="222222"/>
                </a:solidFill>
              </a:rPr>
              <a:t>c)  </a:t>
            </a:r>
            <a:r>
              <a:rPr sz="1500" b="0">
                <a:solidFill>
                  <a:srgbClr val="222222"/>
                </a:solidFill>
              </a:rPr>
              <a:t>2</a:t>
            </a:r>
          </a:p>
          <a:p>
            <a:pPr algn="l">
              <a:spcAft>
                <a:spcPts val="800"/>
              </a:spcAft>
            </a:pPr>
            <a:r>
              <a:rPr sz="1500" b="0">
                <a:solidFill>
                  <a:srgbClr val="222222"/>
                </a:solidFill>
              </a:rPr>
              <a:t>d)  </a:t>
            </a:r>
            <a:r>
              <a:rPr sz="1500" b="0">
                <a:solidFill>
                  <a:srgbClr val="222222"/>
                </a:solidFill>
              </a:rPr>
              <a:t>3</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Yönetmeliğin Ek-1'i, çağrı işaretlerindeki bölge numaralarının kapsadığı illeri listeler. Bu listede 0 numaralı bölgenin karşılığı tek satırdır: "TÜM ADALAR". 1'den 9'a kadar olan numaralar il gruplarına ayrılmıştır — örneğin 1 Trakya ile İstanbul'un Avrupa yakasını, 3 İzmir-Bursa-Balıkesir çevresini, 9 doğu illerini kapsar. Adaların ayrı bir numara alması, ada istasyonlarının çağrı işaretinden tanınmasını sağlar.</a:t>
            </a:r>
          </a:p>
          <a:p>
            <a:r>
              <a:rPr sz="1100" b="1">
                <a:solidFill>
                  <a:srgbClr val="1F3864"/>
                </a:solidFill>
              </a:rPr>
              <a:t>Kaynak: </a:t>
            </a:r>
            <a:r>
              <a:rPr sz="1100" b="0">
                <a:solidFill>
                  <a:srgbClr val="404040"/>
                </a:solidFill>
              </a:rPr>
              <a:t>KEGM Telsiz İşletme Müdürlüğü Sınav ve Belgelendirme Yönetmeliği (RG 3/2/2010, 27482), Ek-1 — bölge numaralarının kapsadığı illerin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76</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77</a:t>
            </a:r>
            <a:r>
              <a:rPr sz="1400" b="0">
                <a:solidFill>
                  <a:srgbClr val="D6E4F0"/>
                </a:solidFill>
              </a:rPr>
              <a:t>   ·   Acil Durum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Eğer başka bir istasyonla konuşuyorken bir acil durum çağrısı duymuşsanız, ne yapmalısınız?</a:t>
            </a:r>
          </a:p>
          <a:p>
            <a:pPr algn="l">
              <a:spcAft>
                <a:spcPts val="800"/>
              </a:spcAft>
            </a:pPr>
            <a:r>
              <a:rPr sz="1500" b="0">
                <a:solidFill>
                  <a:srgbClr val="222222"/>
                </a:solidFill>
              </a:rPr>
              <a:t>a)  </a:t>
            </a:r>
            <a:r>
              <a:rPr sz="1500" b="0">
                <a:solidFill>
                  <a:srgbClr val="222222"/>
                </a:solidFill>
              </a:rPr>
              <a:t>Frekansın kullanımda olduğunu çağrı istasyonuna söyleyiniz</a:t>
            </a:r>
          </a:p>
          <a:p>
            <a:pPr algn="l">
              <a:spcAft>
                <a:spcPts val="800"/>
              </a:spcAft>
            </a:pPr>
            <a:r>
              <a:rPr sz="1500" b="0">
                <a:solidFill>
                  <a:srgbClr val="222222"/>
                </a:solidFill>
              </a:rPr>
              <a:t>b)  </a:t>
            </a:r>
            <a:r>
              <a:rPr sz="1500" b="0">
                <a:solidFill>
                  <a:srgbClr val="222222"/>
                </a:solidFill>
              </a:rPr>
              <a:t>Çağrı istasyonunu en yakın acil durum ağ frekansına yönlendiriniz</a:t>
            </a:r>
          </a:p>
          <a:p>
            <a:pPr algn="l">
              <a:spcAft>
                <a:spcPts val="800"/>
              </a:spcAft>
            </a:pPr>
            <a:r>
              <a:rPr sz="1500" b="0">
                <a:solidFill>
                  <a:srgbClr val="222222"/>
                </a:solidFill>
              </a:rPr>
              <a:t>c)  </a:t>
            </a:r>
            <a:r>
              <a:rPr sz="1500" b="0">
                <a:solidFill>
                  <a:srgbClr val="222222"/>
                </a:solidFill>
              </a:rPr>
              <a:t>Çağrıyı görmezden geliniz ve konuşmanıza devam ediniz</a:t>
            </a:r>
          </a:p>
          <a:p>
            <a:pPr algn="l">
              <a:spcAft>
                <a:spcPts val="800"/>
              </a:spcAft>
            </a:pPr>
            <a:r>
              <a:rPr sz="1500" b="1">
                <a:solidFill>
                  <a:srgbClr val="2E7D32"/>
                </a:solidFill>
              </a:rPr>
              <a:t>d)  </a:t>
            </a:r>
            <a:r>
              <a:rPr sz="1500" b="1">
                <a:solidFill>
                  <a:srgbClr val="2E7D32"/>
                </a:solidFill>
              </a:rPr>
              <a:t>Derhal konuşmayı bırakınız ve acil duruma cevap veriniz</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Can/mal güvenliğini ilgilendiren acil durum çağrıları, her türlü normal görüşmenin önündedir; derhal görüşme bırakılıp acil duruma yanıt verilmelidir.</a:t>
            </a:r>
          </a:p>
          <a:p>
            <a:r>
              <a:rPr sz="1100" b="1">
                <a:solidFill>
                  <a:srgbClr val="1F3864"/>
                </a:solidFill>
              </a:rPr>
              <a:t>Kaynak: </a:t>
            </a:r>
            <a:r>
              <a:rPr sz="1100" b="0">
                <a:solidFill>
                  <a:srgbClr val="404040"/>
                </a:solidFill>
              </a:rPr>
              <a:t>ITU acil durum önceliği kuralı.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77</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8: Acil Durum Haberleşmesi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Trafik türleri sabit bir öncelik sırasına dizilidir: acil durum (tehlike), öncelik (ivedilik), sağlık ve sosyal yardım, en sonda rutin trafik.</a:t>
            </a:r>
          </a:p>
          <a:p>
            <a:pPr algn="l">
              <a:spcAft>
                <a:spcPts val="1400"/>
              </a:spcAft>
            </a:pPr>
            <a:r>
              <a:rPr sz="1700" b="0">
                <a:solidFill>
                  <a:srgbClr val="222222"/>
                </a:solidFill>
              </a:rPr>
              <a:t>•  Acil durum çağrısı duyulduğunda sürmekte olan görüşme derhal bırakılır ve frekans boşaltılır.</a:t>
            </a:r>
          </a:p>
          <a:p>
            <a:pPr algn="l">
              <a:spcAft>
                <a:spcPts val="1400"/>
              </a:spcAft>
            </a:pPr>
            <a:r>
              <a:rPr sz="1700" b="0">
                <a:solidFill>
                  <a:srgbClr val="222222"/>
                </a:solidFill>
              </a:rPr>
              <a:t>•  SOS (mors) ve MAYDAY (sesli) yalnızca insan yaşamına veya mala yönelik gerçek ve o an var olan bir tehdit hâlinde gönderilir; denizde olma şartı yoktur.</a:t>
            </a:r>
          </a:p>
          <a:p>
            <a:pPr algn="l">
              <a:spcAft>
                <a:spcPts val="1400"/>
              </a:spcAft>
            </a:pPr>
            <a:r>
              <a:rPr sz="1700" b="0">
                <a:solidFill>
                  <a:srgbClr val="222222"/>
                </a:solidFill>
              </a:rPr>
              <a:t>•  Acil durum mesajı, mesajı başlatan kişinin adını taşımalıdır; kaynağı belirsiz bir bildirim müdahale edenler için kullanılamaz.</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ITU Radyo Tüzüğü Madde 53 (öncelik sırası) ve tehlike/emniyet haberleşmesi hükümleri (Madde 30-33).</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Bölüm 8 Girişi</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78</a:t>
            </a:r>
            <a:r>
              <a:rPr sz="1400" b="0">
                <a:solidFill>
                  <a:srgbClr val="D6E4F0"/>
                </a:solidFill>
              </a:rPr>
              <a:t>   ·   Acil Durum ve Öncelik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 hizmetinde hangi tür haberleşme her zaman önceliğe sahiptir?</a:t>
            </a:r>
          </a:p>
          <a:p>
            <a:pPr algn="l">
              <a:spcAft>
                <a:spcPts val="800"/>
              </a:spcAft>
            </a:pPr>
            <a:r>
              <a:rPr sz="1500" b="0">
                <a:solidFill>
                  <a:srgbClr val="222222"/>
                </a:solidFill>
              </a:rPr>
              <a:t>a)  </a:t>
            </a:r>
            <a:r>
              <a:rPr sz="1500" b="0">
                <a:solidFill>
                  <a:srgbClr val="222222"/>
                </a:solidFill>
              </a:rPr>
              <a:t>Yineleyici haberleşmesi</a:t>
            </a:r>
          </a:p>
          <a:p>
            <a:pPr algn="l">
              <a:spcAft>
                <a:spcPts val="800"/>
              </a:spcAft>
            </a:pPr>
            <a:r>
              <a:rPr sz="1500" b="1">
                <a:solidFill>
                  <a:srgbClr val="2E7D32"/>
                </a:solidFill>
              </a:rPr>
              <a:t>b)  </a:t>
            </a:r>
            <a:r>
              <a:rPr sz="1500" b="1">
                <a:solidFill>
                  <a:srgbClr val="2E7D32"/>
                </a:solidFill>
              </a:rPr>
              <a:t>Acil durum haberleşmesi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Tek yönlü haberleşme</a:t>
            </a:r>
          </a:p>
          <a:p>
            <a:pPr algn="l">
              <a:spcAft>
                <a:spcPts val="800"/>
              </a:spcAft>
            </a:pPr>
            <a:r>
              <a:rPr sz="1500" b="0">
                <a:solidFill>
                  <a:srgbClr val="222222"/>
                </a:solidFill>
              </a:rPr>
              <a:t>d)  </a:t>
            </a:r>
            <a:r>
              <a:rPr sz="1500" b="0">
                <a:solidFill>
                  <a:srgbClr val="222222"/>
                </a:solidFill>
              </a:rPr>
              <a:t>Üçüncü şahıs haberleşmesi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Can ve mal güvenliğini ilgilendiren acil durum haberleşmesi her zaman önceliklidir; böyle bir çağrı duyulduğunda sürmekte olan görüşme derhal bırakılır ve frekans boşaltılır. Diğer şıklardaki haberleşme türlerinin — yineleyici (röle) üzerinden yapılan, tek yönlü veya üçüncü şahıs adına yapılan haberleşmenin — böyle bir üstünlüğü yoktur; bunlar haberleşmenin biçimini anlatır, önceliğini değil.</a:t>
            </a:r>
          </a:p>
          <a:p>
            <a:r>
              <a:rPr sz="1100" b="1">
                <a:solidFill>
                  <a:srgbClr val="1F3864"/>
                </a:solidFill>
              </a:rPr>
              <a:t>Kaynak: </a:t>
            </a:r>
            <a:r>
              <a:rPr sz="1100" b="0">
                <a:solidFill>
                  <a:srgbClr val="404040"/>
                </a:solidFill>
              </a:rPr>
              <a:t>ITU Radyo Tüzüğü, Madde 53 (öncelik sırası) ve Madde 25 (amatör hizmet).</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78</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79</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istasyonunuzu ne zaman uçakta çalıştırabilirsiniz?</a:t>
            </a:r>
          </a:p>
          <a:p>
            <a:pPr algn="l">
              <a:spcAft>
                <a:spcPts val="800"/>
              </a:spcAft>
            </a:pPr>
            <a:r>
              <a:rPr sz="1500" b="0">
                <a:solidFill>
                  <a:srgbClr val="222222"/>
                </a:solidFill>
              </a:rPr>
              <a:t>a)  </a:t>
            </a:r>
            <a:r>
              <a:rPr sz="1500" b="0">
                <a:solidFill>
                  <a:srgbClr val="222222"/>
                </a:solidFill>
              </a:rPr>
              <a:t>Her zaman</a:t>
            </a:r>
          </a:p>
          <a:p>
            <a:pPr algn="l">
              <a:spcAft>
                <a:spcPts val="800"/>
              </a:spcAft>
            </a:pPr>
            <a:r>
              <a:rPr sz="1500" b="0">
                <a:solidFill>
                  <a:srgbClr val="222222"/>
                </a:solidFill>
              </a:rPr>
              <a:t>b)  </a:t>
            </a:r>
            <a:r>
              <a:rPr sz="1500" b="0">
                <a:solidFill>
                  <a:srgbClr val="222222"/>
                </a:solidFill>
              </a:rPr>
              <a:t>Uçak yalnızca yerde olduğunda</a:t>
            </a:r>
          </a:p>
          <a:p>
            <a:pPr algn="l">
              <a:spcAft>
                <a:spcPts val="800"/>
              </a:spcAft>
            </a:pPr>
            <a:r>
              <a:rPr sz="1500" b="1">
                <a:solidFill>
                  <a:srgbClr val="2E7D32"/>
                </a:solidFill>
              </a:rPr>
              <a:t>c)  </a:t>
            </a:r>
            <a:r>
              <a:rPr sz="1500" b="1">
                <a:solidFill>
                  <a:srgbClr val="2E7D32"/>
                </a:solidFill>
              </a:rPr>
              <a:t>Yalnızca uçağa komuta eden pilotun onayı ile ve uçağın telsiz teçhizatını kullanmadan</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Yalnızca hava yollarından yazılı izin aldığınızda ve yalnızca uçağın telsiz teçhizatını kullanarak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Kendi amatör cihazınızı bir uçakta çalıştırmak, ancak uçağın komutanının (pilotun) onayıyla ve uçağın kendi telsiz/navigasyon sistemlerine karışmayacak şekilde mümkündür.</a:t>
            </a:r>
          </a:p>
          <a:p>
            <a:r>
              <a:rPr sz="1100" b="1">
                <a:solidFill>
                  <a:srgbClr val="1F3864"/>
                </a:solidFill>
              </a:rPr>
              <a:t>Kaynak: </a:t>
            </a:r>
            <a:r>
              <a:rPr sz="1100" b="0">
                <a:solidFill>
                  <a:srgbClr val="404040"/>
                </a:solidFill>
              </a:rPr>
              <a:t>Genel havacılık güvenliği kuralı.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79</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80</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CQ'nun bir çağrısına cevap verirken neyi göndermelisiniz?</a:t>
            </a:r>
          </a:p>
          <a:p>
            <a:pPr algn="l">
              <a:spcAft>
                <a:spcPts val="800"/>
              </a:spcAft>
            </a:pPr>
            <a:r>
              <a:rPr sz="1500" b="0">
                <a:solidFill>
                  <a:srgbClr val="222222"/>
                </a:solidFill>
              </a:rPr>
              <a:t>a)  </a:t>
            </a:r>
            <a:r>
              <a:rPr sz="1500" b="0">
                <a:solidFill>
                  <a:srgbClr val="222222"/>
                </a:solidFill>
              </a:rPr>
              <a:t>Diğer istasyonun çağrı işaretini takiben kendi CQ'nuzu</a:t>
            </a:r>
          </a:p>
          <a:p>
            <a:pPr algn="l">
              <a:spcAft>
                <a:spcPts val="800"/>
              </a:spcAft>
            </a:pPr>
            <a:r>
              <a:rPr sz="1500" b="0">
                <a:solidFill>
                  <a:srgbClr val="222222"/>
                </a:solidFill>
              </a:rPr>
              <a:t>b)  </a:t>
            </a:r>
            <a:r>
              <a:rPr sz="1500" b="0">
                <a:solidFill>
                  <a:srgbClr val="222222"/>
                </a:solidFill>
              </a:rPr>
              <a:t>Kendi çağrı işaretinizi takiben diğer istasyonunun çağrı işaretini</a:t>
            </a:r>
          </a:p>
          <a:p>
            <a:pPr algn="l">
              <a:spcAft>
                <a:spcPts val="800"/>
              </a:spcAft>
            </a:pPr>
            <a:r>
              <a:rPr sz="1500" b="1">
                <a:solidFill>
                  <a:srgbClr val="2E7D32"/>
                </a:solidFill>
              </a:rPr>
              <a:t>c)  </a:t>
            </a:r>
            <a:r>
              <a:rPr sz="1500" b="1">
                <a:solidFill>
                  <a:srgbClr val="2E7D32"/>
                </a:solidFill>
              </a:rPr>
              <a:t>Diğer istasyonun çağrı işaretini takiben kendi çağrı işaretinizi</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Kendi çağrı işaretinizi takiben bir işaret raporu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CQ çağrısına cevap verirken önce aranan istasyonun çağrı işareti söylenir (kime cevap verildiği belli olsun diye), ardından kendi çağrı işareti eklenir.</a:t>
            </a:r>
          </a:p>
          <a:p>
            <a:r>
              <a:rPr sz="1100" b="1">
                <a:solidFill>
                  <a:srgbClr val="1F3864"/>
                </a:solidFill>
              </a:rPr>
              <a:t>Kaynak: </a:t>
            </a:r>
            <a:r>
              <a:rPr sz="1100" b="0">
                <a:solidFill>
                  <a:srgbClr val="404040"/>
                </a:solidFill>
              </a:rPr>
              <a:t>Genel amatör telsiz çağrı adabı.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80</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81</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Frekansı kullanan iki istasyon arasındaki konuşmayı kesmenin uygun yolu aşağıdakilerden hangisidir?</a:t>
            </a:r>
          </a:p>
          <a:p>
            <a:pPr algn="l">
              <a:spcAft>
                <a:spcPts val="800"/>
              </a:spcAft>
            </a:pPr>
            <a:r>
              <a:rPr sz="1500" b="1">
                <a:solidFill>
                  <a:srgbClr val="2E7D32"/>
                </a:solidFill>
              </a:rPr>
              <a:t>a)  </a:t>
            </a:r>
            <a:r>
              <a:rPr sz="1500" b="1">
                <a:solidFill>
                  <a:srgbClr val="2E7D32"/>
                </a:solidFill>
              </a:rPr>
              <a:t>Onların gönderimleri arasında kendi çağrı işaretini söylemek</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Bitirmeleri için onları bekleyip sonrasında CQ'yu aramak</a:t>
            </a:r>
          </a:p>
          <a:p>
            <a:pPr algn="l">
              <a:spcAft>
                <a:spcPts val="800"/>
              </a:spcAft>
            </a:pPr>
            <a:r>
              <a:rPr sz="1500" b="0">
                <a:solidFill>
                  <a:srgbClr val="222222"/>
                </a:solidFill>
              </a:rPr>
              <a:t>c)  </a:t>
            </a:r>
            <a:r>
              <a:rPr sz="1500" b="0">
                <a:solidFill>
                  <a:srgbClr val="222222"/>
                </a:solidFill>
              </a:rPr>
              <a:t>Onların gönderimleri arasında "break-break" demek</a:t>
            </a:r>
          </a:p>
          <a:p>
            <a:pPr algn="l">
              <a:spcAft>
                <a:spcPts val="800"/>
              </a:spcAft>
            </a:pPr>
            <a:r>
              <a:rPr sz="1500" b="0">
                <a:solidFill>
                  <a:srgbClr val="222222"/>
                </a:solidFill>
              </a:rPr>
              <a:t>d)  </a:t>
            </a:r>
            <a:r>
              <a:rPr sz="1500" b="0">
                <a:solidFill>
                  <a:srgbClr val="222222"/>
                </a:solidFill>
              </a:rPr>
              <a:t>Konuşmaya müdahale etmesi için operatörlerden birisini telefona çağırmak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Devam eden bir görüşmeye kısa/kibarca müdahale etmenin adabı, tarafların gönderimleri ARASINDAKİ boşlukta kendi çağrı işaretini söylemektir; bu, kimliğinizi belli eder ve konuşmayı kabaca kesmez.</a:t>
            </a:r>
          </a:p>
          <a:p>
            <a:r>
              <a:rPr sz="1100" b="1">
                <a:solidFill>
                  <a:srgbClr val="1F3864"/>
                </a:solidFill>
              </a:rPr>
              <a:t>Kaynak: </a:t>
            </a:r>
            <a:r>
              <a:rPr sz="1100" b="0">
                <a:solidFill>
                  <a:srgbClr val="404040"/>
                </a:solidFill>
              </a:rPr>
              <a:t>Genel amatör telsiz işletme adabı.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81</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82</a:t>
            </a:r>
            <a:r>
              <a:rPr sz="1400" b="0">
                <a:solidFill>
                  <a:srgbClr val="D6E4F0"/>
                </a:solidFill>
              </a:rPr>
              <a:t>   ·   Acil Durum ve Öncelik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istasyonundan "SOS" veya "MAYDAY" sinyali hangi durumlarda gönderilir?</a:t>
            </a:r>
          </a:p>
          <a:p>
            <a:pPr algn="l">
              <a:spcAft>
                <a:spcPts val="800"/>
              </a:spcAft>
            </a:pPr>
            <a:r>
              <a:rPr sz="1500" b="0">
                <a:solidFill>
                  <a:srgbClr val="222222"/>
                </a:solidFill>
              </a:rPr>
              <a:t>a)  </a:t>
            </a:r>
            <a:r>
              <a:rPr sz="1500" b="0">
                <a:solidFill>
                  <a:srgbClr val="222222"/>
                </a:solidFill>
              </a:rPr>
              <a:t>Sadece denizde bir gemiden iletim yapıyorken</a:t>
            </a:r>
          </a:p>
          <a:p>
            <a:pPr algn="l">
              <a:spcAft>
                <a:spcPts val="800"/>
              </a:spcAft>
            </a:pPr>
            <a:r>
              <a:rPr sz="1500" b="0">
                <a:solidFill>
                  <a:srgbClr val="222222"/>
                </a:solidFill>
              </a:rPr>
              <a:t>b)  </a:t>
            </a:r>
            <a:r>
              <a:rPr sz="1500" b="0">
                <a:solidFill>
                  <a:srgbClr val="222222"/>
                </a:solidFill>
              </a:rPr>
              <a:t>Sadece bir saatin 15. ve 30. dakikalarında</a:t>
            </a:r>
          </a:p>
          <a:p>
            <a:pPr algn="l">
              <a:spcAft>
                <a:spcPts val="800"/>
              </a:spcAft>
            </a:pPr>
            <a:r>
              <a:rPr sz="1500" b="1">
                <a:solidFill>
                  <a:srgbClr val="2E7D32"/>
                </a:solidFill>
              </a:rPr>
              <a:t>c)  </a:t>
            </a:r>
            <a:r>
              <a:rPr sz="1500" b="1">
                <a:solidFill>
                  <a:srgbClr val="2E7D32"/>
                </a:solidFill>
              </a:rPr>
              <a:t>İnsan yaşamına ve mala mevcut bir tehdit olması durumunda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Ulusal Meteoroloji Dairesi bir meteoroloji uyarısı açıkladığı zaman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SOS (telgraf/mors) ve MAYDAY (telsiz telefon), yalnızca insan yaşamına veya mala yönelik gerçek ve o an var olan bir tehdit hâlinde gönderilen tehlike işaretleridir. Denizde bulunma şartı yoktur; bir kara istasyonu da gerçek bir tehlike durumunda bu işaretleri kullanabilir. Belirli dakikalarda gönderim (sessizlik periyodu uygulaması) tehlike işaretinin şartı değil, dinleme düzeniyle ilgili ayrı bir kuraldır; meteoroloji uyarısı ise emniyet haberleşmesinin konusudur, tehlike işareti sebebi değildir. Gerçek olmayan tehlike işareti göndermek yasaktır.</a:t>
            </a:r>
          </a:p>
          <a:p>
            <a:r>
              <a:rPr sz="1100" b="1">
                <a:solidFill>
                  <a:srgbClr val="1F3864"/>
                </a:solidFill>
              </a:rPr>
              <a:t>Kaynak: </a:t>
            </a:r>
            <a:r>
              <a:rPr sz="1100" b="0">
                <a:solidFill>
                  <a:srgbClr val="404040"/>
                </a:solidFill>
              </a:rPr>
              <a:t>ITU Radyo Tüzüğü — tehlike ve emniyet haberleşmesi hükümleri (Madde 30-33); ayrıca bkz. bu setin 69 numaralı sorusu.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İşletme — C Sınıfı — Soru 82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80</TotalTime>
  <Words>13546</Words>
  <PresentationFormat>Özel</PresentationFormat>
  <Paragraphs>1579</Paragraphs>
  <Slides>165</Slides>
  <Notes>0</Notes>
  <HiddenSlides>0</HiddenSlides>
  <MMClips>0</MMClips>
  <ScaleCrop>false</ScaleCrop>
  <HeadingPairs>
    <vt:vector size="4" baseType="variant">
      <vt:variant>
        <vt:lpstr>Tema</vt:lpstr>
      </vt:variant>
      <vt:variant>
        <vt:i4>1</vt:i4>
      </vt:variant>
      <vt:variant>
        <vt:lpstr>Slayt Başlıkları</vt:lpstr>
      </vt:variant>
      <vt:variant>
        <vt:i4>165</vt:i4>
      </vt:variant>
    </vt:vector>
  </HeadingPairs>
  <TitlesOfParts>
    <vt:vector size="166" baseType="lpstr">
      <vt:lpstr>Office Theme</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lpstr>Slayt 109</vt:lpstr>
      <vt:lpstr>Slayt 110</vt:lpstr>
      <vt:lpstr>Slayt 111</vt:lpstr>
      <vt:lpstr>Slayt 112</vt:lpstr>
      <vt:lpstr>Slayt 113</vt:lpstr>
      <vt:lpstr>Slayt 114</vt:lpstr>
      <vt:lpstr>Slayt 115</vt:lpstr>
      <vt:lpstr>Slayt 116</vt:lpstr>
      <vt:lpstr>Slayt 117</vt:lpstr>
      <vt:lpstr>Slayt 118</vt:lpstr>
      <vt:lpstr>Slayt 119</vt:lpstr>
      <vt:lpstr>Slayt 120</vt:lpstr>
      <vt:lpstr>Slayt 121</vt:lpstr>
      <vt:lpstr>Slayt 122</vt:lpstr>
      <vt:lpstr>Slayt 123</vt:lpstr>
      <vt:lpstr>Slayt 124</vt:lpstr>
      <vt:lpstr>Slayt 125</vt:lpstr>
      <vt:lpstr>Slayt 126</vt:lpstr>
      <vt:lpstr>Slayt 127</vt:lpstr>
      <vt:lpstr>Slayt 128</vt:lpstr>
      <vt:lpstr>Slayt 129</vt:lpstr>
      <vt:lpstr>Slayt 130</vt:lpstr>
      <vt:lpstr>Slayt 131</vt:lpstr>
      <vt:lpstr>Slayt 132</vt:lpstr>
      <vt:lpstr>Slayt 133</vt:lpstr>
      <vt:lpstr>Slayt 134</vt:lpstr>
      <vt:lpstr>Slayt 135</vt:lpstr>
      <vt:lpstr>Slayt 136</vt:lpstr>
      <vt:lpstr>Slayt 137</vt:lpstr>
      <vt:lpstr>Slayt 138</vt:lpstr>
      <vt:lpstr>Slayt 139</vt:lpstr>
      <vt:lpstr>Slayt 140</vt:lpstr>
      <vt:lpstr>Slayt 141</vt:lpstr>
      <vt:lpstr>Slayt 142</vt:lpstr>
      <vt:lpstr>Slayt 143</vt:lpstr>
      <vt:lpstr>Slayt 144</vt:lpstr>
      <vt:lpstr>Slayt 145</vt:lpstr>
      <vt:lpstr>Slayt 146</vt:lpstr>
      <vt:lpstr>Slayt 147</vt:lpstr>
      <vt:lpstr>Slayt 148</vt:lpstr>
      <vt:lpstr>Slayt 149</vt:lpstr>
      <vt:lpstr>Slayt 150</vt:lpstr>
      <vt:lpstr>Slayt 151</vt:lpstr>
      <vt:lpstr>Slayt 152</vt:lpstr>
      <vt:lpstr>Slayt 153</vt:lpstr>
      <vt:lpstr>Slayt 154</vt:lpstr>
      <vt:lpstr>Slayt 155</vt:lpstr>
      <vt:lpstr>Slayt 156</vt:lpstr>
      <vt:lpstr>Slayt 157</vt:lpstr>
      <vt:lpstr>Slayt 158</vt:lpstr>
      <vt:lpstr>Slayt 159</vt:lpstr>
      <vt:lpstr>Slayt 160</vt:lpstr>
      <vt:lpstr>Slayt 161</vt:lpstr>
      <vt:lpstr>Slayt 162</vt:lpstr>
      <vt:lpstr>Slayt 163</vt:lpstr>
      <vt:lpstr>Slayt 164</vt:lpstr>
      <vt:lpstr>Slayt 165</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
  <dc:creator/>
  <cp:keywords/>
  <dcterms:created xsi:type="dcterms:W3CDTF">2013-01-27T09:14:16Z</dcterms:created>
  <dcterms:modified xsi:type="dcterms:W3CDTF">2026-07-26T16:09:33Z</dcterms:modified>
  <cp:category/>
</cp:coreProperties>
</file>