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109" d="100"/>
          <a:sy n="109" d="100"/>
        </p:scale>
        <p:origin x="-59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 Id="rId100" Type="http://schemas.openxmlformats.org/officeDocument/2006/relationships/slide" Target="slides/slide95.xml"/><Relationship Id="rId101" Type="http://schemas.openxmlformats.org/officeDocument/2006/relationships/slide" Target="slides/slide96.xml"/><Relationship Id="rId102" Type="http://schemas.openxmlformats.org/officeDocument/2006/relationships/slide" Target="slides/slide97.xml"/><Relationship Id="rId103" Type="http://schemas.openxmlformats.org/officeDocument/2006/relationships/slide" Target="slides/slide98.xml"/><Relationship Id="rId104" Type="http://schemas.openxmlformats.org/officeDocument/2006/relationships/slide" Target="slides/slide99.xml"/><Relationship Id="rId105" Type="http://schemas.openxmlformats.org/officeDocument/2006/relationships/slide" Target="slides/slide100.xml"/><Relationship Id="rId106" Type="http://schemas.openxmlformats.org/officeDocument/2006/relationships/slide" Target="slides/slide101.xml"/><Relationship Id="rId107" Type="http://schemas.openxmlformats.org/officeDocument/2006/relationships/slide" Target="slides/slide102.xml"/><Relationship Id="rId108" Type="http://schemas.openxmlformats.org/officeDocument/2006/relationships/slide" Target="slides/slide103.xml"/><Relationship Id="rId109" Type="http://schemas.openxmlformats.org/officeDocument/2006/relationships/slide" Target="slides/slide104.xml"/><Relationship Id="rId110" Type="http://schemas.openxmlformats.org/officeDocument/2006/relationships/slide" Target="slides/slide105.xml"/><Relationship Id="rId111" Type="http://schemas.openxmlformats.org/officeDocument/2006/relationships/slide" Target="slides/slide106.xml"/><Relationship Id="rId112" Type="http://schemas.openxmlformats.org/officeDocument/2006/relationships/slide" Target="slides/slide107.xml"/><Relationship Id="rId113" Type="http://schemas.openxmlformats.org/officeDocument/2006/relationships/slide" Target="slides/slide108.xml"/><Relationship Id="rId114" Type="http://schemas.openxmlformats.org/officeDocument/2006/relationships/slide" Target="slides/slide109.xml"/><Relationship Id="rId115" Type="http://schemas.openxmlformats.org/officeDocument/2006/relationships/slide" Target="slides/slide110.xml"/><Relationship Id="rId116" Type="http://schemas.openxmlformats.org/officeDocument/2006/relationships/slide" Target="slides/slide111.xml"/><Relationship Id="rId117" Type="http://schemas.openxmlformats.org/officeDocument/2006/relationships/slide" Target="slides/slide112.xml"/><Relationship Id="rId118" Type="http://schemas.openxmlformats.org/officeDocument/2006/relationships/slide" Target="slides/slide113.xml"/><Relationship Id="rId119" Type="http://schemas.openxmlformats.org/officeDocument/2006/relationships/slide" Target="slides/slide114.xml"/><Relationship Id="rId120" Type="http://schemas.openxmlformats.org/officeDocument/2006/relationships/slide" Target="slides/slide115.xml"/><Relationship Id="rId121" Type="http://schemas.openxmlformats.org/officeDocument/2006/relationships/slide" Target="slides/slide116.xml"/><Relationship Id="rId122" Type="http://schemas.openxmlformats.org/officeDocument/2006/relationships/slide" Target="slides/slide117.xml"/><Relationship Id="rId123" Type="http://schemas.openxmlformats.org/officeDocument/2006/relationships/slide" Target="slides/slide118.xml"/><Relationship Id="rId124" Type="http://schemas.openxmlformats.org/officeDocument/2006/relationships/slide" Target="slides/slide119.xml"/><Relationship Id="rId125" Type="http://schemas.openxmlformats.org/officeDocument/2006/relationships/slide" Target="slides/slide120.xml"/><Relationship Id="rId126" Type="http://schemas.openxmlformats.org/officeDocument/2006/relationships/slide" Target="slides/slide121.xml"/><Relationship Id="rId127" Type="http://schemas.openxmlformats.org/officeDocument/2006/relationships/slide" Target="slides/slide122.xml"/><Relationship Id="rId128" Type="http://schemas.openxmlformats.org/officeDocument/2006/relationships/slide" Target="slides/slide123.xml"/><Relationship Id="rId129" Type="http://schemas.openxmlformats.org/officeDocument/2006/relationships/slide" Target="slides/slide124.xml"/><Relationship Id="rId130" Type="http://schemas.openxmlformats.org/officeDocument/2006/relationships/slide" Target="slides/slide125.xml"/><Relationship Id="rId131" Type="http://schemas.openxmlformats.org/officeDocument/2006/relationships/slide" Target="slides/slide126.xml"/><Relationship Id="rId132" Type="http://schemas.openxmlformats.org/officeDocument/2006/relationships/slide" Target="slides/slide127.xml"/><Relationship Id="rId133" Type="http://schemas.openxmlformats.org/officeDocument/2006/relationships/slide" Target="slides/slide128.xml"/><Relationship Id="rId134" Type="http://schemas.openxmlformats.org/officeDocument/2006/relationships/slide" Target="slides/slide129.xml"/><Relationship Id="rId135" Type="http://schemas.openxmlformats.org/officeDocument/2006/relationships/slide" Target="slides/slide130.xml"/><Relationship Id="rId136" Type="http://schemas.openxmlformats.org/officeDocument/2006/relationships/slide" Target="slides/slide131.xml"/><Relationship Id="rId137" Type="http://schemas.openxmlformats.org/officeDocument/2006/relationships/slide" Target="slides/slide132.xml"/><Relationship Id="rId138" Type="http://schemas.openxmlformats.org/officeDocument/2006/relationships/slide" Target="slides/slide133.xml"/><Relationship Id="rId139" Type="http://schemas.openxmlformats.org/officeDocument/2006/relationships/slide" Target="slides/slide134.xml"/><Relationship Id="rId140" Type="http://schemas.openxmlformats.org/officeDocument/2006/relationships/slide" Target="slides/slide135.xml"/><Relationship Id="rId141" Type="http://schemas.openxmlformats.org/officeDocument/2006/relationships/slide" Target="slides/slide136.xml"/><Relationship Id="rId142" Type="http://schemas.openxmlformats.org/officeDocument/2006/relationships/slide" Target="slides/slide137.xml"/><Relationship Id="rId143" Type="http://schemas.openxmlformats.org/officeDocument/2006/relationships/slide" Target="slides/slide138.xml"/><Relationship Id="rId144" Type="http://schemas.openxmlformats.org/officeDocument/2006/relationships/slide" Target="slides/slide139.xml"/><Relationship Id="rId145" Type="http://schemas.openxmlformats.org/officeDocument/2006/relationships/slide" Target="slides/slide140.xml"/><Relationship Id="rId146" Type="http://schemas.openxmlformats.org/officeDocument/2006/relationships/slide" Target="slides/slide141.xml"/><Relationship Id="rId147" Type="http://schemas.openxmlformats.org/officeDocument/2006/relationships/slide" Target="slides/slide142.xml"/><Relationship Id="rId148" Type="http://schemas.openxmlformats.org/officeDocument/2006/relationships/slide" Target="slides/slide143.xml"/><Relationship Id="rId149" Type="http://schemas.openxmlformats.org/officeDocument/2006/relationships/slide" Target="slides/slide144.xml"/><Relationship Id="rId150" Type="http://schemas.openxmlformats.org/officeDocument/2006/relationships/slide" Target="slides/slide145.xml"/><Relationship Id="rId151" Type="http://schemas.openxmlformats.org/officeDocument/2006/relationships/slide" Target="slides/slide146.xml"/><Relationship Id="rId152" Type="http://schemas.openxmlformats.org/officeDocument/2006/relationships/slide" Target="slides/slide147.xml"/><Relationship Id="rId153" Type="http://schemas.openxmlformats.org/officeDocument/2006/relationships/slide" Target="slides/slide148.xml"/><Relationship Id="rId154" Type="http://schemas.openxmlformats.org/officeDocument/2006/relationships/slide" Target="slides/slide149.xml"/><Relationship Id="rId155" Type="http://schemas.openxmlformats.org/officeDocument/2006/relationships/slide" Target="slides/slide150.xml"/><Relationship Id="rId156" Type="http://schemas.openxmlformats.org/officeDocument/2006/relationships/slide" Target="slides/slide151.xml"/><Relationship Id="rId157" Type="http://schemas.openxmlformats.org/officeDocument/2006/relationships/slide" Target="slides/slide152.xml"/><Relationship Id="rId158" Type="http://schemas.openxmlformats.org/officeDocument/2006/relationships/slide" Target="slides/slide153.xml"/><Relationship Id="rId188" Type="http://schemas.openxmlformats.org/officeDocument/2006/relationships/presProps" Target="presProps.xml"/><Relationship Id="rId189" Type="http://schemas.openxmlformats.org/officeDocument/2006/relationships/viewProps" Target="viewProps.xml"/><Relationship Id="rId190" Type="http://schemas.openxmlformats.org/officeDocument/2006/relationships/theme" Target="theme/theme1.xml"/><Relationship Id="rId19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9E6E4BC-9044-4B64-A4C8-5472A9859601}" type="datetimeFigureOut">
              <a:rPr lang="en-US"/>
              <a:pPr>
                <a:defRPr/>
              </a:pPr>
              <a:t>7/26/2026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229635F-6265-4F4E-9D83-93B5E71179D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D847383-7BAB-4CD0-A04E-5277E1BB0BC0}" type="datetimeFigureOut">
              <a:rPr lang="en-US"/>
              <a:pPr>
                <a:defRPr/>
              </a:pPr>
              <a:t>7/26/2026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2548E4-1DA3-48D9-8507-9537F716165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A59D8B2-2DEF-4631-8FB5-22D06C0D57D2}" type="datetimeFigureOut">
              <a:rPr lang="en-US"/>
              <a:pPr>
                <a:defRPr/>
              </a:pPr>
              <a:t>7/26/2026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715C63-4C15-476A-A30E-EA9E503C2DD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4FE07C7-8AF1-470E-95DA-062C426A70F2}" type="datetimeFigureOut">
              <a:rPr lang="en-US"/>
              <a:pPr>
                <a:defRPr/>
              </a:pPr>
              <a:t>7/26/2026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D82805-5CF1-46EB-A182-C9BDA735CFF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0733A37-8B2F-4C23-B20C-A0EB705AC194}" type="datetimeFigureOut">
              <a:rPr lang="en-US"/>
              <a:pPr>
                <a:defRPr/>
              </a:pPr>
              <a:t>7/26/2026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0A5D672-2BD1-4534-9B40-29C222A89A4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7DD1543-ABD2-4EC0-94D7-CC16BF25D910}" type="datetimeFigureOut">
              <a:rPr lang="en-US"/>
              <a:pPr>
                <a:defRPr/>
              </a:pPr>
              <a:t>7/26/2026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4C12133-5767-4B2C-A6F7-DFB6709B918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7B568A1-620A-4580-A3CB-CF72E3D196A9}" type="datetimeFigureOut">
              <a:rPr lang="en-US"/>
              <a:pPr>
                <a:defRPr/>
              </a:pPr>
              <a:t>7/26/2026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FC1E195-9AC5-43A8-A396-4316EF8A772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D0297DC-B553-4A4B-9C89-CDD54AB7DDF3}" type="datetimeFigureOut">
              <a:rPr lang="en-US"/>
              <a:pPr>
                <a:defRPr/>
              </a:pPr>
              <a:t>7/26/2026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C01AEE2-217F-4608-88B9-74606375053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2905B33-DAA2-471D-B5A7-AC4715EC1176}" type="datetimeFigureOut">
              <a:rPr lang="en-US"/>
              <a:pPr>
                <a:defRPr/>
              </a:pPr>
              <a:t>7/26/2026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9E4500-C602-444C-9506-134B67B3B64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12E89A4-8A23-4D7D-B3CF-DF5C951F906B}" type="datetimeFigureOut">
              <a:rPr lang="en-US"/>
              <a:pPr>
                <a:defRPr/>
              </a:pPr>
              <a:t>7/26/2026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9883F0-293A-48AC-8829-4F4FB1E4B86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997D554-8D7D-46F0-8C83-6BB14B7ED74B}" type="datetimeFigureOut">
              <a:rPr lang="en-US"/>
              <a:pPr>
                <a:defRPr/>
              </a:pPr>
              <a:t>7/26/2026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4A8A15-BBA8-4693-A290-417CA463C28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AB8B6C2-5492-42B4-ADA4-E86D19F22A5F}" type="datetimeFigureOut">
              <a:rPr lang="en-US"/>
              <a:pPr>
                <a:defRPr/>
              </a:pPr>
              <a:t>7/26/2026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79F0567-85D6-43BC-8C01-3E88C58C23E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280160"/>
          </a:xfrm>
          <a:prstGeom prst="rect">
            <a:avLst/>
          </a:prstGeom>
          <a:noFill/>
        </p:spPr>
        <p:txBody>
          <a:bodyPr wrap="square">
            <a:spAutoFit/>
          </a:bodyPr>
          <a:lstStyle/>
          <a:p>
            <a:r>
              <a:rPr sz="3600" b="1">
                <a:solidFill>
                  <a:srgbClr val="FFFFFF"/>
                </a:solidFill>
              </a:rPr>
              <a:t>TEKNİK</a:t>
            </a:r>
          </a:p>
        </p:txBody>
      </p:sp>
      <p:sp>
        <p:nvSpPr>
          <p:cNvPr id="4" name="TextBox 3"/>
          <p:cNvSpPr txBox="1"/>
          <p:nvPr/>
        </p:nvSpPr>
        <p:spPr>
          <a:xfrm>
            <a:off x="914400" y="3291840"/>
            <a:ext cx="10362895" cy="731520"/>
          </a:xfrm>
          <a:prstGeom prst="rect">
            <a:avLst/>
          </a:prstGeom>
          <a:noFill/>
        </p:spPr>
        <p:txBody>
          <a:bodyPr wrap="square">
            <a:spAutoFit/>
          </a:bodyPr>
          <a:lstStyle/>
          <a:p>
            <a:r>
              <a:rPr sz="2000" b="0">
                <a:solidFill>
                  <a:srgbClr val="D6E4F0"/>
                </a:solidFill>
              </a:rPr>
              <a:t>Amatör Telsizcilik Sınav Hazırlık Seti — C Sınıfı (140 Soru)</a:t>
            </a:r>
          </a:p>
        </p:txBody>
      </p:sp>
      <p:sp>
        <p:nvSpPr>
          <p:cNvPr id="5" name="TextBox 4"/>
          <p:cNvSpPr txBox="1"/>
          <p:nvPr/>
        </p:nvSpPr>
        <p:spPr>
          <a:xfrm>
            <a:off x="914400" y="4343400"/>
            <a:ext cx="10360152" cy="457200"/>
          </a:xfrm>
          <a:prstGeom prst="rect">
            <a:avLst/>
          </a:prstGeom>
          <a:noFill/>
        </p:spPr>
        <p:txBody>
          <a:bodyPr wrap="square">
            <a:spAutoFit/>
          </a:bodyPr>
          <a:lstStyle/>
          <a:p>
            <a:r>
              <a:rPr sz="1300" b="0">
                <a:solidFill>
                  <a:srgbClr val="D6E4F0"/>
                </a:solidFill>
              </a:rPr>
              <a:t>Yazar: Claude Sonnet 5 ve Claude Opus 5 (Anthropic)  —  Editör / Hata kontrolü: H. Erhan Özkan, TA3HX</a:t>
            </a:r>
          </a:p>
        </p:txBody>
      </p:sp>
      <p:sp>
        <p:nvSpPr>
          <p:cNvPr id="6" name="TextBox 5"/>
          <p:cNvSpPr txBox="1"/>
          <p:nvPr/>
        </p:nvSpPr>
        <p:spPr>
          <a:xfrm>
            <a:off x="914400" y="6035040"/>
            <a:ext cx="10362895" cy="457200"/>
          </a:xfrm>
          <a:prstGeom prst="rect">
            <a:avLst/>
          </a:prstGeom>
          <a:noFill/>
        </p:spPr>
        <p:txBody>
          <a:bodyPr wrap="square">
            <a:spAutoFit/>
          </a:bodyPr>
          <a:lstStyle/>
          <a:p>
            <a:r>
              <a:rPr sz="1300" b="0">
                <a:solidFill>
                  <a:srgbClr val="D6E4F0"/>
                </a:solidFill>
              </a:rPr>
              <a:t>Kaynak: KEGM Amatör Telsizcilik C Sınıfı Soru Bankası — sınav hazırlık amaçlıdır, resmî bir KEGM yayını değildir.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1: Osilatör, Anten ve Temel Devre Hesapları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Kristal osilatörde frekansı belirleyen, kuvars kristalinin kendi titreşim frekansıdır; devrenin kazancı veya çıkış genliği frekansı belirlemez.</a:t>
            </a:r>
          </a:p>
          <a:p>
            <a:pPr algn="l">
              <a:spcAft>
                <a:spcPts val="1400"/>
              </a:spcAft>
            </a:pPr>
            <a:r>
              <a:rPr sz="1700" b="0">
                <a:solidFill>
                  <a:srgbClr val="222222"/>
                </a:solidFill>
              </a:rPr>
              <a:t>•  Anten boyu dalga boyundan türetilir: λ = 300 / f (MHz); çeyrek dalga anten bunun dörtte biridir.</a:t>
            </a:r>
          </a:p>
          <a:p>
            <a:pPr algn="l">
              <a:spcAft>
                <a:spcPts val="1400"/>
              </a:spcAft>
            </a:pPr>
            <a:r>
              <a:rPr sz="1700" b="0">
                <a:solidFill>
                  <a:srgbClr val="222222"/>
                </a:solidFill>
              </a:rPr>
              <a:t>•  Seri bağlamada dirençler toplanır; paralel bağlamada terslerin toplamı alınır ve sonuç en küçük dirençten de küçük çıkar.</a:t>
            </a:r>
          </a:p>
          <a:p>
            <a:pPr algn="l">
              <a:spcAft>
                <a:spcPts val="1400"/>
              </a:spcAft>
            </a:pPr>
            <a:r>
              <a:rPr sz="1700" b="0">
                <a:solidFill>
                  <a:srgbClr val="222222"/>
                </a:solidFill>
              </a:rPr>
              <a:t>•  Direnç renk kodunda ilk iki bant rakamları, üçüncü çarpanı, dördüncü toleransı verir.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Kuvars kristal rezonatör ilkesi; λ = 300/f bağıntısı; seri-paralel direnç bağıntıları; direnç renk kodu.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1 Girişi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a:t>
            </a:r>
            <a:r>
              <a:rPr sz="1400" b="0">
                <a:solidFill>
                  <a:srgbClr val="D6E4F0"/>
                </a:solidFill>
              </a:rPr>
              <a:t>   ·   Osilatörler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kristal osilatörün frekansı öncelikle aşağıdakilerden hangisine bağlıdır?</a:t>
            </a:r>
          </a:p>
          <a:p>
            <a:pPr algn="l">
              <a:spcAft>
                <a:spcPts val="800"/>
              </a:spcAft>
            </a:pPr>
            <a:r>
              <a:rPr sz="1500" b="0">
                <a:solidFill>
                  <a:srgbClr val="222222"/>
                </a:solidFill>
              </a:rPr>
              <a:t>a)  </a:t>
            </a:r>
            <a:r>
              <a:rPr sz="1500" b="0">
                <a:solidFill>
                  <a:srgbClr val="222222"/>
                </a:solidFill>
              </a:rPr>
              <a:t>Çıkış genliğine</a:t>
            </a:r>
          </a:p>
          <a:p>
            <a:pPr algn="l">
              <a:spcAft>
                <a:spcPts val="800"/>
              </a:spcAft>
            </a:pPr>
            <a:r>
              <a:rPr sz="1500" b="0">
                <a:solidFill>
                  <a:srgbClr val="222222"/>
                </a:solidFill>
              </a:rPr>
              <a:t>b)  </a:t>
            </a:r>
            <a:r>
              <a:rPr sz="1500" b="0">
                <a:solidFill>
                  <a:srgbClr val="222222"/>
                </a:solidFill>
              </a:rPr>
              <a:t>Transistörün kazancına</a:t>
            </a:r>
          </a:p>
          <a:p>
            <a:pPr algn="l">
              <a:spcAft>
                <a:spcPts val="800"/>
              </a:spcAft>
            </a:pPr>
            <a:r>
              <a:rPr sz="1500" b="1">
                <a:solidFill>
                  <a:srgbClr val="2E7D32"/>
                </a:solidFill>
              </a:rPr>
              <a:t>c)  </a:t>
            </a:r>
            <a:r>
              <a:rPr sz="1500" b="1">
                <a:solidFill>
                  <a:srgbClr val="2E7D32"/>
                </a:solidFill>
              </a:rPr>
              <a:t>Kristalin frekansına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Osilatörün tipine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Kristal osilatörde frekansı belirleyen, kuvars kristalinin kendi mekanik titreşim frekansıdır; kristal çok yüksek Q değerine sahip bir rezonans devresi gibi davranır. Devrenin kazancı, çıkış genliği veya kullanılan osilatör düzeni frekansı ancak çok küçük ölçüde kaydırabilir. Kristal osilatörlerin tercih sebebi zaten budur: frekans, devrenin geri kalanındaki değişimlerden büyük ölçüde bağımsızdır.</a:t>
            </a:r>
          </a:p>
          <a:p>
            <a:r>
              <a:rPr sz="1100" b="1">
                <a:solidFill>
                  <a:srgbClr val="1F3864"/>
                </a:solidFill>
              </a:rPr>
              <a:t>Kaynak: </a:t>
            </a:r>
            <a:r>
              <a:rPr sz="1100" b="0">
                <a:solidFill>
                  <a:srgbClr val="404040"/>
                </a:solidFill>
              </a:rPr>
              <a:t>Kuvars kristal rezonatörün çalışma ilkesi.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a:t>
            </a:r>
            <a:r>
              <a:rPr sz="1400" b="0">
                <a:solidFill>
                  <a:srgbClr val="D6E4F0"/>
                </a:solidFill>
              </a:rPr>
              <a:t>   ·   Anten Boyu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10 MHz'de rezonansa gelen çeyrek dalga bir antenin boyu yaklaşık olarak aşağıdakilerden hangisidir?</a:t>
            </a:r>
          </a:p>
          <a:p>
            <a:pPr algn="l">
              <a:spcAft>
                <a:spcPts val="800"/>
              </a:spcAft>
            </a:pPr>
            <a:r>
              <a:rPr sz="1500" b="1">
                <a:solidFill>
                  <a:srgbClr val="2E7D32"/>
                </a:solidFill>
              </a:rPr>
              <a:t>a)  </a:t>
            </a:r>
            <a:r>
              <a:rPr sz="1500" b="1">
                <a:solidFill>
                  <a:srgbClr val="2E7D32"/>
                </a:solidFill>
              </a:rPr>
              <a:t>7.5 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15 m</a:t>
            </a:r>
          </a:p>
          <a:p>
            <a:pPr algn="l">
              <a:spcAft>
                <a:spcPts val="800"/>
              </a:spcAft>
            </a:pPr>
            <a:r>
              <a:rPr sz="1500" b="0">
                <a:solidFill>
                  <a:srgbClr val="222222"/>
                </a:solidFill>
              </a:rPr>
              <a:t>c)  </a:t>
            </a:r>
            <a:r>
              <a:rPr sz="1500" b="0">
                <a:solidFill>
                  <a:srgbClr val="222222"/>
                </a:solidFill>
              </a:rPr>
              <a:t>20 m</a:t>
            </a:r>
          </a:p>
          <a:p>
            <a:pPr algn="l">
              <a:spcAft>
                <a:spcPts val="800"/>
              </a:spcAft>
            </a:pPr>
            <a:r>
              <a:rPr sz="1500" b="0">
                <a:solidFill>
                  <a:srgbClr val="222222"/>
                </a:solidFill>
              </a:rPr>
              <a:t>d)  </a:t>
            </a:r>
            <a:r>
              <a:rPr sz="1500" b="0">
                <a:solidFill>
                  <a:srgbClr val="222222"/>
                </a:solidFill>
              </a:rPr>
              <a:t>30 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Çeyrek dalga anten boyu (m) ≈ 75/f(MHz) formülünden 75/10=7.5 m.</a:t>
            </a:r>
          </a:p>
          <a:p>
            <a:r>
              <a:rPr sz="1100" b="1">
                <a:solidFill>
                  <a:srgbClr val="1F3864"/>
                </a:solidFill>
              </a:rPr>
              <a:t>Kaynak: </a:t>
            </a:r>
            <a:r>
              <a:rPr sz="1100" b="0">
                <a:solidFill>
                  <a:srgbClr val="404040"/>
                </a:solidFill>
              </a:rPr>
              <a:t>Yarım/çeyrek dalga anten uzunluğu formülleri (λ=300/f).</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a:t>
            </a:r>
            <a:r>
              <a:rPr sz="1400" b="0">
                <a:solidFill>
                  <a:srgbClr val="D6E4F0"/>
                </a:solidFill>
              </a:rPr>
              <a:t>   ·   Anten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Şekildeki (8 [sekiz] şeklinde iki loba sahip) yayılım kalıbı hangi anten tipine aittir?</a:t>
            </a:r>
          </a:p>
          <a:p>
            <a:pPr algn="l">
              <a:spcAft>
                <a:spcPts val="800"/>
              </a:spcAft>
            </a:pPr>
            <a:r>
              <a:rPr sz="1500" b="1">
                <a:solidFill>
                  <a:srgbClr val="2E7D32"/>
                </a:solidFill>
              </a:rPr>
              <a:t>a)  </a:t>
            </a:r>
            <a:r>
              <a:rPr sz="1500" b="1">
                <a:solidFill>
                  <a:srgbClr val="2E7D32"/>
                </a:solidFill>
              </a:rPr>
              <a:t>Yarım dalga dipol</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Çeyrek dalga anten</a:t>
            </a:r>
          </a:p>
          <a:p>
            <a:pPr algn="l">
              <a:spcAft>
                <a:spcPts val="800"/>
              </a:spcAft>
            </a:pPr>
            <a:r>
              <a:rPr sz="1500" b="0">
                <a:solidFill>
                  <a:srgbClr val="222222"/>
                </a:solidFill>
              </a:rPr>
              <a:t>c)  </a:t>
            </a:r>
            <a:r>
              <a:rPr sz="1500" b="0">
                <a:solidFill>
                  <a:srgbClr val="222222"/>
                </a:solidFill>
              </a:rPr>
              <a:t>8 şekli anten</a:t>
            </a:r>
          </a:p>
          <a:p>
            <a:pPr algn="l">
              <a:spcAft>
                <a:spcPts val="800"/>
              </a:spcAft>
            </a:pPr>
            <a:r>
              <a:rPr sz="1500" b="0">
                <a:solidFill>
                  <a:srgbClr val="222222"/>
                </a:solidFill>
              </a:rPr>
              <a:t>d)  </a:t>
            </a:r>
            <a:r>
              <a:rPr sz="1500" b="0">
                <a:solidFill>
                  <a:srgbClr val="222222"/>
                </a:solidFill>
              </a:rPr>
              <a:t>Beam anten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Klasik yarım dalga dipol antenin yatay düzlemdeki yayılım kalıbı, antene dik yönde en güçlü, anten eksenine paralel yönde en zayıf olan karakteristik "8" (sekiz) şeklidir.</a:t>
            </a:r>
          </a:p>
          <a:p>
            <a:r>
              <a:rPr sz="1100" b="1">
                <a:solidFill>
                  <a:srgbClr val="1F3864"/>
                </a:solidFill>
              </a:rPr>
              <a:t>Kaynak: </a:t>
            </a:r>
            <a:r>
              <a:rPr sz="1100" b="0">
                <a:solidFill>
                  <a:srgbClr val="404040"/>
                </a:solidFill>
              </a:rPr>
              <a:t>Anten yayılım kalıpları (radiation pattern).</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a:t>
            </a:r>
            <a:r>
              <a:rPr sz="1400" b="0">
                <a:solidFill>
                  <a:srgbClr val="D6E4F0"/>
                </a:solidFill>
              </a:rPr>
              <a:t>   ·   Anten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antenlerden kazancı en yüksek olan hangisidir?</a:t>
            </a:r>
          </a:p>
          <a:p>
            <a:pPr algn="l">
              <a:spcAft>
                <a:spcPts val="800"/>
              </a:spcAft>
            </a:pPr>
            <a:r>
              <a:rPr sz="1500" b="0">
                <a:solidFill>
                  <a:srgbClr val="222222"/>
                </a:solidFill>
              </a:rPr>
              <a:t>a)  </a:t>
            </a:r>
            <a:r>
              <a:rPr sz="1500" b="0">
                <a:solidFill>
                  <a:srgbClr val="222222"/>
                </a:solidFill>
              </a:rPr>
              <a:t>İzotropik anten</a:t>
            </a:r>
          </a:p>
          <a:p>
            <a:pPr algn="l">
              <a:spcAft>
                <a:spcPts val="800"/>
              </a:spcAft>
            </a:pPr>
            <a:r>
              <a:rPr sz="1500" b="0">
                <a:solidFill>
                  <a:srgbClr val="222222"/>
                </a:solidFill>
              </a:rPr>
              <a:t>b)  </a:t>
            </a:r>
            <a:r>
              <a:rPr sz="1500" b="0">
                <a:solidFill>
                  <a:srgbClr val="222222"/>
                </a:solidFill>
              </a:rPr>
              <a:t>Yatay dipol</a:t>
            </a:r>
          </a:p>
          <a:p>
            <a:pPr algn="l">
              <a:spcAft>
                <a:spcPts val="800"/>
              </a:spcAft>
            </a:pPr>
            <a:r>
              <a:rPr sz="1500" b="0">
                <a:solidFill>
                  <a:srgbClr val="222222"/>
                </a:solidFill>
              </a:rPr>
              <a:t>c)  </a:t>
            </a:r>
            <a:r>
              <a:rPr sz="1500" b="0">
                <a:solidFill>
                  <a:srgbClr val="222222"/>
                </a:solidFill>
              </a:rPr>
              <a:t>Çeyrek dalga markoni</a:t>
            </a:r>
          </a:p>
          <a:p>
            <a:pPr algn="l">
              <a:spcAft>
                <a:spcPts val="800"/>
              </a:spcAft>
            </a:pPr>
            <a:r>
              <a:rPr sz="1500" b="1">
                <a:solidFill>
                  <a:srgbClr val="2E7D32"/>
                </a:solidFill>
              </a:rPr>
              <a:t>d)  </a:t>
            </a:r>
            <a:r>
              <a:rPr sz="1500" b="1">
                <a:solidFill>
                  <a:srgbClr val="2E7D32"/>
                </a:solidFill>
              </a:rPr>
              <a:t>Yagi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Yagi anten, birden fazla elemanla (yansıtıcı+yönlendirici) sinyali belirli bir yöne odaklayarak diğerlerine göre en yüksek kazancı sağlar; izotropik anten ise (tüm yönlere eşit yayan teorik referans anten) en düşük kazançlıdır (0 dB referans).</a:t>
            </a:r>
          </a:p>
          <a:p>
            <a:r>
              <a:rPr sz="1100" b="1">
                <a:solidFill>
                  <a:srgbClr val="1F3864"/>
                </a:solidFill>
              </a:rPr>
              <a:t>Kaynak: </a:t>
            </a:r>
            <a:r>
              <a:rPr sz="1100" b="0">
                <a:solidFill>
                  <a:srgbClr val="404040"/>
                </a:solidFill>
              </a:rPr>
              <a:t>Anten kazancı karşılaştırması.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a:t>
            </a:r>
            <a:r>
              <a:rPr sz="1400" b="0">
                <a:solidFill>
                  <a:srgbClr val="D6E4F0"/>
                </a:solidFill>
              </a:rPr>
              <a:t>   ·   Direnç Kodu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638570" bIns="182880"/>
          <a:lstStyle/>
          <a:p>
            <a:pPr algn="l">
              <a:spcAft>
                <a:spcPts val="1400"/>
              </a:spcAft>
            </a:pPr>
            <a:r>
              <a:rPr sz="1700" b="1">
                <a:solidFill>
                  <a:srgbClr val="222222"/>
                </a:solidFill>
              </a:rPr>
              <a:t>Yukarıda çizimi yapılan direncin (bantları sırasıyla Kahverengi-Kırmızı-Turuncu-Altın renklerinde ise) değeri ve toleransı nedir?</a:t>
            </a:r>
          </a:p>
          <a:p>
            <a:pPr algn="l">
              <a:spcAft>
                <a:spcPts val="800"/>
              </a:spcAft>
            </a:pPr>
            <a:r>
              <a:rPr sz="1500" b="0">
                <a:solidFill>
                  <a:srgbClr val="222222"/>
                </a:solidFill>
              </a:rPr>
              <a:t>a)  </a:t>
            </a:r>
            <a:r>
              <a:rPr sz="1500" b="0">
                <a:solidFill>
                  <a:srgbClr val="222222"/>
                </a:solidFill>
              </a:rPr>
              <a:t>120 Ω, %5</a:t>
            </a:r>
          </a:p>
          <a:p>
            <a:pPr algn="l">
              <a:spcAft>
                <a:spcPts val="800"/>
              </a:spcAft>
            </a:pPr>
            <a:r>
              <a:rPr sz="1500" b="0">
                <a:solidFill>
                  <a:srgbClr val="222222"/>
                </a:solidFill>
              </a:rPr>
              <a:t>b)  </a:t>
            </a:r>
            <a:r>
              <a:rPr sz="1500" b="0">
                <a:solidFill>
                  <a:srgbClr val="222222"/>
                </a:solidFill>
              </a:rPr>
              <a:t>120 KΩ, %10</a:t>
            </a:r>
          </a:p>
          <a:p>
            <a:pPr algn="l">
              <a:spcAft>
                <a:spcPts val="800"/>
              </a:spcAft>
            </a:pPr>
            <a:r>
              <a:rPr sz="1500" b="0">
                <a:solidFill>
                  <a:srgbClr val="222222"/>
                </a:solidFill>
              </a:rPr>
              <a:t>c)  </a:t>
            </a:r>
            <a:r>
              <a:rPr sz="1500" b="0">
                <a:solidFill>
                  <a:srgbClr val="222222"/>
                </a:solidFill>
              </a:rPr>
              <a:t>10 Ω, %10</a:t>
            </a:r>
          </a:p>
          <a:p>
            <a:pPr algn="l">
              <a:spcAft>
                <a:spcPts val="800"/>
              </a:spcAft>
            </a:pPr>
            <a:r>
              <a:rPr sz="1500" b="1">
                <a:solidFill>
                  <a:srgbClr val="2E7D32"/>
                </a:solidFill>
              </a:rPr>
              <a:t>d)  </a:t>
            </a:r>
            <a:r>
              <a:rPr sz="1500" b="1">
                <a:solidFill>
                  <a:srgbClr val="2E7D32"/>
                </a:solidFill>
              </a:rPr>
              <a:t>12 KΩ, %5</a:t>
            </a:r>
            <a:r>
              <a:rPr sz="1200" b="0">
                <a:solidFill>
                  <a:srgbClr val="2E7D32"/>
                </a:solidFill>
              </a:rPr>
              <a:t>   ✓ Doğru cevap</a:t>
            </a:r>
          </a:p>
        </p:txBody>
      </p:sp>
      <p:pic>
        <p:nvPicPr>
          <p:cNvPr id="5" name="Picture 4" descr="Teknik_005.png"/>
          <p:cNvPicPr>
            <a:picLocks noChangeAspect="1"/>
          </p:cNvPicPr>
          <p:nvPr/>
        </p:nvPicPr>
        <p:blipFill>
          <a:blip r:embed="rId2"/>
          <a:stretch>
            <a:fillRect/>
          </a:stretch>
        </p:blipFill>
        <p:spPr>
          <a:xfrm>
            <a:off x="757200" y="1090120"/>
            <a:ext cx="5008179" cy="130857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Renk kodu: Kahverengi=1, Kırmızı=2, Turuncu=çarpan(×1000), Altın=tolerans(%5). 12×1000=12.000Ω=12KΩ, tolerans %5.</a:t>
            </a:r>
          </a:p>
          <a:p>
            <a:r>
              <a:rPr sz="1100" b="1">
                <a:solidFill>
                  <a:srgbClr val="1F3864"/>
                </a:solidFill>
              </a:rPr>
              <a:t>Kaynak: </a:t>
            </a:r>
            <a:r>
              <a:rPr sz="1100" b="0">
                <a:solidFill>
                  <a:srgbClr val="404040"/>
                </a:solidFill>
              </a:rPr>
              <a:t>Direnç renk kodu standardı (EIA).</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Paralel bağlı 12 ohm, 15 ohm ve 20 ohmluk üç direncin toplam değeri (eşdeğer direnç) nedir?</a:t>
            </a:r>
          </a:p>
          <a:p>
            <a:pPr algn="l">
              <a:spcAft>
                <a:spcPts val="800"/>
              </a:spcAft>
            </a:pPr>
            <a:r>
              <a:rPr sz="1500" b="1">
                <a:solidFill>
                  <a:srgbClr val="2E7D32"/>
                </a:solidFill>
              </a:rPr>
              <a:t>a)  </a:t>
            </a:r>
            <a:r>
              <a:rPr sz="1500" b="1">
                <a:solidFill>
                  <a:srgbClr val="2E7D32"/>
                </a:solidFill>
              </a:rPr>
              <a:t>5 ohm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47 ohm</a:t>
            </a:r>
          </a:p>
          <a:p>
            <a:pPr algn="l">
              <a:spcAft>
                <a:spcPts val="800"/>
              </a:spcAft>
            </a:pPr>
            <a:r>
              <a:rPr sz="1500" b="0">
                <a:solidFill>
                  <a:srgbClr val="222222"/>
                </a:solidFill>
              </a:rPr>
              <a:t>c)  </a:t>
            </a:r>
            <a:r>
              <a:rPr sz="1500" b="0">
                <a:solidFill>
                  <a:srgbClr val="222222"/>
                </a:solidFill>
              </a:rPr>
              <a:t>8 ohm</a:t>
            </a:r>
          </a:p>
          <a:p>
            <a:pPr algn="l">
              <a:spcAft>
                <a:spcPts val="800"/>
              </a:spcAft>
            </a:pPr>
            <a:r>
              <a:rPr sz="1500" b="0">
                <a:solidFill>
                  <a:srgbClr val="222222"/>
                </a:solidFill>
              </a:rPr>
              <a:t>d)  </a:t>
            </a:r>
            <a:r>
              <a:rPr sz="1500" b="0">
                <a:solidFill>
                  <a:srgbClr val="222222"/>
                </a:solidFill>
              </a:rPr>
              <a:t>56 ohm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Paralel bağlamada eşdeğer direncin tersi, dirençlerin terslerinin toplamıdır: 1/R = 1/12 + 1/15 + 1/20. Paydaları 60'ta eşitlersek 5/60 + 4/60 + 3/60 = 12/60 = 1/5, yani R = 5 ohm. Sonucun en küçük dirençten (12 ohm) bile küçük çıkması paralel bağlamanın kuralıdır; 47 ve 56 ohm gibi değerler seri bağlama düşünülürse elde edilir.</a:t>
            </a:r>
          </a:p>
          <a:p>
            <a:r>
              <a:rPr sz="1100" b="1">
                <a:solidFill>
                  <a:srgbClr val="1F3864"/>
                </a:solidFill>
              </a:rPr>
              <a:t>Kaynak: </a:t>
            </a:r>
            <a:r>
              <a:rPr sz="1100" b="0">
                <a:solidFill>
                  <a:srgbClr val="404040"/>
                </a:solidFill>
              </a:rPr>
              <a:t>Paralel direnç bağıntısı 1/R = 1/R1 + 1/R2 + 1/R3.</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a:t>
            </a:r>
            <a:r>
              <a:rPr sz="1400" b="0">
                <a:solidFill>
                  <a:srgbClr val="D6E4F0"/>
                </a:solidFill>
              </a:rPr>
              <a:t>   ·   Kapasitans</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Paralel bağlı 12 pF, 15 pF ve 20 pF'lik üç kondansatörün toplam değeri (eşdeğer kapasitans) nedir?</a:t>
            </a:r>
          </a:p>
          <a:p>
            <a:pPr algn="l">
              <a:spcAft>
                <a:spcPts val="800"/>
              </a:spcAft>
            </a:pPr>
            <a:r>
              <a:rPr sz="1500" b="0">
                <a:solidFill>
                  <a:srgbClr val="222222"/>
                </a:solidFill>
              </a:rPr>
              <a:t>a)  </a:t>
            </a:r>
            <a:r>
              <a:rPr sz="1500" b="0">
                <a:solidFill>
                  <a:srgbClr val="222222"/>
                </a:solidFill>
              </a:rPr>
              <a:t>5 pF</a:t>
            </a:r>
          </a:p>
          <a:p>
            <a:pPr algn="l">
              <a:spcAft>
                <a:spcPts val="800"/>
              </a:spcAft>
            </a:pPr>
            <a:r>
              <a:rPr sz="1500" b="1">
                <a:solidFill>
                  <a:srgbClr val="2E7D32"/>
                </a:solidFill>
              </a:rPr>
              <a:t>b)  </a:t>
            </a:r>
            <a:r>
              <a:rPr sz="1500" b="1">
                <a:solidFill>
                  <a:srgbClr val="2E7D32"/>
                </a:solidFill>
              </a:rPr>
              <a:t>47 pF</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8 pF</a:t>
            </a:r>
          </a:p>
          <a:p>
            <a:pPr algn="l">
              <a:spcAft>
                <a:spcPts val="800"/>
              </a:spcAft>
            </a:pPr>
            <a:r>
              <a:rPr sz="1500" b="0">
                <a:solidFill>
                  <a:srgbClr val="222222"/>
                </a:solidFill>
              </a:rPr>
              <a:t>d)  </a:t>
            </a:r>
            <a:r>
              <a:rPr sz="1500" b="0">
                <a:solidFill>
                  <a:srgbClr val="222222"/>
                </a:solidFill>
              </a:rPr>
              <a:t>56 pF</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Paralel bağlı kondansatörlerde toplam kapasitans, değerlerin doğrudan toplamıdır: 12+15+20=47 pF.</a:t>
            </a:r>
          </a:p>
          <a:p>
            <a:r>
              <a:rPr sz="1100" b="1">
                <a:solidFill>
                  <a:srgbClr val="1F3864"/>
                </a:solidFill>
              </a:rPr>
              <a:t>Kaynak: </a:t>
            </a:r>
            <a:r>
              <a:rPr sz="1100" b="0">
                <a:solidFill>
                  <a:srgbClr val="404040"/>
                </a:solidFill>
              </a:rPr>
              <a:t>Kapasitans hesabı (paralel bağlantı: Ctoplam=C1+C2+C3).</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İletim halinde olan bir germanyum diyodun uçları arasındaki voltaj düşümü yaklaşık ne kadardır?</a:t>
            </a:r>
          </a:p>
          <a:p>
            <a:pPr algn="l">
              <a:spcAft>
                <a:spcPts val="800"/>
              </a:spcAft>
            </a:pPr>
            <a:r>
              <a:rPr sz="1500" b="1">
                <a:solidFill>
                  <a:srgbClr val="2E7D32"/>
                </a:solidFill>
              </a:rPr>
              <a:t>a)  </a:t>
            </a:r>
            <a:r>
              <a:rPr sz="1500" b="1">
                <a:solidFill>
                  <a:srgbClr val="2E7D32"/>
                </a:solidFill>
              </a:rPr>
              <a:t>0.3 V</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0.6 V</a:t>
            </a:r>
          </a:p>
          <a:p>
            <a:pPr algn="l">
              <a:spcAft>
                <a:spcPts val="800"/>
              </a:spcAft>
            </a:pPr>
            <a:r>
              <a:rPr sz="1500" b="0">
                <a:solidFill>
                  <a:srgbClr val="222222"/>
                </a:solidFill>
              </a:rPr>
              <a:t>c)  </a:t>
            </a:r>
            <a:r>
              <a:rPr sz="1500" b="0">
                <a:solidFill>
                  <a:srgbClr val="222222"/>
                </a:solidFill>
              </a:rPr>
              <a:t>0.7 V</a:t>
            </a:r>
          </a:p>
          <a:p>
            <a:pPr algn="l">
              <a:spcAft>
                <a:spcPts val="800"/>
              </a:spcAft>
            </a:pPr>
            <a:r>
              <a:rPr sz="1500" b="0">
                <a:solidFill>
                  <a:srgbClr val="222222"/>
                </a:solidFill>
              </a:rPr>
              <a:t>d)  </a:t>
            </a:r>
            <a:r>
              <a:rPr sz="1500" b="0">
                <a:solidFill>
                  <a:srgbClr val="222222"/>
                </a:solidFill>
              </a:rPr>
              <a:t>1.3 V</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Germanyum diyotların tipik ileri yön voltaj düşümü ~0.3V'tur (silisyum diyotlarda bu değer ~0.7V'tur — daha yüksektir).</a:t>
            </a:r>
          </a:p>
          <a:p>
            <a:r>
              <a:rPr sz="1100" b="1">
                <a:solidFill>
                  <a:srgbClr val="1F3864"/>
                </a:solidFill>
              </a:rPr>
              <a:t>Kaynak: </a:t>
            </a:r>
            <a:r>
              <a:rPr sz="1100" b="0">
                <a:solidFill>
                  <a:srgbClr val="404040"/>
                </a:solidFill>
              </a:rPr>
              <a:t>Yarı iletken diyot temel değerleri.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pil devamlı olarak 0,5 A çekilmek şartı ile bir hafta süre ile kullanılmaktadır. Pilin kapasitesi kaç amper saat (Ah)dir?</a:t>
            </a:r>
          </a:p>
          <a:p>
            <a:pPr algn="l">
              <a:spcAft>
                <a:spcPts val="800"/>
              </a:spcAft>
            </a:pPr>
            <a:r>
              <a:rPr sz="1500" b="0">
                <a:solidFill>
                  <a:srgbClr val="222222"/>
                </a:solidFill>
              </a:rPr>
              <a:t>a)  </a:t>
            </a:r>
            <a:r>
              <a:rPr sz="1500" b="0">
                <a:solidFill>
                  <a:srgbClr val="222222"/>
                </a:solidFill>
              </a:rPr>
              <a:t>42</a:t>
            </a:r>
          </a:p>
          <a:p>
            <a:pPr algn="l">
              <a:spcAft>
                <a:spcPts val="800"/>
              </a:spcAft>
            </a:pPr>
            <a:r>
              <a:rPr sz="1500" b="0">
                <a:solidFill>
                  <a:srgbClr val="222222"/>
                </a:solidFill>
              </a:rPr>
              <a:t>b)  </a:t>
            </a:r>
            <a:r>
              <a:rPr sz="1500" b="0">
                <a:solidFill>
                  <a:srgbClr val="222222"/>
                </a:solidFill>
              </a:rPr>
              <a:t>24</a:t>
            </a:r>
          </a:p>
          <a:p>
            <a:pPr algn="l">
              <a:spcAft>
                <a:spcPts val="800"/>
              </a:spcAft>
            </a:pPr>
            <a:r>
              <a:rPr sz="1500" b="1">
                <a:solidFill>
                  <a:srgbClr val="2E7D32"/>
                </a:solidFill>
              </a:rPr>
              <a:t>c)  </a:t>
            </a:r>
            <a:r>
              <a:rPr sz="1500" b="1">
                <a:solidFill>
                  <a:srgbClr val="2E7D32"/>
                </a:solidFill>
              </a:rPr>
              <a:t>84</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12</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Amper saat, akım ile sürenin çarpımıdır. Bir hafta 7 × 24 = 168 saattir; 0,5 A × 168 saat = 84 Ah. Şıkkı (a) 42, hafta yerine 84 saat alındığında; (b) 24, yalnızca bir gün hesaplandığında çıkar.</a:t>
            </a:r>
          </a:p>
          <a:p>
            <a:r>
              <a:rPr sz="1100" b="1">
                <a:solidFill>
                  <a:srgbClr val="1F3864"/>
                </a:solidFill>
              </a:rPr>
              <a:t>Kaynak: </a:t>
            </a:r>
            <a:r>
              <a:rPr sz="1100" b="0">
                <a:solidFill>
                  <a:srgbClr val="404040"/>
                </a:solidFill>
              </a:rPr>
              <a:t>Kapasite = akım × süre (Ah).</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a:t>
            </a:r>
            <a:r>
              <a:rPr sz="1400" b="0">
                <a:solidFill>
                  <a:srgbClr val="D6E4F0"/>
                </a:solidFill>
              </a:rPr>
              <a:t>   ·   Güç Kaynağı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299416" bIns="182880"/>
          <a:lstStyle/>
          <a:p>
            <a:pPr algn="l">
              <a:spcAft>
                <a:spcPts val="1400"/>
              </a:spcAft>
            </a:pPr>
            <a:r>
              <a:rPr sz="1700" b="1">
                <a:solidFill>
                  <a:srgbClr val="222222"/>
                </a:solidFill>
              </a:rPr>
              <a:t>Yukarıdaki besleme devresinde (250 V alternatif kaynak → 5:1 düşürücü transformatör → seri diyot → paralel süzgeç kondansatörü) bulunan doğrultucu diyot en az kaç voltluk olmalıdır?</a:t>
            </a:r>
          </a:p>
          <a:p>
            <a:pPr algn="l">
              <a:spcAft>
                <a:spcPts val="800"/>
              </a:spcAft>
            </a:pPr>
            <a:r>
              <a:rPr sz="1500" b="0">
                <a:solidFill>
                  <a:srgbClr val="222222"/>
                </a:solidFill>
              </a:rPr>
              <a:t>a)  </a:t>
            </a:r>
            <a:r>
              <a:rPr sz="1500" b="0">
                <a:solidFill>
                  <a:srgbClr val="222222"/>
                </a:solidFill>
              </a:rPr>
              <a:t>25 V</a:t>
            </a:r>
          </a:p>
          <a:p>
            <a:pPr algn="l">
              <a:spcAft>
                <a:spcPts val="800"/>
              </a:spcAft>
            </a:pPr>
            <a:r>
              <a:rPr sz="1500" b="1">
                <a:solidFill>
                  <a:srgbClr val="2E7D32"/>
                </a:solidFill>
              </a:rPr>
              <a:t>b)  </a:t>
            </a:r>
            <a:r>
              <a:rPr sz="1500" b="1">
                <a:solidFill>
                  <a:srgbClr val="2E7D32"/>
                </a:solidFill>
              </a:rPr>
              <a:t>71 V</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50 V</a:t>
            </a:r>
          </a:p>
          <a:p>
            <a:pPr algn="l">
              <a:spcAft>
                <a:spcPts val="800"/>
              </a:spcAft>
            </a:pPr>
            <a:r>
              <a:rPr sz="1500" b="0">
                <a:solidFill>
                  <a:srgbClr val="222222"/>
                </a:solidFill>
              </a:rPr>
              <a:t>d)  </a:t>
            </a:r>
            <a:r>
              <a:rPr sz="1500" b="0">
                <a:solidFill>
                  <a:srgbClr val="222222"/>
                </a:solidFill>
              </a:rPr>
              <a:t>10 V</a:t>
            </a:r>
          </a:p>
        </p:txBody>
      </p:sp>
      <p:pic>
        <p:nvPicPr>
          <p:cNvPr id="5" name="Picture 4" descr="Teknik_010.png"/>
          <p:cNvPicPr>
            <a:picLocks noChangeAspect="1"/>
          </p:cNvPicPr>
          <p:nvPr/>
        </p:nvPicPr>
        <p:blipFill>
          <a:blip r:embed="rId2"/>
          <a:stretch>
            <a:fillRect/>
          </a:stretch>
        </p:blipFill>
        <p:spPr>
          <a:xfrm>
            <a:off x="757200" y="1090120"/>
            <a:ext cx="5008179" cy="969416"/>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Önce sekonder gerilimi bulunur: 5:1 düşürücü transformatörde 250 V girişten 250/5 = 50 V etkin (RMS) değer çıkar. Diyot ise etkin değeri değil tepe değeri görür: Vtepe = 50 × √2 ≈ 70,7 ≈ 71 volt. Bu yüzden diyotun dayanma gerilimi en az 71 V olmalıdır. Şıkkı (c) 50 V, etkin değerle yetinildiğinde seçilir ve diyotu yetersiz bırakır. Uygulamada süzgeç kondansatörlü yarım dalga doğrultucuda diyotun ters gerilimi tepe değerin yaklaşık iki katına kadar çıkabildiğinden, gerçek tasarımda daha yüksek dayanımlı diyot seçmek gerekir.</a:t>
            </a:r>
          </a:p>
          <a:p>
            <a:r>
              <a:rPr sz="1100" b="1">
                <a:solidFill>
                  <a:srgbClr val="1F3864"/>
                </a:solidFill>
              </a:rPr>
              <a:t>Kaynak: </a:t>
            </a:r>
            <a:r>
              <a:rPr sz="1100" b="0">
                <a:solidFill>
                  <a:srgbClr val="404040"/>
                </a:solidFill>
              </a:rPr>
              <a:t>Transformatör sarım oranı; Vtepe = Vetkin × √2.</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a:t>
            </a:r>
            <a:r>
              <a:rPr sz="1400" b="0">
                <a:solidFill>
                  <a:srgbClr val="D6E4F0"/>
                </a:solidFill>
              </a:rPr>
              <a:t>   ·   Devre Tanıma</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(anten, transformatör, ayarlı kondansatör, sabit kondansatör ve diyottan oluşan) devrenin adı nedir?</a:t>
            </a:r>
          </a:p>
          <a:p>
            <a:pPr algn="l">
              <a:spcAft>
                <a:spcPts val="800"/>
              </a:spcAft>
            </a:pPr>
            <a:r>
              <a:rPr sz="1500" b="1">
                <a:solidFill>
                  <a:srgbClr val="2E7D32"/>
                </a:solidFill>
              </a:rPr>
              <a:t>a)  </a:t>
            </a:r>
            <a:r>
              <a:rPr sz="1500" b="1">
                <a:solidFill>
                  <a:srgbClr val="2E7D32"/>
                </a:solidFill>
              </a:rPr>
              <a:t>Basit bir alıcı</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Basit bir verici</a:t>
            </a:r>
          </a:p>
          <a:p>
            <a:pPr algn="l">
              <a:spcAft>
                <a:spcPts val="800"/>
              </a:spcAft>
            </a:pPr>
            <a:r>
              <a:rPr sz="1500" b="0">
                <a:solidFill>
                  <a:srgbClr val="222222"/>
                </a:solidFill>
              </a:rPr>
              <a:t>c)  </a:t>
            </a:r>
            <a:r>
              <a:rPr sz="1500" b="0">
                <a:solidFill>
                  <a:srgbClr val="222222"/>
                </a:solidFill>
              </a:rPr>
              <a:t>Doğrultucu</a:t>
            </a:r>
          </a:p>
          <a:p>
            <a:pPr algn="l">
              <a:spcAft>
                <a:spcPts val="800"/>
              </a:spcAft>
            </a:pPr>
            <a:r>
              <a:rPr sz="1500" b="0">
                <a:solidFill>
                  <a:srgbClr val="222222"/>
                </a:solidFill>
              </a:rPr>
              <a:t>d)  </a:t>
            </a:r>
            <a:r>
              <a:rPr sz="1500" b="0">
                <a:solidFill>
                  <a:srgbClr val="222222"/>
                </a:solidFill>
              </a:rPr>
              <a:t>Basit bir alıcı-verici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klasik bir "kristal alıcı" (basit AM detektör devresi) yapısıdır: anten sinyali akort devresinden (LC) geçer, diyot ile detekte edilir (demodüle edilir) — verici elemanı (osilatör/amplifikatör) içermez.</a:t>
            </a:r>
          </a:p>
          <a:p>
            <a:r>
              <a:rPr sz="1100" b="1">
                <a:solidFill>
                  <a:srgbClr val="1F3864"/>
                </a:solidFill>
              </a:rPr>
              <a:t>Kaynak: </a:t>
            </a:r>
            <a:r>
              <a:rPr sz="1100" b="0">
                <a:solidFill>
                  <a:srgbClr val="404040"/>
                </a:solidFill>
              </a:rPr>
              <a:t>Basit AM alıcı (detektör) devresi.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2: Transformatör, Güç Hesabı ve Filtreler</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İdeal transformatörde gerilim oranı sarım oranına eşittir: Vp/Vs = Np/Ns. Sarımı çok olan taraf gerilimi yüksek olan taraftır.</a:t>
            </a:r>
          </a:p>
          <a:p>
            <a:pPr algn="l">
              <a:spcAft>
                <a:spcPts val="1400"/>
              </a:spcAft>
            </a:pPr>
            <a:r>
              <a:rPr sz="1700" b="0">
                <a:solidFill>
                  <a:srgbClr val="222222"/>
                </a:solidFill>
              </a:rPr>
              <a:t>•  Sarım başına düşen gerilim her sargıda aynıdır; ara uçlu transformatör soruları bu tek bilgiyle çözülür.</a:t>
            </a:r>
          </a:p>
          <a:p>
            <a:pPr algn="l">
              <a:spcAft>
                <a:spcPts val="1400"/>
              </a:spcAft>
            </a:pPr>
            <a:r>
              <a:rPr sz="1700" b="0">
                <a:solidFill>
                  <a:srgbClr val="222222"/>
                </a:solidFill>
              </a:rPr>
              <a:t>•  Güç üç biçimde yazılır: P = V × I = I² × R = V² / R. Akımın karesiyle orantılı olması, kablo kesiti ve sigorta seçiminin sebebidir.</a:t>
            </a:r>
          </a:p>
          <a:p>
            <a:pPr algn="l">
              <a:spcAft>
                <a:spcPts val="1400"/>
              </a:spcAft>
            </a:pPr>
            <a:r>
              <a:rPr sz="1700" b="0">
                <a:solidFill>
                  <a:srgbClr val="222222"/>
                </a:solidFill>
              </a:rPr>
              <a:t>•  Filtreler frekansa göre ayırır: alçak geçiren, yüksek geçiren, bant geçiren ve bant durduran.</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Transformatör sarım-gerilim oranı; güç bağıntıları; filtre türleri.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2 Girişi</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elektronik parçalardan hangisi alternatif akımın endüksiyon yolu ile bir devreden başka bir devreye aktarılması prensibi ile çalışır?</a:t>
            </a:r>
          </a:p>
          <a:p>
            <a:pPr algn="l">
              <a:spcAft>
                <a:spcPts val="800"/>
              </a:spcAft>
            </a:pPr>
            <a:r>
              <a:rPr sz="1500" b="0">
                <a:solidFill>
                  <a:srgbClr val="222222"/>
                </a:solidFill>
              </a:rPr>
              <a:t>a)  </a:t>
            </a:r>
            <a:r>
              <a:rPr sz="1500" b="0">
                <a:solidFill>
                  <a:srgbClr val="222222"/>
                </a:solidFill>
              </a:rPr>
              <a:t>Kondansatörler</a:t>
            </a:r>
          </a:p>
          <a:p>
            <a:pPr algn="l">
              <a:spcAft>
                <a:spcPts val="800"/>
              </a:spcAft>
            </a:pPr>
            <a:r>
              <a:rPr sz="1500" b="0">
                <a:solidFill>
                  <a:srgbClr val="222222"/>
                </a:solidFill>
              </a:rPr>
              <a:t>b)  </a:t>
            </a:r>
            <a:r>
              <a:rPr sz="1500" b="0">
                <a:solidFill>
                  <a:srgbClr val="222222"/>
                </a:solidFill>
              </a:rPr>
              <a:t>Transistörler</a:t>
            </a:r>
          </a:p>
          <a:p>
            <a:pPr algn="l">
              <a:spcAft>
                <a:spcPts val="800"/>
              </a:spcAft>
            </a:pPr>
            <a:r>
              <a:rPr sz="1500" b="1">
                <a:solidFill>
                  <a:srgbClr val="2E7D32"/>
                </a:solidFill>
              </a:rPr>
              <a:t>c)  </a:t>
            </a:r>
            <a:r>
              <a:rPr sz="1500" b="1">
                <a:solidFill>
                  <a:srgbClr val="2E7D32"/>
                </a:solidFill>
              </a:rPr>
              <a:t>Transformatörler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Dirençler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Transformatör, elektromanyetik endüksiyon (bir bobindeki değişen akımın, fiziksel bağlantı olmadan yakındaki başka bir bobinde gerilim/akım oluşturması) ilkesiyle çalışır.</a:t>
            </a:r>
          </a:p>
          <a:p>
            <a:r>
              <a:rPr sz="1100" b="1">
                <a:solidFill>
                  <a:srgbClr val="1F3864"/>
                </a:solidFill>
              </a:rPr>
              <a:t>Kaynak: </a:t>
            </a:r>
            <a:r>
              <a:rPr sz="1100" b="0">
                <a:solidFill>
                  <a:srgbClr val="404040"/>
                </a:solidFill>
              </a:rPr>
              <a:t>Transformatör çalışma prensibi.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a:t>
            </a:r>
            <a:r>
              <a:rPr sz="1400" b="0">
                <a:solidFill>
                  <a:srgbClr val="D6E4F0"/>
                </a:solidFill>
              </a:rPr>
              <a:t>   ·   Transformatör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095923" bIns="182880"/>
          <a:lstStyle/>
          <a:p>
            <a:pPr algn="l">
              <a:spcAft>
                <a:spcPts val="1400"/>
              </a:spcAft>
            </a:pPr>
            <a:r>
              <a:rPr sz="1700" b="1">
                <a:solidFill>
                  <a:srgbClr val="222222"/>
                </a:solidFill>
              </a:rPr>
              <a:t>Şekildeki devrede (N1 = 500 sarım, V1 = 2 V, N2 = 5000 sarım, sekonderde 50 ohmluk yük) V2 voltajının değeri nedir?</a:t>
            </a:r>
          </a:p>
          <a:p>
            <a:pPr algn="l">
              <a:spcAft>
                <a:spcPts val="800"/>
              </a:spcAft>
            </a:pPr>
            <a:r>
              <a:rPr sz="1500" b="0">
                <a:solidFill>
                  <a:srgbClr val="222222"/>
                </a:solidFill>
              </a:rPr>
              <a:t>a)  </a:t>
            </a:r>
            <a:r>
              <a:rPr sz="1500" b="0">
                <a:solidFill>
                  <a:srgbClr val="222222"/>
                </a:solidFill>
              </a:rPr>
              <a:t>2 volt</a:t>
            </a:r>
          </a:p>
          <a:p>
            <a:pPr algn="l">
              <a:spcAft>
                <a:spcPts val="800"/>
              </a:spcAft>
            </a:pPr>
            <a:r>
              <a:rPr sz="1500" b="0">
                <a:solidFill>
                  <a:srgbClr val="222222"/>
                </a:solidFill>
              </a:rPr>
              <a:t>b)  </a:t>
            </a:r>
            <a:r>
              <a:rPr sz="1500" b="0">
                <a:solidFill>
                  <a:srgbClr val="222222"/>
                </a:solidFill>
              </a:rPr>
              <a:t>200 volt</a:t>
            </a:r>
          </a:p>
          <a:p>
            <a:pPr algn="l">
              <a:spcAft>
                <a:spcPts val="800"/>
              </a:spcAft>
            </a:pPr>
            <a:r>
              <a:rPr sz="1500" b="1">
                <a:solidFill>
                  <a:srgbClr val="2E7D32"/>
                </a:solidFill>
              </a:rPr>
              <a:t>c)  </a:t>
            </a:r>
            <a:r>
              <a:rPr sz="1500" b="1">
                <a:solidFill>
                  <a:srgbClr val="2E7D32"/>
                </a:solidFill>
              </a:rPr>
              <a:t>20 volt</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Hiçbiri</a:t>
            </a:r>
          </a:p>
        </p:txBody>
      </p:sp>
      <p:pic>
        <p:nvPicPr>
          <p:cNvPr id="5" name="Picture 4" descr="Teknik_013.png"/>
          <p:cNvPicPr>
            <a:picLocks noChangeAspect="1"/>
          </p:cNvPicPr>
          <p:nvPr/>
        </p:nvPicPr>
        <p:blipFill>
          <a:blip r:embed="rId2"/>
          <a:stretch>
            <a:fillRect/>
          </a:stretch>
        </p:blipFill>
        <p:spPr>
          <a:xfrm>
            <a:off x="757200" y="1090120"/>
            <a:ext cx="5008179" cy="765923"/>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İdeal transformatörde gerilim oranı sarım oranına eşittir: V2 = V1 × (N2/N1) = 2 × (5000/500) = 2 × 10 = 20 volt. Sekonder sarımı primerin 10 katı olduğu için bu bir yükseltici transformatördür. Sekonderdeki 50 ohmluk yük gerilim oranını değiştirmez; yalnızca çekilen akımı belirler. Şıkkı (b) 200 volt, oran yanlışlıkla 100 alındığında çıkar.</a:t>
            </a:r>
          </a:p>
          <a:p>
            <a:r>
              <a:rPr sz="1100" b="1">
                <a:solidFill>
                  <a:srgbClr val="1F3864"/>
                </a:solidFill>
              </a:rPr>
              <a:t>Kaynak: </a:t>
            </a:r>
            <a:r>
              <a:rPr sz="1100" b="0">
                <a:solidFill>
                  <a:srgbClr val="404040"/>
                </a:solidFill>
              </a:rPr>
              <a:t>Transformatör sarım-gerilim oranı V1/V2 = N1/N2.</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14</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686617" bIns="182880"/>
          <a:lstStyle/>
          <a:p>
            <a:pPr algn="l">
              <a:spcAft>
                <a:spcPts val="1400"/>
              </a:spcAft>
            </a:pPr>
            <a:r>
              <a:rPr sz="1700" b="1">
                <a:solidFill>
                  <a:srgbClr val="222222"/>
                </a:solidFill>
              </a:rPr>
              <a:t>Şekilde görülen devrede I2 akımının değeri nedir? (Devrede iki 50 ohm'luk direnç paralel bağlı, ardından 25 ohm'luk direnç ve 50V kaynak bulunuyor.)</a:t>
            </a:r>
          </a:p>
          <a:p>
            <a:pPr algn="l">
              <a:spcAft>
                <a:spcPts val="800"/>
              </a:spcAft>
            </a:pPr>
            <a:r>
              <a:rPr sz="1500" b="0">
                <a:solidFill>
                  <a:srgbClr val="222222"/>
                </a:solidFill>
              </a:rPr>
              <a:t>a)  </a:t>
            </a:r>
            <a:r>
              <a:rPr sz="1500" b="0">
                <a:solidFill>
                  <a:srgbClr val="222222"/>
                </a:solidFill>
              </a:rPr>
              <a:t>1,25 A</a:t>
            </a:r>
          </a:p>
          <a:p>
            <a:pPr algn="l">
              <a:spcAft>
                <a:spcPts val="800"/>
              </a:spcAft>
            </a:pPr>
            <a:r>
              <a:rPr sz="1500" b="0">
                <a:solidFill>
                  <a:srgbClr val="222222"/>
                </a:solidFill>
              </a:rPr>
              <a:t>b)  </a:t>
            </a:r>
            <a:r>
              <a:rPr sz="1500" b="0">
                <a:solidFill>
                  <a:srgbClr val="222222"/>
                </a:solidFill>
              </a:rPr>
              <a:t>1 A</a:t>
            </a:r>
          </a:p>
          <a:p>
            <a:pPr algn="l">
              <a:spcAft>
                <a:spcPts val="800"/>
              </a:spcAft>
            </a:pPr>
            <a:r>
              <a:rPr sz="1500" b="0">
                <a:solidFill>
                  <a:srgbClr val="222222"/>
                </a:solidFill>
              </a:rPr>
              <a:t>c)  </a:t>
            </a:r>
            <a:r>
              <a:rPr sz="1500" b="0">
                <a:solidFill>
                  <a:srgbClr val="222222"/>
                </a:solidFill>
              </a:rPr>
              <a:t>2 A</a:t>
            </a:r>
          </a:p>
          <a:p>
            <a:pPr algn="l">
              <a:spcAft>
                <a:spcPts val="800"/>
              </a:spcAft>
            </a:pPr>
            <a:r>
              <a:rPr sz="1500" b="1">
                <a:solidFill>
                  <a:srgbClr val="2E7D32"/>
                </a:solidFill>
              </a:rPr>
              <a:t>d)  </a:t>
            </a:r>
            <a:r>
              <a:rPr sz="1500" b="1">
                <a:solidFill>
                  <a:srgbClr val="2E7D32"/>
                </a:solidFill>
              </a:rPr>
              <a:t>0,5 A</a:t>
            </a:r>
            <a:r>
              <a:rPr sz="1200" b="0">
                <a:solidFill>
                  <a:srgbClr val="2E7D32"/>
                </a:solidFill>
              </a:rPr>
              <a:t>   ✓ Doğru cevap</a:t>
            </a:r>
          </a:p>
        </p:txBody>
      </p:sp>
      <p:pic>
        <p:nvPicPr>
          <p:cNvPr id="5" name="Picture 4" descr="Teknik_014.png"/>
          <p:cNvPicPr>
            <a:picLocks noChangeAspect="1"/>
          </p:cNvPicPr>
          <p:nvPr/>
        </p:nvPicPr>
        <p:blipFill>
          <a:blip r:embed="rId2"/>
          <a:stretch>
            <a:fillRect/>
          </a:stretch>
        </p:blipFill>
        <p:spPr>
          <a:xfrm>
            <a:off x="757200" y="1090120"/>
            <a:ext cx="5008179" cy="1356617"/>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Devrenin tam şema düzenine göre değişen bir seri-paralel direnç hesabıdır; resmi cevap anahtarına göre I2=0.5A'dir.</a:t>
            </a:r>
          </a:p>
          <a:p>
            <a:r>
              <a:rPr sz="1100" b="1">
                <a:solidFill>
                  <a:srgbClr val="1F3864"/>
                </a:solidFill>
              </a:rPr>
              <a:t>Kaynak: </a:t>
            </a:r>
            <a:r>
              <a:rPr sz="1100" b="0">
                <a:solidFill>
                  <a:srgbClr val="404040"/>
                </a:solidFill>
              </a:rPr>
              <a:t>Resmi cevap anahtarı (seri-paralel direnç devresi).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15</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05321" bIns="182880"/>
          <a:lstStyle/>
          <a:p>
            <a:pPr algn="l">
              <a:spcAft>
                <a:spcPts val="1400"/>
              </a:spcAft>
            </a:pPr>
            <a:r>
              <a:rPr sz="1700" b="1">
                <a:solidFill>
                  <a:srgbClr val="222222"/>
                </a:solidFill>
              </a:rPr>
              <a:t>Şekildeki devrede 27 ohm'luk dirençten geçen akımın değeri (27 ohm, 33 ohm ve 120 ohm dirençler, 6V kaynak ile) aşağıdakilerden hangisidir?</a:t>
            </a:r>
          </a:p>
          <a:p>
            <a:pPr algn="l">
              <a:spcAft>
                <a:spcPts val="800"/>
              </a:spcAft>
            </a:pPr>
            <a:r>
              <a:rPr sz="1500" b="0">
                <a:solidFill>
                  <a:srgbClr val="222222"/>
                </a:solidFill>
              </a:rPr>
              <a:t>a)  </a:t>
            </a:r>
            <a:r>
              <a:rPr sz="1500" b="0">
                <a:solidFill>
                  <a:srgbClr val="222222"/>
                </a:solidFill>
              </a:rPr>
              <a:t>0.5 A</a:t>
            </a:r>
          </a:p>
          <a:p>
            <a:pPr algn="l">
              <a:spcAft>
                <a:spcPts val="800"/>
              </a:spcAft>
            </a:pPr>
            <a:r>
              <a:rPr sz="1500" b="0">
                <a:solidFill>
                  <a:srgbClr val="222222"/>
                </a:solidFill>
              </a:rPr>
              <a:t>b)  </a:t>
            </a:r>
            <a:r>
              <a:rPr sz="1500" b="0">
                <a:solidFill>
                  <a:srgbClr val="222222"/>
                </a:solidFill>
              </a:rPr>
              <a:t>0.6 A</a:t>
            </a:r>
          </a:p>
          <a:p>
            <a:pPr algn="l">
              <a:spcAft>
                <a:spcPts val="800"/>
              </a:spcAft>
            </a:pPr>
            <a:r>
              <a:rPr sz="1500" b="0">
                <a:solidFill>
                  <a:srgbClr val="222222"/>
                </a:solidFill>
              </a:rPr>
              <a:t>c)  </a:t>
            </a:r>
            <a:r>
              <a:rPr sz="1500" b="0">
                <a:solidFill>
                  <a:srgbClr val="222222"/>
                </a:solidFill>
              </a:rPr>
              <a:t>0.3 A</a:t>
            </a:r>
          </a:p>
          <a:p>
            <a:pPr algn="l">
              <a:spcAft>
                <a:spcPts val="800"/>
              </a:spcAft>
            </a:pPr>
            <a:r>
              <a:rPr sz="1500" b="1">
                <a:solidFill>
                  <a:srgbClr val="2E7D32"/>
                </a:solidFill>
              </a:rPr>
              <a:t>d)  </a:t>
            </a:r>
            <a:r>
              <a:rPr sz="1500" b="1">
                <a:solidFill>
                  <a:srgbClr val="2E7D32"/>
                </a:solidFill>
              </a:rPr>
              <a:t>0.1 A</a:t>
            </a:r>
            <a:r>
              <a:rPr sz="1200" b="0">
                <a:solidFill>
                  <a:srgbClr val="2E7D32"/>
                </a:solidFill>
              </a:rPr>
              <a:t>   ✓ Doğru cevap</a:t>
            </a:r>
          </a:p>
        </p:txBody>
      </p:sp>
      <p:pic>
        <p:nvPicPr>
          <p:cNvPr id="5" name="Picture 4" descr="Teknik_015.png"/>
          <p:cNvPicPr>
            <a:picLocks noChangeAspect="1"/>
          </p:cNvPicPr>
          <p:nvPr/>
        </p:nvPicPr>
        <p:blipFill>
          <a:blip r:embed="rId2"/>
          <a:stretch>
            <a:fillRect/>
          </a:stretch>
        </p:blipFill>
        <p:spPr>
          <a:xfrm>
            <a:off x="757200" y="1090120"/>
            <a:ext cx="5008179" cy="1475321"/>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birden fazla direncin karma (seri-paralel) bağlandığı bir devredir; resmi cevap anahtarına göre 27 ohm'dan geçen akım 0.1A'dir.</a:t>
            </a:r>
          </a:p>
          <a:p>
            <a:r>
              <a:rPr sz="1100" b="1">
                <a:solidFill>
                  <a:srgbClr val="1F3864"/>
                </a:solidFill>
              </a:rPr>
              <a:t>Kaynak: </a:t>
            </a:r>
            <a:r>
              <a:rPr sz="1100" b="0">
                <a:solidFill>
                  <a:srgbClr val="404040"/>
                </a:solidFill>
              </a:rPr>
              <a:t>Resmi cevap anahtarı (seri-paralel direnç devresi).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16</a:t>
            </a:r>
            <a:r>
              <a:rPr sz="1400" b="0">
                <a:solidFill>
                  <a:srgbClr val="D6E4F0"/>
                </a:solidFill>
              </a:rPr>
              <a:t>   ·   Güç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Şekilde görülen devrede (6 ohm, 3 ohm, 1 ohm seri bağlı, 10V kaynak), 3 Ohm'luk dirençte harcanan güç nedir?</a:t>
            </a:r>
          </a:p>
          <a:p>
            <a:pPr algn="l">
              <a:spcAft>
                <a:spcPts val="800"/>
              </a:spcAft>
            </a:pPr>
            <a:r>
              <a:rPr sz="1500" b="0">
                <a:solidFill>
                  <a:srgbClr val="222222"/>
                </a:solidFill>
              </a:rPr>
              <a:t>a)  </a:t>
            </a:r>
            <a:r>
              <a:rPr sz="1500" b="0">
                <a:solidFill>
                  <a:srgbClr val="222222"/>
                </a:solidFill>
              </a:rPr>
              <a:t>10 watt</a:t>
            </a:r>
          </a:p>
          <a:p>
            <a:pPr algn="l">
              <a:spcAft>
                <a:spcPts val="800"/>
              </a:spcAft>
            </a:pPr>
            <a:r>
              <a:rPr sz="1500" b="0">
                <a:solidFill>
                  <a:srgbClr val="222222"/>
                </a:solidFill>
              </a:rPr>
              <a:t>b)  </a:t>
            </a:r>
            <a:r>
              <a:rPr sz="1500" b="0">
                <a:solidFill>
                  <a:srgbClr val="222222"/>
                </a:solidFill>
              </a:rPr>
              <a:t>1 watt</a:t>
            </a:r>
          </a:p>
          <a:p>
            <a:pPr algn="l">
              <a:spcAft>
                <a:spcPts val="800"/>
              </a:spcAft>
            </a:pPr>
            <a:r>
              <a:rPr sz="1500" b="0">
                <a:solidFill>
                  <a:srgbClr val="222222"/>
                </a:solidFill>
              </a:rPr>
              <a:t>c)  </a:t>
            </a:r>
            <a:r>
              <a:rPr sz="1500" b="0">
                <a:solidFill>
                  <a:srgbClr val="222222"/>
                </a:solidFill>
              </a:rPr>
              <a:t>5 watt</a:t>
            </a:r>
          </a:p>
          <a:p>
            <a:pPr algn="l">
              <a:spcAft>
                <a:spcPts val="800"/>
              </a:spcAft>
            </a:pPr>
            <a:r>
              <a:rPr sz="1500" b="1">
                <a:solidFill>
                  <a:srgbClr val="2E7D32"/>
                </a:solidFill>
              </a:rPr>
              <a:t>d)  </a:t>
            </a:r>
            <a:r>
              <a:rPr sz="1500" b="1">
                <a:solidFill>
                  <a:srgbClr val="2E7D32"/>
                </a:solidFill>
              </a:rPr>
              <a:t>3 watt</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Seri devrede toplam direnç = 6+3+1=10 ohm; toplam akım I=V/R=10/10=1A. Aynı akım tüm seri elemanlardan geçtiğinden, 3 ohm'daki güç P=I²R=1²×3=3 watt.</a:t>
            </a:r>
          </a:p>
          <a:p>
            <a:r>
              <a:rPr sz="1100" b="1">
                <a:solidFill>
                  <a:srgbClr val="1F3864"/>
                </a:solidFill>
              </a:rPr>
              <a:t>Kaynak: </a:t>
            </a:r>
            <a:r>
              <a:rPr sz="1100" b="0">
                <a:solidFill>
                  <a:srgbClr val="404040"/>
                </a:solidFill>
              </a:rPr>
              <a:t>Ohm Kanunu (V=IR) ve temel devre analizi.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17</a:t>
            </a:r>
            <a:r>
              <a:rPr sz="1400" b="0">
                <a:solidFill>
                  <a:srgbClr val="D6E4F0"/>
                </a:solidFill>
              </a:rPr>
              <a:t>   ·   RF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RF filtrede kullanılacak kondansatör aşağıdakilerden hangisidir?</a:t>
            </a:r>
          </a:p>
          <a:p>
            <a:pPr algn="l">
              <a:spcAft>
                <a:spcPts val="800"/>
              </a:spcAft>
            </a:pPr>
            <a:r>
              <a:rPr sz="1500" b="0">
                <a:solidFill>
                  <a:srgbClr val="222222"/>
                </a:solidFill>
              </a:rPr>
              <a:t>a)  </a:t>
            </a:r>
            <a:r>
              <a:rPr sz="1500" b="0">
                <a:solidFill>
                  <a:srgbClr val="222222"/>
                </a:solidFill>
              </a:rPr>
              <a:t>Alüminyum elektrolitik</a:t>
            </a:r>
          </a:p>
          <a:p>
            <a:pPr algn="l">
              <a:spcAft>
                <a:spcPts val="800"/>
              </a:spcAft>
            </a:pPr>
            <a:r>
              <a:rPr sz="1500" b="0">
                <a:solidFill>
                  <a:srgbClr val="222222"/>
                </a:solidFill>
              </a:rPr>
              <a:t>b)  </a:t>
            </a:r>
            <a:r>
              <a:rPr sz="1500" b="0">
                <a:solidFill>
                  <a:srgbClr val="222222"/>
                </a:solidFill>
              </a:rPr>
              <a:t>Tantalyum elektrolitik</a:t>
            </a:r>
          </a:p>
          <a:p>
            <a:pPr algn="l">
              <a:spcAft>
                <a:spcPts val="800"/>
              </a:spcAft>
            </a:pPr>
            <a:r>
              <a:rPr sz="1500" b="1">
                <a:solidFill>
                  <a:srgbClr val="2E7D32"/>
                </a:solidFill>
              </a:rPr>
              <a:t>c)  </a:t>
            </a:r>
            <a:r>
              <a:rPr sz="1500" b="1">
                <a:solidFill>
                  <a:srgbClr val="2E7D32"/>
                </a:solidFill>
              </a:rPr>
              <a:t>Seramik</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Polikarbonat dielektrikli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Seramik kondansatörler, yüksek frekanslarda (RF) düşük kayıp ve iyi frekans tepkisi gösterdiğinden RF devrelerinde tercih edilir; elektrolitik kondansatörler yüksek frekansta verimsizdir.</a:t>
            </a:r>
          </a:p>
          <a:p>
            <a:r>
              <a:rPr sz="1100" b="1">
                <a:solidFill>
                  <a:srgbClr val="1F3864"/>
                </a:solidFill>
              </a:rPr>
              <a:t>Kaynak: </a:t>
            </a:r>
            <a:r>
              <a:rPr sz="1100" b="0">
                <a:solidFill>
                  <a:srgbClr val="404040"/>
                </a:solidFill>
              </a:rPr>
              <a:t>RF devre elemanı seçimi.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18</a:t>
            </a:r>
            <a:r>
              <a:rPr sz="1400" b="0">
                <a:solidFill>
                  <a:srgbClr val="D6E4F0"/>
                </a:solidFill>
              </a:rPr>
              <a:t>   ·   Verici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 blok şeması görülen ([A-B-C-D] şeklinde; OSC → Buffer → Driver → PA → Anten) bir CW vericisinde maniple hangi bölümü kontrol etmelidir?</a:t>
            </a:r>
          </a:p>
          <a:p>
            <a:pPr algn="l">
              <a:spcAft>
                <a:spcPts val="800"/>
              </a:spcAft>
            </a:pPr>
            <a:r>
              <a:rPr sz="1500" b="0">
                <a:solidFill>
                  <a:srgbClr val="222222"/>
                </a:solidFill>
              </a:rPr>
              <a:t>a)  </a:t>
            </a:r>
            <a:r>
              <a:rPr sz="1500" b="0">
                <a:solidFill>
                  <a:srgbClr val="222222"/>
                </a:solidFill>
              </a:rPr>
              <a:t>A (OSC)</a:t>
            </a:r>
          </a:p>
          <a:p>
            <a:pPr algn="l">
              <a:spcAft>
                <a:spcPts val="800"/>
              </a:spcAft>
            </a:pPr>
            <a:r>
              <a:rPr sz="1500" b="1">
                <a:solidFill>
                  <a:srgbClr val="2E7D32"/>
                </a:solidFill>
              </a:rPr>
              <a:t>b)  </a:t>
            </a:r>
            <a:r>
              <a:rPr sz="1500" b="1">
                <a:solidFill>
                  <a:srgbClr val="2E7D32"/>
                </a:solidFill>
              </a:rPr>
              <a:t>B (Buffer)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C (Driver)</a:t>
            </a:r>
          </a:p>
          <a:p>
            <a:pPr algn="l">
              <a:spcAft>
                <a:spcPts val="800"/>
              </a:spcAft>
            </a:pPr>
            <a:r>
              <a:rPr sz="1500" b="0">
                <a:solidFill>
                  <a:srgbClr val="222222"/>
                </a:solidFill>
              </a:rPr>
              <a:t>d)  </a:t>
            </a:r>
            <a:r>
              <a:rPr sz="1500" b="0">
                <a:solidFill>
                  <a:srgbClr val="222222"/>
                </a:solidFill>
              </a:rPr>
              <a:t>D (PA)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Maniple (Mors anahtarlaması), sinyalin ilk oluştuğu osilatör katından hemen sonraki tampon (Buffer) katında yapılır — osilatörün kendisini doğrudan anahtarlamak frekans kararlılığını bozar.</a:t>
            </a:r>
          </a:p>
          <a:p>
            <a:r>
              <a:rPr sz="1100" b="1">
                <a:solidFill>
                  <a:srgbClr val="1F3864"/>
                </a:solidFill>
              </a:rPr>
              <a:t>Kaynak: </a:t>
            </a:r>
            <a:r>
              <a:rPr sz="1100" b="0">
                <a:solidFill>
                  <a:srgbClr val="404040"/>
                </a:solidFill>
              </a:rPr>
              <a:t>CW verici blok yapısı ve anahtarlama noktası.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19</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25519" bIns="182880"/>
          <a:lstStyle/>
          <a:p>
            <a:pPr algn="l">
              <a:spcAft>
                <a:spcPts val="1400"/>
              </a:spcAft>
            </a:pPr>
            <a:r>
              <a:rPr sz="1700" b="1">
                <a:solidFill>
                  <a:srgbClr val="222222"/>
                </a:solidFill>
              </a:rPr>
              <a:t>Zener diyodun kullanılmasının ana amacı nedir?</a:t>
            </a:r>
          </a:p>
          <a:p>
            <a:pPr algn="l">
              <a:spcAft>
                <a:spcPts val="800"/>
              </a:spcAft>
            </a:pPr>
            <a:r>
              <a:rPr sz="1500" b="0">
                <a:solidFill>
                  <a:srgbClr val="222222"/>
                </a:solidFill>
              </a:rPr>
              <a:t>a)  </a:t>
            </a:r>
            <a:r>
              <a:rPr sz="1500" b="0">
                <a:solidFill>
                  <a:srgbClr val="222222"/>
                </a:solidFill>
              </a:rPr>
              <a:t>RF deteksiyonu</a:t>
            </a:r>
          </a:p>
          <a:p>
            <a:pPr algn="l">
              <a:spcAft>
                <a:spcPts val="800"/>
              </a:spcAft>
            </a:pPr>
            <a:r>
              <a:rPr sz="1500" b="0">
                <a:solidFill>
                  <a:srgbClr val="222222"/>
                </a:solidFill>
              </a:rPr>
              <a:t>b)  </a:t>
            </a:r>
            <a:r>
              <a:rPr sz="1500" b="0">
                <a:solidFill>
                  <a:srgbClr val="222222"/>
                </a:solidFill>
              </a:rPr>
              <a:t>Kazanç elde etme</a:t>
            </a:r>
          </a:p>
          <a:p>
            <a:pPr algn="l">
              <a:spcAft>
                <a:spcPts val="800"/>
              </a:spcAft>
            </a:pPr>
            <a:r>
              <a:rPr sz="1500" b="0">
                <a:solidFill>
                  <a:srgbClr val="222222"/>
                </a:solidFill>
              </a:rPr>
              <a:t>c)  </a:t>
            </a:r>
            <a:r>
              <a:rPr sz="1500" b="0">
                <a:solidFill>
                  <a:srgbClr val="222222"/>
                </a:solidFill>
              </a:rPr>
              <a:t>Gürültüyü azaltma</a:t>
            </a:r>
          </a:p>
          <a:p>
            <a:pPr algn="l">
              <a:spcAft>
                <a:spcPts val="800"/>
              </a:spcAft>
            </a:pPr>
            <a:r>
              <a:rPr sz="1500" b="1">
                <a:solidFill>
                  <a:srgbClr val="2E7D32"/>
                </a:solidFill>
              </a:rPr>
              <a:t>d)  </a:t>
            </a:r>
            <a:r>
              <a:rPr sz="1500" b="1">
                <a:solidFill>
                  <a:srgbClr val="2E7D32"/>
                </a:solidFill>
              </a:rPr>
              <a:t>Sabit gerilim elde etme</a:t>
            </a:r>
            <a:r>
              <a:rPr sz="1200" b="0">
                <a:solidFill>
                  <a:srgbClr val="2E7D32"/>
                </a:solidFill>
              </a:rPr>
              <a:t>   ✓ Doğru cevap</a:t>
            </a:r>
          </a:p>
        </p:txBody>
      </p:sp>
      <p:pic>
        <p:nvPicPr>
          <p:cNvPr id="5" name="Picture 4" descr="Teknik_019.png"/>
          <p:cNvPicPr>
            <a:picLocks noChangeAspect="1"/>
          </p:cNvPicPr>
          <p:nvPr/>
        </p:nvPicPr>
        <p:blipFill>
          <a:blip r:embed="rId2"/>
          <a:stretch>
            <a:fillRect/>
          </a:stretch>
        </p:blipFill>
        <p:spPr>
          <a:xfrm>
            <a:off x="757200" y="1090120"/>
            <a:ext cx="5008179" cy="1195519"/>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Zener diyot, belirli bir ters gerilimde (Zener voltajı) sabit bir gerilim düşümü sağlayarak gerilim regülasyonu (sabitleme) amacıyla kullanılır.</a:t>
            </a:r>
          </a:p>
          <a:p>
            <a:r>
              <a:rPr sz="1100" b="1">
                <a:solidFill>
                  <a:srgbClr val="1F3864"/>
                </a:solidFill>
              </a:rPr>
              <a:t>Kaynak: </a:t>
            </a:r>
            <a:r>
              <a:rPr sz="1100" b="0">
                <a:solidFill>
                  <a:srgbClr val="404040"/>
                </a:solidFill>
              </a:rPr>
              <a:t>Zener diyot çalışma prensibi.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20</a:t>
            </a:r>
            <a:r>
              <a:rPr sz="1400" b="0">
                <a:solidFill>
                  <a:srgbClr val="D6E4F0"/>
                </a:solidFill>
              </a:rPr>
              <a:t>   ·   Propagasyon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Toprak (yer) dalgaları hangi tür haberleşmede kullanılır?</a:t>
            </a:r>
          </a:p>
          <a:p>
            <a:pPr algn="l">
              <a:spcAft>
                <a:spcPts val="800"/>
              </a:spcAft>
            </a:pPr>
            <a:r>
              <a:rPr sz="1500" b="0">
                <a:solidFill>
                  <a:srgbClr val="222222"/>
                </a:solidFill>
              </a:rPr>
              <a:t>a)  </a:t>
            </a:r>
            <a:r>
              <a:rPr sz="1500" b="0">
                <a:solidFill>
                  <a:srgbClr val="222222"/>
                </a:solidFill>
              </a:rPr>
              <a:t>Yüksek frekans – kısa mesafe</a:t>
            </a:r>
          </a:p>
          <a:p>
            <a:pPr algn="l">
              <a:spcAft>
                <a:spcPts val="800"/>
              </a:spcAft>
            </a:pPr>
            <a:r>
              <a:rPr sz="1500" b="0">
                <a:solidFill>
                  <a:srgbClr val="222222"/>
                </a:solidFill>
              </a:rPr>
              <a:t>b)  </a:t>
            </a:r>
            <a:r>
              <a:rPr sz="1500" b="0">
                <a:solidFill>
                  <a:srgbClr val="222222"/>
                </a:solidFill>
              </a:rPr>
              <a:t>Yüksek frekans – uzun mesafe</a:t>
            </a:r>
          </a:p>
          <a:p>
            <a:pPr algn="l">
              <a:spcAft>
                <a:spcPts val="800"/>
              </a:spcAft>
            </a:pPr>
            <a:r>
              <a:rPr sz="1500" b="0">
                <a:solidFill>
                  <a:srgbClr val="222222"/>
                </a:solidFill>
              </a:rPr>
              <a:t>c)  </a:t>
            </a:r>
            <a:r>
              <a:rPr sz="1500" b="0">
                <a:solidFill>
                  <a:srgbClr val="222222"/>
                </a:solidFill>
              </a:rPr>
              <a:t>Alçak frekans – kısa mesafe</a:t>
            </a:r>
          </a:p>
          <a:p>
            <a:pPr algn="l">
              <a:spcAft>
                <a:spcPts val="800"/>
              </a:spcAft>
            </a:pPr>
            <a:r>
              <a:rPr sz="1500" b="1">
                <a:solidFill>
                  <a:srgbClr val="2E7D32"/>
                </a:solidFill>
              </a:rPr>
              <a:t>d)  </a:t>
            </a:r>
            <a:r>
              <a:rPr sz="1500" b="1">
                <a:solidFill>
                  <a:srgbClr val="2E7D32"/>
                </a:solidFill>
              </a:rPr>
              <a:t>Alçak frekans – uzun mesafe</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Yer dalgaları (ground wave), alçak frekanslarda yer yüzeyini takip ederek uzun mesafelere ulaşabilir; yüksek frekanslarda ise hızla sönümlenir.</a:t>
            </a:r>
          </a:p>
          <a:p>
            <a:r>
              <a:rPr sz="1100" b="1">
                <a:solidFill>
                  <a:srgbClr val="1F3864"/>
                </a:solidFill>
              </a:rPr>
              <a:t>Kaynak: </a:t>
            </a:r>
            <a:r>
              <a:rPr sz="1100" b="0">
                <a:solidFill>
                  <a:srgbClr val="404040"/>
                </a:solidFill>
              </a:rPr>
              <a:t>Radyo dalga yayılımı (propagasyon) teorisi.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21</a:t>
            </a:r>
            <a:r>
              <a:rPr sz="1400" b="0">
                <a:solidFill>
                  <a:srgbClr val="D6E4F0"/>
                </a:solidFill>
              </a:rPr>
              <a:t>   ·   Filtre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Geniş bandlı bir güç kuvvetlendirici çıkışında aşağıdakilerden hangisi kullanılır?</a:t>
            </a:r>
          </a:p>
          <a:p>
            <a:pPr algn="l">
              <a:spcAft>
                <a:spcPts val="800"/>
              </a:spcAft>
            </a:pPr>
            <a:r>
              <a:rPr sz="1500" b="0">
                <a:solidFill>
                  <a:srgbClr val="222222"/>
                </a:solidFill>
              </a:rPr>
              <a:t>a)  </a:t>
            </a:r>
            <a:r>
              <a:rPr sz="1500" b="0">
                <a:solidFill>
                  <a:srgbClr val="222222"/>
                </a:solidFill>
              </a:rPr>
              <a:t>Yüksek geçiren filtre</a:t>
            </a:r>
          </a:p>
          <a:p>
            <a:pPr algn="l">
              <a:spcAft>
                <a:spcPts val="800"/>
              </a:spcAft>
            </a:pPr>
            <a:r>
              <a:rPr sz="1500" b="1">
                <a:solidFill>
                  <a:srgbClr val="2E7D32"/>
                </a:solidFill>
              </a:rPr>
              <a:t>b)  </a:t>
            </a:r>
            <a:r>
              <a:rPr sz="1500" b="1">
                <a:solidFill>
                  <a:srgbClr val="2E7D32"/>
                </a:solidFill>
              </a:rPr>
              <a:t>Alçak geçiren filtre</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Dirençli bastırıcı</a:t>
            </a:r>
          </a:p>
          <a:p>
            <a:pPr algn="l">
              <a:spcAft>
                <a:spcPts val="800"/>
              </a:spcAft>
            </a:pPr>
            <a:r>
              <a:rPr sz="1500" b="0">
                <a:solidFill>
                  <a:srgbClr val="222222"/>
                </a:solidFill>
              </a:rPr>
              <a:t>d)  </a:t>
            </a:r>
            <a:r>
              <a:rPr sz="1500" b="0">
                <a:solidFill>
                  <a:srgbClr val="222222"/>
                </a:solidFill>
              </a:rPr>
              <a:t>Şebeke filtresi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Alçak geçiren filtre (istenen frekansın altındakileri geçirip üstündeki harmonikleri süzen filtre), çıkıştaki istenmeyen yüksek frekanslı harmonikleri temizlemek için kullanılır.</a:t>
            </a:r>
          </a:p>
          <a:p>
            <a:r>
              <a:rPr sz="1100" b="1">
                <a:solidFill>
                  <a:srgbClr val="1F3864"/>
                </a:solidFill>
              </a:rPr>
              <a:t>Kaynak: </a:t>
            </a:r>
            <a:r>
              <a:rPr sz="1100" b="0">
                <a:solidFill>
                  <a:srgbClr val="404040"/>
                </a:solidFill>
              </a:rPr>
              <a:t>Verici çıkış filtreleme.</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22</a:t>
            </a:r>
            <a:r>
              <a:rPr sz="1400" b="0">
                <a:solidFill>
                  <a:srgbClr val="D6E4F0"/>
                </a:solidFill>
              </a:rPr>
              <a:t>   ·   Filtre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Çıkışında band geçiren filtre ile donatılmış bir VHF verici:</a:t>
            </a:r>
          </a:p>
          <a:p>
            <a:pPr algn="l">
              <a:spcAft>
                <a:spcPts val="800"/>
              </a:spcAft>
            </a:pPr>
            <a:r>
              <a:rPr sz="1500" b="0">
                <a:solidFill>
                  <a:srgbClr val="222222"/>
                </a:solidFill>
              </a:rPr>
              <a:t>a)  </a:t>
            </a:r>
            <a:r>
              <a:rPr sz="1500" b="0">
                <a:solidFill>
                  <a:srgbClr val="222222"/>
                </a:solidFill>
              </a:rPr>
              <a:t>Üretilen tüm frekansları keser.</a:t>
            </a:r>
          </a:p>
          <a:p>
            <a:pPr algn="l">
              <a:spcAft>
                <a:spcPts val="800"/>
              </a:spcAft>
            </a:pPr>
            <a:r>
              <a:rPr sz="1500" b="0">
                <a:solidFill>
                  <a:srgbClr val="222222"/>
                </a:solidFill>
              </a:rPr>
              <a:t>b)  </a:t>
            </a:r>
            <a:r>
              <a:rPr sz="1500" b="0">
                <a:solidFill>
                  <a:srgbClr val="222222"/>
                </a:solidFill>
              </a:rPr>
              <a:t>Üretilen tüm harmonikleri geçirir.</a:t>
            </a:r>
          </a:p>
          <a:p>
            <a:pPr algn="l">
              <a:spcAft>
                <a:spcPts val="800"/>
              </a:spcAft>
            </a:pPr>
            <a:r>
              <a:rPr sz="1500" b="0">
                <a:solidFill>
                  <a:srgbClr val="222222"/>
                </a:solidFill>
              </a:rPr>
              <a:t>c)  </a:t>
            </a:r>
            <a:r>
              <a:rPr sz="1500" b="0">
                <a:solidFill>
                  <a:srgbClr val="222222"/>
                </a:solidFill>
              </a:rPr>
              <a:t>Üretilen tüm alt harmonikleri geçirir.</a:t>
            </a:r>
          </a:p>
          <a:p>
            <a:pPr algn="l">
              <a:spcAft>
                <a:spcPts val="800"/>
              </a:spcAft>
            </a:pPr>
            <a:r>
              <a:rPr sz="1500" b="1">
                <a:solidFill>
                  <a:srgbClr val="2E7D32"/>
                </a:solidFill>
              </a:rPr>
              <a:t>d)  </a:t>
            </a:r>
            <a:r>
              <a:rPr sz="1500" b="1">
                <a:solidFill>
                  <a:srgbClr val="2E7D32"/>
                </a:solidFill>
              </a:rPr>
              <a:t>Sadece istenilen frekansları en az kayıpla geçirir.</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Bant geçiren filtre (bandpass filter), tasarlandığı dar frekans aralığındaki (istenen) sinyalleri düşük kayıpla geçirirken, bu aralığın dışındaki her şeyi (harmonikler dahil) zayıflatır.</a:t>
            </a:r>
          </a:p>
          <a:p>
            <a:r>
              <a:rPr sz="1100" b="1">
                <a:solidFill>
                  <a:srgbClr val="1F3864"/>
                </a:solidFill>
              </a:rPr>
              <a:t>Kaynak: </a:t>
            </a:r>
            <a:r>
              <a:rPr sz="1100" b="0">
                <a:solidFill>
                  <a:srgbClr val="404040"/>
                </a:solidFill>
              </a:rPr>
              <a:t>Bant geçiren filtre teorisi.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3: Enterferans, Ölçüm ve İstasyon Donanımı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Enterferans her zaman vericinin kusuru değildir; komşu cihazın giriş katı ve kablolaması da kaynak olabilir.</a:t>
            </a:r>
          </a:p>
          <a:p>
            <a:pPr algn="l">
              <a:spcAft>
                <a:spcPts val="1400"/>
              </a:spcAft>
            </a:pPr>
            <a:r>
              <a:rPr sz="1700" b="0">
                <a:solidFill>
                  <a:srgbClr val="222222"/>
                </a:solidFill>
              </a:rPr>
              <a:t>•  Ölçü aletleri görevlerine göre bağlanır: ampermetre seri, voltmetre paralel. Ampermetrenin paralel bağlanması kısa devredir.</a:t>
            </a:r>
          </a:p>
          <a:p>
            <a:pPr algn="l">
              <a:spcAft>
                <a:spcPts val="1400"/>
              </a:spcAft>
            </a:pPr>
            <a:r>
              <a:rPr sz="1700" b="0">
                <a:solidFill>
                  <a:srgbClr val="222222"/>
                </a:solidFill>
              </a:rPr>
              <a:t>•  İstasyon zinciri sabittir: mikrofon ve verici gönderme tarafında, alıcı ve hoparlör alma tarafında, anten ikisinin ortak ucunda.</a:t>
            </a:r>
          </a:p>
          <a:p>
            <a:pPr algn="l">
              <a:spcAft>
                <a:spcPts val="1400"/>
              </a:spcAft>
            </a:pPr>
            <a:r>
              <a:rPr sz="1700" b="0">
                <a:solidFill>
                  <a:srgbClr val="222222"/>
                </a:solidFill>
              </a:rPr>
              <a:t>•  Paket data çalışmasında ses yoktur; mikrofon yerini modem/TNC alır.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Ölçü aletlerinin bağlanma biçimleri; amatör istasyon blok yapısı.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3 Girişi</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23</a:t>
            </a:r>
            <a:r>
              <a:rPr sz="1400" b="0">
                <a:solidFill>
                  <a:srgbClr val="D6E4F0"/>
                </a:solidFill>
              </a:rPr>
              <a:t>   ·   Enterferans</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amatör telsizcinin komşusu, telsiz istasyonunun müzik setine yaptığı enterferanstan şikâyetçidir. Mümkün olan çözüm aşağıdakilerden hangisi olabilir?</a:t>
            </a:r>
          </a:p>
          <a:p>
            <a:pPr algn="l">
              <a:spcAft>
                <a:spcPts val="800"/>
              </a:spcAft>
            </a:pPr>
            <a:r>
              <a:rPr sz="1500" b="0">
                <a:solidFill>
                  <a:srgbClr val="222222"/>
                </a:solidFill>
              </a:rPr>
              <a:t>a)  </a:t>
            </a:r>
            <a:r>
              <a:rPr sz="1500" b="0">
                <a:solidFill>
                  <a:srgbClr val="222222"/>
                </a:solidFill>
              </a:rPr>
              <a:t>Verici çıkışına ferrit filtre konulması.</a:t>
            </a:r>
          </a:p>
          <a:p>
            <a:pPr algn="l">
              <a:spcAft>
                <a:spcPts val="800"/>
              </a:spcAft>
            </a:pPr>
            <a:r>
              <a:rPr sz="1500" b="0">
                <a:solidFill>
                  <a:srgbClr val="222222"/>
                </a:solidFill>
              </a:rPr>
              <a:t>b)  </a:t>
            </a:r>
            <a:r>
              <a:rPr sz="1500" b="0">
                <a:solidFill>
                  <a:srgbClr val="222222"/>
                </a:solidFill>
              </a:rPr>
              <a:t>Verici çıkış uçları arasına bir kondansatör bağlanması.</a:t>
            </a:r>
          </a:p>
          <a:p>
            <a:pPr algn="l">
              <a:spcAft>
                <a:spcPts val="800"/>
              </a:spcAft>
            </a:pPr>
            <a:r>
              <a:rPr sz="1500" b="1">
                <a:solidFill>
                  <a:srgbClr val="2E7D32"/>
                </a:solidFill>
              </a:rPr>
              <a:t>c)  </a:t>
            </a:r>
            <a:r>
              <a:rPr sz="1500" b="1">
                <a:solidFill>
                  <a:srgbClr val="2E7D32"/>
                </a:solidFill>
              </a:rPr>
              <a:t>Müzik setinin hoparlör bağlantılarının ekranlı kablo ile yapılması</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Vericinin çıkışının çıplak iki telli hat ile yapılması.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RF sinyalleri genellikle hoparlör kablolarının ekransız (korumasız) bölümünden müzik setine sızar; bu kabloların ekranlı (RF sızmasını önleyen örgülü kablo) hale getirilmesi girişimi büyük ölçüde giderir.</a:t>
            </a:r>
          </a:p>
          <a:p>
            <a:r>
              <a:rPr sz="1100" b="1">
                <a:solidFill>
                  <a:srgbClr val="1F3864"/>
                </a:solidFill>
              </a:rPr>
              <a:t>Kaynak: </a:t>
            </a:r>
            <a:r>
              <a:rPr sz="1100" b="0">
                <a:solidFill>
                  <a:srgbClr val="404040"/>
                </a:solidFill>
              </a:rPr>
              <a:t>RF enterferans giderme (komşu cihaz koruması).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24</a:t>
            </a:r>
            <a:r>
              <a:rPr sz="1400" b="0">
                <a:solidFill>
                  <a:srgbClr val="D6E4F0"/>
                </a:solidFill>
              </a:rPr>
              <a:t>   ·   Devre Elemanı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AGC katının işlevi aşağıdakilerden hangisidir?</a:t>
            </a:r>
          </a:p>
          <a:p>
            <a:pPr algn="l">
              <a:spcAft>
                <a:spcPts val="800"/>
              </a:spcAft>
            </a:pPr>
            <a:r>
              <a:rPr sz="1500" b="0">
                <a:solidFill>
                  <a:srgbClr val="222222"/>
                </a:solidFill>
              </a:rPr>
              <a:t>a)  </a:t>
            </a:r>
            <a:r>
              <a:rPr sz="1500" b="0">
                <a:solidFill>
                  <a:srgbClr val="222222"/>
                </a:solidFill>
              </a:rPr>
              <a:t>Amplifikatör güç kontrolü</a:t>
            </a:r>
          </a:p>
          <a:p>
            <a:pPr algn="l">
              <a:spcAft>
                <a:spcPts val="800"/>
              </a:spcAft>
            </a:pPr>
            <a:r>
              <a:rPr sz="1500" b="0">
                <a:solidFill>
                  <a:srgbClr val="222222"/>
                </a:solidFill>
              </a:rPr>
              <a:t>b)  </a:t>
            </a:r>
            <a:r>
              <a:rPr sz="1500" b="0">
                <a:solidFill>
                  <a:srgbClr val="222222"/>
                </a:solidFill>
              </a:rPr>
              <a:t>Alt-geçirgen doğrulma</a:t>
            </a:r>
          </a:p>
          <a:p>
            <a:pPr algn="l">
              <a:spcAft>
                <a:spcPts val="800"/>
              </a:spcAft>
            </a:pPr>
            <a:r>
              <a:rPr sz="1500" b="0">
                <a:solidFill>
                  <a:srgbClr val="222222"/>
                </a:solidFill>
              </a:rPr>
              <a:t>c)  </a:t>
            </a:r>
            <a:r>
              <a:rPr sz="1500" b="0">
                <a:solidFill>
                  <a:srgbClr val="222222"/>
                </a:solidFill>
              </a:rPr>
              <a:t>Otomatik çıkış kontrolü</a:t>
            </a:r>
          </a:p>
          <a:p>
            <a:pPr algn="l">
              <a:spcAft>
                <a:spcPts val="800"/>
              </a:spcAft>
            </a:pPr>
            <a:r>
              <a:rPr sz="1500" b="1">
                <a:solidFill>
                  <a:srgbClr val="2E7D32"/>
                </a:solidFill>
              </a:rPr>
              <a:t>d)  </a:t>
            </a:r>
            <a:r>
              <a:rPr sz="1500" b="1">
                <a:solidFill>
                  <a:srgbClr val="2E7D32"/>
                </a:solidFill>
              </a:rPr>
              <a:t>Otomatik kazanç kontrolü</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AGC (Automatic Gain Control — otomatik kazanç kontrolü), alıcıda değişen sinyal güçlerine karşı çıkış seviyesini otomatik olarak dengeleyen devredir.</a:t>
            </a:r>
          </a:p>
          <a:p>
            <a:r>
              <a:rPr sz="1100" b="1">
                <a:solidFill>
                  <a:srgbClr val="1F3864"/>
                </a:solidFill>
              </a:rPr>
              <a:t>Kaynak: </a:t>
            </a:r>
            <a:r>
              <a:rPr sz="1100" b="0">
                <a:solidFill>
                  <a:srgbClr val="404040"/>
                </a:solidFill>
              </a:rPr>
              <a:t>Alıcı devre teorisi (AGC).</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25</a:t>
            </a:r>
            <a:r>
              <a:rPr sz="1400" b="0">
                <a:solidFill>
                  <a:srgbClr val="D6E4F0"/>
                </a:solidFill>
              </a:rPr>
              <a:t>   ·   Verici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çıkış katının aşırı sürülmesi:</a:t>
            </a:r>
          </a:p>
          <a:p>
            <a:pPr algn="l">
              <a:spcAft>
                <a:spcPts val="800"/>
              </a:spcAft>
            </a:pPr>
            <a:r>
              <a:rPr sz="1500" b="0">
                <a:solidFill>
                  <a:srgbClr val="222222"/>
                </a:solidFill>
              </a:rPr>
              <a:t>a)  </a:t>
            </a:r>
            <a:r>
              <a:rPr sz="1500" b="0">
                <a:solidFill>
                  <a:srgbClr val="222222"/>
                </a:solidFill>
              </a:rPr>
              <a:t>Yüksek SWR'ye neden olur</a:t>
            </a:r>
          </a:p>
          <a:p>
            <a:pPr algn="l">
              <a:spcAft>
                <a:spcPts val="800"/>
              </a:spcAft>
            </a:pPr>
            <a:r>
              <a:rPr sz="1500" b="0">
                <a:solidFill>
                  <a:srgbClr val="222222"/>
                </a:solidFill>
              </a:rPr>
              <a:t>b)  </a:t>
            </a:r>
            <a:r>
              <a:rPr sz="1500" b="0">
                <a:solidFill>
                  <a:srgbClr val="222222"/>
                </a:solidFill>
              </a:rPr>
              <a:t>Çıkış gücünü arttırır</a:t>
            </a:r>
          </a:p>
          <a:p>
            <a:pPr algn="l">
              <a:spcAft>
                <a:spcPts val="800"/>
              </a:spcAft>
            </a:pPr>
            <a:r>
              <a:rPr sz="1500" b="1">
                <a:solidFill>
                  <a:srgbClr val="2E7D32"/>
                </a:solidFill>
              </a:rPr>
              <a:t>c)  </a:t>
            </a:r>
            <a:r>
              <a:rPr sz="1500" b="1">
                <a:solidFill>
                  <a:srgbClr val="2E7D32"/>
                </a:solidFill>
              </a:rPr>
              <a:t>Yüksek seviyeli harmonik üretir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Çıkış transistörünü yakar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yükseltecin doğrusal çalışma sınırının üzerinde (aşırı) sürülmesi, sinyal şeklini bozarak (kırpılma/distorsiyon) yüksek seviyede istenmeyen harmonik üretimine yol açar.</a:t>
            </a:r>
          </a:p>
          <a:p>
            <a:r>
              <a:rPr sz="1100" b="1">
                <a:solidFill>
                  <a:srgbClr val="1F3864"/>
                </a:solidFill>
              </a:rPr>
              <a:t>Kaynak: </a:t>
            </a:r>
            <a:r>
              <a:rPr sz="1100" b="0">
                <a:solidFill>
                  <a:srgbClr val="404040"/>
                </a:solidFill>
              </a:rPr>
              <a:t>Yükselteç doğrusallık sınırları.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26</a:t>
            </a:r>
            <a:r>
              <a:rPr sz="1400" b="0">
                <a:solidFill>
                  <a:srgbClr val="D6E4F0"/>
                </a:solidFill>
              </a:rPr>
              <a:t>   ·   Ölçüm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thermocouple elemanı ile:</a:t>
            </a:r>
          </a:p>
          <a:p>
            <a:pPr algn="l">
              <a:spcAft>
                <a:spcPts val="800"/>
              </a:spcAft>
            </a:pPr>
            <a:r>
              <a:rPr sz="1500" b="0">
                <a:solidFill>
                  <a:srgbClr val="222222"/>
                </a:solidFill>
              </a:rPr>
              <a:t>a)  </a:t>
            </a:r>
            <a:r>
              <a:rPr sz="1500" b="0">
                <a:solidFill>
                  <a:srgbClr val="222222"/>
                </a:solidFill>
              </a:rPr>
              <a:t>Direnç ölçülür</a:t>
            </a:r>
          </a:p>
          <a:p>
            <a:pPr algn="l">
              <a:spcAft>
                <a:spcPts val="800"/>
              </a:spcAft>
            </a:pPr>
            <a:r>
              <a:rPr sz="1500" b="1">
                <a:solidFill>
                  <a:srgbClr val="2E7D32"/>
                </a:solidFill>
              </a:rPr>
              <a:t>b)  </a:t>
            </a:r>
            <a:r>
              <a:rPr sz="1500" b="1">
                <a:solidFill>
                  <a:srgbClr val="2E7D32"/>
                </a:solidFill>
              </a:rPr>
              <a:t>Sıcaklık ölçülür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Elektrik alanı ölçülür</a:t>
            </a:r>
          </a:p>
          <a:p>
            <a:pPr algn="l">
              <a:spcAft>
                <a:spcPts val="800"/>
              </a:spcAft>
            </a:pPr>
            <a:r>
              <a:rPr sz="1500" b="0">
                <a:solidFill>
                  <a:srgbClr val="222222"/>
                </a:solidFill>
              </a:rPr>
              <a:t>d)  </a:t>
            </a:r>
            <a:r>
              <a:rPr sz="1500" b="0">
                <a:solidFill>
                  <a:srgbClr val="222222"/>
                </a:solidFill>
              </a:rPr>
              <a:t>Manyetik alan ölçülür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Thermocouple (ısıl çift), iki farklı metalin bağlantı noktasındaki sıcaklık farkına bağlı olarak gerilim üreten bir sensördür; temel ölçtüğü büyüklük sıcaklıktır.</a:t>
            </a:r>
          </a:p>
          <a:p>
            <a:r>
              <a:rPr sz="1100" b="1">
                <a:solidFill>
                  <a:srgbClr val="1F3864"/>
                </a:solidFill>
              </a:rPr>
              <a:t>Kaynak: </a:t>
            </a:r>
            <a:r>
              <a:rPr sz="1100" b="0">
                <a:solidFill>
                  <a:srgbClr val="404040"/>
                </a:solidFill>
              </a:rPr>
              <a:t>Thermocouple (ısıl çift) çalışma prensibi.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27</a:t>
            </a:r>
            <a:r>
              <a:rPr sz="1400" b="0">
                <a:solidFill>
                  <a:srgbClr val="D6E4F0"/>
                </a:solidFill>
              </a:rPr>
              <a:t>   ·   Anten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Harici antenler daima tercih edilir, çünkü:</a:t>
            </a:r>
          </a:p>
          <a:p>
            <a:pPr algn="l">
              <a:spcAft>
                <a:spcPts val="800"/>
              </a:spcAft>
            </a:pPr>
            <a:r>
              <a:rPr sz="1500" b="0">
                <a:solidFill>
                  <a:srgbClr val="222222"/>
                </a:solidFill>
              </a:rPr>
              <a:t>a)  </a:t>
            </a:r>
            <a:r>
              <a:rPr sz="1500" b="0">
                <a:solidFill>
                  <a:srgbClr val="222222"/>
                </a:solidFill>
              </a:rPr>
              <a:t>Daha az harmonik üretirler</a:t>
            </a:r>
          </a:p>
          <a:p>
            <a:pPr algn="l">
              <a:spcAft>
                <a:spcPts val="800"/>
              </a:spcAft>
            </a:pPr>
            <a:r>
              <a:rPr sz="1500" b="0">
                <a:solidFill>
                  <a:srgbClr val="222222"/>
                </a:solidFill>
              </a:rPr>
              <a:t>b)  </a:t>
            </a:r>
            <a:r>
              <a:rPr sz="1500" b="0">
                <a:solidFill>
                  <a:srgbClr val="222222"/>
                </a:solidFill>
              </a:rPr>
              <a:t>Yayılımları daha azdır</a:t>
            </a:r>
          </a:p>
          <a:p>
            <a:pPr algn="l">
              <a:spcAft>
                <a:spcPts val="800"/>
              </a:spcAft>
            </a:pPr>
            <a:r>
              <a:rPr sz="1500" b="1">
                <a:solidFill>
                  <a:srgbClr val="2E7D32"/>
                </a:solidFill>
              </a:rPr>
              <a:t>c)  </a:t>
            </a:r>
            <a:r>
              <a:rPr sz="1500" b="1">
                <a:solidFill>
                  <a:srgbClr val="2E7D32"/>
                </a:solidFill>
              </a:rPr>
              <a:t>Yayılımları daha çoktur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Daha geniş bandlı çalışırlar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Bina dışına kurulan harici antenler, iç mekân/dahili antenlere göre engelsiz ve daha yüksek konumda olduklarından sinyali daha etkin yayar/alır (yayılımları daha çoktur).</a:t>
            </a:r>
          </a:p>
          <a:p>
            <a:r>
              <a:rPr sz="1100" b="1">
                <a:solidFill>
                  <a:srgbClr val="1F3864"/>
                </a:solidFill>
              </a:rPr>
              <a:t>Kaynak: </a:t>
            </a:r>
            <a:r>
              <a:rPr sz="1100" b="0">
                <a:solidFill>
                  <a:srgbClr val="404040"/>
                </a:solidFill>
              </a:rPr>
              <a:t>Anten yerleşimi ve performans.</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28</a:t>
            </a:r>
            <a:r>
              <a:rPr sz="1400" b="0">
                <a:solidFill>
                  <a:srgbClr val="D6E4F0"/>
                </a:solidFill>
              </a:rPr>
              <a:t>   ·   Birim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Mili (m) kısaltması aşağıdakilerden hangisine eş değerdedir?</a:t>
            </a:r>
          </a:p>
          <a:p>
            <a:pPr algn="l">
              <a:spcAft>
                <a:spcPts val="800"/>
              </a:spcAft>
            </a:pPr>
            <a:r>
              <a:rPr sz="1500" b="0">
                <a:solidFill>
                  <a:srgbClr val="222222"/>
                </a:solidFill>
              </a:rPr>
              <a:t>a)  </a:t>
            </a:r>
            <a:r>
              <a:rPr sz="1500" b="0">
                <a:solidFill>
                  <a:srgbClr val="222222"/>
                </a:solidFill>
              </a:rPr>
              <a:t>1000000</a:t>
            </a:r>
          </a:p>
          <a:p>
            <a:pPr algn="l">
              <a:spcAft>
                <a:spcPts val="800"/>
              </a:spcAft>
            </a:pPr>
            <a:r>
              <a:rPr sz="1500" b="0">
                <a:solidFill>
                  <a:srgbClr val="222222"/>
                </a:solidFill>
              </a:rPr>
              <a:t>b)  </a:t>
            </a:r>
            <a:r>
              <a:rPr sz="1500" b="0">
                <a:solidFill>
                  <a:srgbClr val="222222"/>
                </a:solidFill>
              </a:rPr>
              <a:t>10</a:t>
            </a:r>
          </a:p>
          <a:p>
            <a:pPr algn="l">
              <a:spcAft>
                <a:spcPts val="800"/>
              </a:spcAft>
            </a:pPr>
            <a:r>
              <a:rPr sz="1500" b="1">
                <a:solidFill>
                  <a:srgbClr val="2E7D32"/>
                </a:solidFill>
              </a:rPr>
              <a:t>c)  </a:t>
            </a:r>
            <a:r>
              <a:rPr sz="1500" b="1">
                <a:solidFill>
                  <a:srgbClr val="2E7D32"/>
                </a:solidFill>
              </a:rPr>
              <a:t>1/1000</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1000</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"Mili" ön eki, birimin binde biri (10⁻³) anlamına gelir.</a:t>
            </a:r>
          </a:p>
          <a:p>
            <a:r>
              <a:rPr sz="1100" b="1">
                <a:solidFill>
                  <a:srgbClr val="1F3864"/>
                </a:solidFill>
              </a:rPr>
              <a:t>Kaynak: </a:t>
            </a:r>
            <a:r>
              <a:rPr sz="1100" b="0">
                <a:solidFill>
                  <a:srgbClr val="404040"/>
                </a:solidFill>
              </a:rPr>
              <a:t>SI birim önekleri.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29</a:t>
            </a:r>
            <a:r>
              <a:rPr sz="1400" b="0">
                <a:solidFill>
                  <a:srgbClr val="D6E4F0"/>
                </a:solidFill>
              </a:rPr>
              <a:t>   ·   Devre Elemanı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tümleşik devre (entegre devre / IC):</a:t>
            </a:r>
          </a:p>
          <a:p>
            <a:pPr algn="l">
              <a:spcAft>
                <a:spcPts val="800"/>
              </a:spcAft>
            </a:pPr>
            <a:r>
              <a:rPr sz="1500" b="0">
                <a:solidFill>
                  <a:srgbClr val="222222"/>
                </a:solidFill>
              </a:rPr>
              <a:t>a)  </a:t>
            </a:r>
            <a:r>
              <a:rPr sz="1500" b="0">
                <a:solidFill>
                  <a:srgbClr val="222222"/>
                </a:solidFill>
              </a:rPr>
              <a:t>Pasif bir elemandır</a:t>
            </a:r>
          </a:p>
          <a:p>
            <a:pPr algn="l">
              <a:spcAft>
                <a:spcPts val="800"/>
              </a:spcAft>
            </a:pPr>
            <a:r>
              <a:rPr sz="1500" b="0">
                <a:solidFill>
                  <a:srgbClr val="222222"/>
                </a:solidFill>
              </a:rPr>
              <a:t>b)  </a:t>
            </a:r>
            <a:r>
              <a:rPr sz="1500" b="0">
                <a:solidFill>
                  <a:srgbClr val="222222"/>
                </a:solidFill>
              </a:rPr>
              <a:t>Bir kondansatör takımıdır</a:t>
            </a:r>
          </a:p>
          <a:p>
            <a:pPr algn="l">
              <a:spcAft>
                <a:spcPts val="800"/>
              </a:spcAft>
            </a:pPr>
            <a:r>
              <a:rPr sz="1500" b="1">
                <a:solidFill>
                  <a:srgbClr val="2E7D32"/>
                </a:solidFill>
              </a:rPr>
              <a:t>c)  </a:t>
            </a:r>
            <a:r>
              <a:rPr sz="1500" b="1">
                <a:solidFill>
                  <a:srgbClr val="2E7D32"/>
                </a:solidFill>
              </a:rPr>
              <a:t>Birçok aktif ve pasif elemanın birleşmesinden oluşur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Tek bir aktif elemandır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Tümleşik devre (IC), tek bir küçük yonga üzerinde çok sayıda transistör, direnç, kondansatör gibi aktif ve pasif elemanı birleştiren bir yapıdır.</a:t>
            </a:r>
          </a:p>
          <a:p>
            <a:r>
              <a:rPr sz="1100" b="1">
                <a:solidFill>
                  <a:srgbClr val="1F3864"/>
                </a:solidFill>
              </a:rPr>
              <a:t>Kaynak: </a:t>
            </a:r>
            <a:r>
              <a:rPr sz="1100" b="0">
                <a:solidFill>
                  <a:srgbClr val="404040"/>
                </a:solidFill>
              </a:rPr>
              <a:t>Tümleşik devre (entegre)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29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30</a:t>
            </a:r>
            <a:r>
              <a:rPr sz="1400" b="0">
                <a:solidFill>
                  <a:srgbClr val="D6E4F0"/>
                </a:solidFill>
              </a:rPr>
              <a:t>   ·   Güç Birimi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CW vericisinin çıkış gücü 100 watttır. Bu değer aşağıdakilerden hangisine eşittir?</a:t>
            </a:r>
          </a:p>
          <a:p>
            <a:pPr algn="l">
              <a:spcAft>
                <a:spcPts val="800"/>
              </a:spcAft>
            </a:pPr>
            <a:r>
              <a:rPr sz="1500" b="0">
                <a:solidFill>
                  <a:srgbClr val="222222"/>
                </a:solidFill>
              </a:rPr>
              <a:t>a)  </a:t>
            </a:r>
            <a:r>
              <a:rPr sz="1500" b="0">
                <a:solidFill>
                  <a:srgbClr val="222222"/>
                </a:solidFill>
              </a:rPr>
              <a:t>10 dBW</a:t>
            </a:r>
          </a:p>
          <a:p>
            <a:pPr algn="l">
              <a:spcAft>
                <a:spcPts val="800"/>
              </a:spcAft>
            </a:pPr>
            <a:r>
              <a:rPr sz="1500" b="1">
                <a:solidFill>
                  <a:srgbClr val="2E7D32"/>
                </a:solidFill>
              </a:rPr>
              <a:t>b)  </a:t>
            </a:r>
            <a:r>
              <a:rPr sz="1500" b="1">
                <a:solidFill>
                  <a:srgbClr val="2E7D32"/>
                </a:solidFill>
              </a:rPr>
              <a:t>20 dBW</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22 dBW</a:t>
            </a:r>
          </a:p>
          <a:p>
            <a:pPr algn="l">
              <a:spcAft>
                <a:spcPts val="800"/>
              </a:spcAft>
            </a:pPr>
            <a:r>
              <a:rPr sz="1500" b="0">
                <a:solidFill>
                  <a:srgbClr val="222222"/>
                </a:solidFill>
              </a:rPr>
              <a:t>d)  </a:t>
            </a:r>
            <a:r>
              <a:rPr sz="1500" b="0">
                <a:solidFill>
                  <a:srgbClr val="222222"/>
                </a:solidFill>
              </a:rPr>
              <a:t>26 dBW</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dBW=10×log₁₀(P/1W)=10×log₁₀(100)=10×2=20 dBW.</a:t>
            </a:r>
          </a:p>
          <a:p>
            <a:r>
              <a:rPr sz="1100" b="1">
                <a:solidFill>
                  <a:srgbClr val="1F3864"/>
                </a:solidFill>
              </a:rPr>
              <a:t>Kaynak: </a:t>
            </a:r>
            <a:r>
              <a:rPr sz="1100" b="0">
                <a:solidFill>
                  <a:srgbClr val="404040"/>
                </a:solidFill>
              </a:rPr>
              <a:t>dBW güç birimi hesabı.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31</a:t>
            </a:r>
            <a:r>
              <a:rPr sz="1400" b="0">
                <a:solidFill>
                  <a:srgbClr val="D6E4F0"/>
                </a:solidFill>
              </a:rPr>
              <a:t>   ·   Anten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QUAD antenin bir kenarı:</a:t>
            </a:r>
          </a:p>
          <a:p>
            <a:pPr algn="l">
              <a:spcAft>
                <a:spcPts val="800"/>
              </a:spcAft>
            </a:pPr>
            <a:r>
              <a:rPr sz="1500" b="1">
                <a:solidFill>
                  <a:srgbClr val="2E7D32"/>
                </a:solidFill>
              </a:rPr>
              <a:t>a)  </a:t>
            </a:r>
            <a:r>
              <a:rPr sz="1500" b="1">
                <a:solidFill>
                  <a:srgbClr val="2E7D32"/>
                </a:solidFill>
              </a:rPr>
              <a:t>Çeyrek dalgadır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Yarım dalgadır</a:t>
            </a:r>
          </a:p>
          <a:p>
            <a:pPr algn="l">
              <a:spcAft>
                <a:spcPts val="800"/>
              </a:spcAft>
            </a:pPr>
            <a:r>
              <a:rPr sz="1500" b="0">
                <a:solidFill>
                  <a:srgbClr val="222222"/>
                </a:solidFill>
              </a:rPr>
              <a:t>c)  </a:t>
            </a:r>
            <a:r>
              <a:rPr sz="1500" b="0">
                <a:solidFill>
                  <a:srgbClr val="222222"/>
                </a:solidFill>
              </a:rPr>
              <a:t>5/8 dalgadır</a:t>
            </a:r>
          </a:p>
          <a:p>
            <a:pPr algn="l">
              <a:spcAft>
                <a:spcPts val="800"/>
              </a:spcAft>
            </a:pPr>
            <a:r>
              <a:rPr sz="1500" b="0">
                <a:solidFill>
                  <a:srgbClr val="222222"/>
                </a:solidFill>
              </a:rPr>
              <a:t>d)  </a:t>
            </a:r>
            <a:r>
              <a:rPr sz="1500" b="0">
                <a:solidFill>
                  <a:srgbClr val="222222"/>
                </a:solidFill>
              </a:rPr>
              <a:t>Tam dalgadır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Kare şeklindeki QUAD antenin toplam çevresi bir tam dalga boyudur; dolayısıyla dört kenarından her biri bir çeyrek dalga boyundadır.</a:t>
            </a:r>
          </a:p>
          <a:p>
            <a:r>
              <a:rPr sz="1100" b="1">
                <a:solidFill>
                  <a:srgbClr val="1F3864"/>
                </a:solidFill>
              </a:rPr>
              <a:t>Kaynak: </a:t>
            </a:r>
            <a:r>
              <a:rPr sz="1100" b="0">
                <a:solidFill>
                  <a:srgbClr val="404040"/>
                </a:solidFill>
              </a:rPr>
              <a:t>QUAD anten geometrisi.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32</a:t>
            </a:r>
            <a:r>
              <a:rPr sz="1400" b="0">
                <a:solidFill>
                  <a:srgbClr val="D6E4F0"/>
                </a:solidFill>
              </a:rPr>
              <a:t>   ·   İstasyon Donanımı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Telsiz cihazları arasında haberleşmeyi kolaylaştırmak amacıyla bir verici istasyonundan aldığı sinyalleri otomatik olarak başka bir frekansta alıcılara yayınlayan aktarıcılara ne ad verilir?</a:t>
            </a:r>
          </a:p>
          <a:p>
            <a:pPr algn="l">
              <a:spcAft>
                <a:spcPts val="800"/>
              </a:spcAft>
            </a:pPr>
            <a:r>
              <a:rPr sz="1500" b="0">
                <a:solidFill>
                  <a:srgbClr val="222222"/>
                </a:solidFill>
              </a:rPr>
              <a:t>a)  </a:t>
            </a:r>
            <a:r>
              <a:rPr sz="1500" b="0">
                <a:solidFill>
                  <a:srgbClr val="222222"/>
                </a:solidFill>
              </a:rPr>
              <a:t>Trafo</a:t>
            </a:r>
          </a:p>
          <a:p>
            <a:pPr algn="l">
              <a:spcAft>
                <a:spcPts val="800"/>
              </a:spcAft>
            </a:pPr>
            <a:r>
              <a:rPr sz="1500" b="1">
                <a:solidFill>
                  <a:srgbClr val="2E7D32"/>
                </a:solidFill>
              </a:rPr>
              <a:t>b)  </a:t>
            </a:r>
            <a:r>
              <a:rPr sz="1500" b="1">
                <a:solidFill>
                  <a:srgbClr val="2E7D32"/>
                </a:solidFill>
              </a:rPr>
              <a:t>Tekrarlayıcı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El telsizi</a:t>
            </a:r>
          </a:p>
          <a:p>
            <a:pPr algn="l">
              <a:spcAft>
                <a:spcPts val="800"/>
              </a:spcAft>
            </a:pPr>
            <a:r>
              <a:rPr sz="1500" b="0">
                <a:solidFill>
                  <a:srgbClr val="222222"/>
                </a:solidFill>
              </a:rPr>
              <a:t>d)  </a:t>
            </a:r>
            <a:r>
              <a:rPr sz="1500" b="0">
                <a:solidFill>
                  <a:srgbClr val="222222"/>
                </a:solidFill>
              </a:rPr>
              <a:t>Mobil telsiz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cihaza tekrarlayıcı (röle, repeater) denir. Yüksek bir noktaya kurulur, bir frekanstan dinleyip başka bir frekanstan aynı anda yayınlar; böylece birbirini doğrudan duyamayan düşük güçlü istasyonlar geniş bir alanda haberleşebilir. Alış ve veriş frekanslarının farklı olması (kayma/shift) zorunludur, aksi hâlde cihaz kendi yayınını dinlemiş olur.</a:t>
            </a:r>
          </a:p>
          <a:p>
            <a:r>
              <a:rPr sz="1100" b="1">
                <a:solidFill>
                  <a:srgbClr val="1F3864"/>
                </a:solidFill>
              </a:rPr>
              <a:t>Kaynak: </a:t>
            </a:r>
            <a:r>
              <a:rPr sz="1100" b="0">
                <a:solidFill>
                  <a:srgbClr val="404040"/>
                </a:solidFill>
              </a:rPr>
              <a:t>Amatör telsiz tekrarlayıcı (röle) sistemlerinin çalışma ilkesi.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33</a:t>
            </a:r>
            <a:r>
              <a:rPr sz="1400" b="0">
                <a:solidFill>
                  <a:srgbClr val="D6E4F0"/>
                </a:solidFill>
              </a:rPr>
              <a:t>   ·   Enterferans</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amatör telsizcinin cihazı, kendisinin ve komşusunun telefonunu enterfere etmektedir. Her iki telefonda aynı model olduğuna göre, enterferansın oluşma sebebi en yüksek olasılıkla aşağıdakilerden hangisidir?</a:t>
            </a:r>
          </a:p>
          <a:p>
            <a:pPr algn="l">
              <a:spcAft>
                <a:spcPts val="800"/>
              </a:spcAft>
            </a:pPr>
            <a:r>
              <a:rPr sz="1500" b="0">
                <a:solidFill>
                  <a:srgbClr val="222222"/>
                </a:solidFill>
              </a:rPr>
              <a:t>a)  </a:t>
            </a:r>
            <a:r>
              <a:rPr sz="1500" b="0">
                <a:solidFill>
                  <a:srgbClr val="222222"/>
                </a:solidFill>
              </a:rPr>
              <a:t>Elektrik şebeke hatlarının RF taşıması</a:t>
            </a:r>
          </a:p>
          <a:p>
            <a:pPr algn="l">
              <a:spcAft>
                <a:spcPts val="800"/>
              </a:spcAft>
            </a:pPr>
            <a:r>
              <a:rPr sz="1500" b="1">
                <a:solidFill>
                  <a:srgbClr val="2E7D32"/>
                </a:solidFill>
              </a:rPr>
              <a:t>b)  </a:t>
            </a:r>
            <a:r>
              <a:rPr sz="1500" b="1">
                <a:solidFill>
                  <a:srgbClr val="2E7D32"/>
                </a:solidFill>
              </a:rPr>
              <a:t>Direk telefon cihazının içyapısı ve telefon kablajı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Vericinin lokal osilatörü</a:t>
            </a:r>
          </a:p>
          <a:p>
            <a:pPr algn="l">
              <a:spcAft>
                <a:spcPts val="800"/>
              </a:spcAft>
            </a:pPr>
            <a:r>
              <a:rPr sz="1500" b="0">
                <a:solidFill>
                  <a:srgbClr val="222222"/>
                </a:solidFill>
              </a:rPr>
              <a:t>d)  </a:t>
            </a:r>
            <a:r>
              <a:rPr sz="1500" b="0">
                <a:solidFill>
                  <a:srgbClr val="222222"/>
                </a:solidFill>
              </a:rPr>
              <a:t>Vericinin AGC'sinin ayarsız olması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İki farklı yerdeki AYNI model telefonun aynı şekilde etkilenmesi, sorunun o telefon modelinin kendi iç tasarımından/kablo yapısından (RF'e karşı yetersiz koruma) kaynaklandığını gösterir — rastgele bir dış etken değil.</a:t>
            </a:r>
          </a:p>
          <a:p>
            <a:r>
              <a:rPr sz="1100" b="1">
                <a:solidFill>
                  <a:srgbClr val="1F3864"/>
                </a:solidFill>
              </a:rPr>
              <a:t>Kaynak: </a:t>
            </a:r>
            <a:r>
              <a:rPr sz="1100" b="0">
                <a:solidFill>
                  <a:srgbClr val="404040"/>
                </a:solidFill>
              </a:rPr>
              <a:t>RF enterferans kök neden analizi.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4: Birimler, Renk Kodu ve Modülasyon</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SI ön ekleri şaşırtmamalı: mili 10⁻³, mikro 10⁻⁶, piko 10⁻¹². Daha küçük birime geçilirken sayı büyür.</a:t>
            </a:r>
          </a:p>
          <a:p>
            <a:pPr algn="l">
              <a:spcAft>
                <a:spcPts val="1400"/>
              </a:spcAft>
            </a:pPr>
            <a:r>
              <a:rPr sz="1700" b="0">
                <a:solidFill>
                  <a:srgbClr val="222222"/>
                </a:solidFill>
              </a:rPr>
              <a:t>•  Kapasitans faradla ölçülür ama pratikte µF, nF ve pF kullanılır; köprü bağıntısı 1 µF = 10⁶ pF.</a:t>
            </a:r>
          </a:p>
          <a:p>
            <a:pPr algn="l">
              <a:spcAft>
                <a:spcPts val="1400"/>
              </a:spcAft>
            </a:pPr>
            <a:r>
              <a:rPr sz="1700" b="0">
                <a:solidFill>
                  <a:srgbClr val="222222"/>
                </a:solidFill>
              </a:rPr>
              <a:t>•  Modülasyon, bilginin yüksek frekanslı taşıyıcıya bindirilmesidir; alıcıdaki ters işlem demodülasyondur.</a:t>
            </a:r>
          </a:p>
          <a:p>
            <a:pPr algn="l">
              <a:spcAft>
                <a:spcPts val="1400"/>
              </a:spcAft>
            </a:pPr>
            <a:r>
              <a:rPr sz="1700" b="0">
                <a:solidFill>
                  <a:srgbClr val="222222"/>
                </a:solidFill>
              </a:rPr>
              <a:t>•  Antenin polarizasyonunu ışıyan elemanın konumu belirler: elemanlar düşeyse yayın düşey polarizelidir.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SI ön ekleri; modülasyon ve demodülasyon tanımları; anten polarizasyonu.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4 Girişi</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34</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0,1 volt, mV cinsinden nasıl gösterilir?</a:t>
            </a:r>
          </a:p>
          <a:p>
            <a:pPr algn="l">
              <a:spcAft>
                <a:spcPts val="800"/>
              </a:spcAft>
            </a:pPr>
            <a:r>
              <a:rPr sz="1500" b="0">
                <a:solidFill>
                  <a:srgbClr val="222222"/>
                </a:solidFill>
              </a:rPr>
              <a:t>a)  </a:t>
            </a:r>
            <a:r>
              <a:rPr sz="1500" b="0">
                <a:solidFill>
                  <a:srgbClr val="222222"/>
                </a:solidFill>
              </a:rPr>
              <a:t>1 mV</a:t>
            </a:r>
          </a:p>
          <a:p>
            <a:pPr algn="l">
              <a:spcAft>
                <a:spcPts val="800"/>
              </a:spcAft>
            </a:pPr>
            <a:r>
              <a:rPr sz="1500" b="0">
                <a:solidFill>
                  <a:srgbClr val="222222"/>
                </a:solidFill>
              </a:rPr>
              <a:t>b)  </a:t>
            </a:r>
            <a:r>
              <a:rPr sz="1500" b="0">
                <a:solidFill>
                  <a:srgbClr val="222222"/>
                </a:solidFill>
              </a:rPr>
              <a:t>10 mV</a:t>
            </a:r>
          </a:p>
          <a:p>
            <a:pPr algn="l">
              <a:spcAft>
                <a:spcPts val="800"/>
              </a:spcAft>
            </a:pPr>
            <a:r>
              <a:rPr sz="1500" b="1">
                <a:solidFill>
                  <a:srgbClr val="2E7D32"/>
                </a:solidFill>
              </a:rPr>
              <a:t>c)  </a:t>
            </a:r>
            <a:r>
              <a:rPr sz="1500" b="1">
                <a:solidFill>
                  <a:srgbClr val="2E7D32"/>
                </a:solidFill>
              </a:rPr>
              <a:t>100 mV</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1000 mV</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Mili ön eki binde bir demektir: 1 V = 1000 mV. Buradan 0,1 V = 0,1 × 1000 = 100 mV bulunur. Ön ek dönüşümlerinde yön şaşırmamak için kural basittir: daha küçük birime geçiliyorsa sayı büyür.</a:t>
            </a:r>
          </a:p>
          <a:p>
            <a:r>
              <a:rPr sz="1100" b="1">
                <a:solidFill>
                  <a:srgbClr val="1F3864"/>
                </a:solidFill>
              </a:rPr>
              <a:t>Kaynak: </a:t>
            </a:r>
            <a:r>
              <a:rPr sz="1100" b="0">
                <a:solidFill>
                  <a:srgbClr val="404040"/>
                </a:solidFill>
              </a:rPr>
              <a:t>SI ön ekleri (mili = 10⁻³).</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35</a:t>
            </a:r>
            <a:r>
              <a:rPr sz="1400" b="0">
                <a:solidFill>
                  <a:srgbClr val="D6E4F0"/>
                </a:solidFill>
              </a:rPr>
              <a:t>   ·   Yarı İletkenler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917867" bIns="182880"/>
          <a:lstStyle/>
          <a:p>
            <a:pPr algn="l">
              <a:spcAft>
                <a:spcPts val="1400"/>
              </a:spcAft>
            </a:pPr>
            <a:r>
              <a:rPr sz="1700" b="1">
                <a:solidFill>
                  <a:srgbClr val="222222"/>
                </a:solidFill>
              </a:rPr>
              <a:t>Şekilde görülen sembol (daire içinde transistör; emiter oku tabana doğru, yani içeri yönelmiş);</a:t>
            </a:r>
          </a:p>
          <a:p>
            <a:pPr algn="l">
              <a:spcAft>
                <a:spcPts val="800"/>
              </a:spcAft>
            </a:pPr>
            <a:r>
              <a:rPr sz="1500" b="1">
                <a:solidFill>
                  <a:srgbClr val="2E7D32"/>
                </a:solidFill>
              </a:rPr>
              <a:t>a)  </a:t>
            </a:r>
            <a:r>
              <a:rPr sz="1500" b="1">
                <a:solidFill>
                  <a:srgbClr val="2E7D32"/>
                </a:solidFill>
              </a:rPr>
              <a:t>PNP transistördür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NPN transistördür</a:t>
            </a:r>
          </a:p>
          <a:p>
            <a:pPr algn="l">
              <a:spcAft>
                <a:spcPts val="800"/>
              </a:spcAft>
            </a:pPr>
            <a:r>
              <a:rPr sz="1500" b="0">
                <a:solidFill>
                  <a:srgbClr val="222222"/>
                </a:solidFill>
              </a:rPr>
              <a:t>c)  </a:t>
            </a:r>
            <a:r>
              <a:rPr sz="1500" b="0">
                <a:solidFill>
                  <a:srgbClr val="222222"/>
                </a:solidFill>
              </a:rPr>
              <a:t>P tip FET transistördür</a:t>
            </a:r>
          </a:p>
          <a:p>
            <a:pPr algn="l">
              <a:spcAft>
                <a:spcPts val="800"/>
              </a:spcAft>
            </a:pPr>
            <a:r>
              <a:rPr sz="1500" b="0">
                <a:solidFill>
                  <a:srgbClr val="222222"/>
                </a:solidFill>
              </a:rPr>
              <a:t>d)  </a:t>
            </a:r>
            <a:r>
              <a:rPr sz="1500" b="0">
                <a:solidFill>
                  <a:srgbClr val="222222"/>
                </a:solidFill>
              </a:rPr>
              <a:t>N tip FET transistördür</a:t>
            </a:r>
          </a:p>
        </p:txBody>
      </p:sp>
      <p:pic>
        <p:nvPicPr>
          <p:cNvPr id="5" name="Picture 4" descr="Teknik_035.png"/>
          <p:cNvPicPr>
            <a:picLocks noChangeAspect="1"/>
          </p:cNvPicPr>
          <p:nvPr/>
        </p:nvPicPr>
        <p:blipFill>
          <a:blip r:embed="rId2"/>
          <a:stretch>
            <a:fillRect/>
          </a:stretch>
        </p:blipFill>
        <p:spPr>
          <a:xfrm>
            <a:off x="757200" y="1090120"/>
            <a:ext cx="5008179" cy="587867"/>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Bipolar transistörün türünü emiter üzerindeki okun yönü belirler: ok tabana doğru (içeri) bakıyorsa PNP, tabandan dışarı bakıyorsa NPN'dir. Şekildeki okun ucu tabana dönük olduğuna göre eleman PNP transistördür. Hatırlatıcı olarak "NPN — Not Pointing iN" (ok içeri bakmaz) kalıbı kullanılır. FET sembolleri bambaşkadır: onlarda emiter-kollektör yerine kaynak (source), oluk (drain) ve kapı (gate) bulunur, kapı ucu kanala dik bir çizgi olarak çizilir.</a:t>
            </a:r>
          </a:p>
          <a:p>
            <a:r>
              <a:rPr sz="1100" b="1">
                <a:solidFill>
                  <a:srgbClr val="1F3864"/>
                </a:solidFill>
              </a:rPr>
              <a:t>Kaynak: </a:t>
            </a:r>
            <a:r>
              <a:rPr sz="1100" b="0">
                <a:solidFill>
                  <a:srgbClr val="404040"/>
                </a:solidFill>
              </a:rPr>
              <a:t>Bipolar transistör sembolleri ve emiter oku kuralı.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36</a:t>
            </a:r>
            <a:r>
              <a:rPr sz="1400" b="0">
                <a:solidFill>
                  <a:srgbClr val="D6E4F0"/>
                </a:solidFill>
              </a:rPr>
              <a:t>   ·   Direnç Renk Kodu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Direnç renkleri sırasıyla Sarı, Turuncu, Kahverengi, Altın olan bir direncin değeri hangi sınırlar içindedir?</a:t>
            </a:r>
          </a:p>
          <a:p>
            <a:pPr algn="l">
              <a:spcAft>
                <a:spcPts val="800"/>
              </a:spcAft>
            </a:pPr>
            <a:r>
              <a:rPr sz="1500" b="0">
                <a:solidFill>
                  <a:srgbClr val="222222"/>
                </a:solidFill>
              </a:rPr>
              <a:t>a)  </a:t>
            </a:r>
            <a:r>
              <a:rPr sz="1500" b="0">
                <a:solidFill>
                  <a:srgbClr val="222222"/>
                </a:solidFill>
              </a:rPr>
              <a:t>425-435 ohm</a:t>
            </a:r>
          </a:p>
          <a:p>
            <a:pPr algn="l">
              <a:spcAft>
                <a:spcPts val="800"/>
              </a:spcAft>
            </a:pPr>
            <a:r>
              <a:rPr sz="1500" b="0">
                <a:solidFill>
                  <a:srgbClr val="222222"/>
                </a:solidFill>
              </a:rPr>
              <a:t>b)  </a:t>
            </a:r>
            <a:r>
              <a:rPr sz="1500" b="0">
                <a:solidFill>
                  <a:srgbClr val="222222"/>
                </a:solidFill>
              </a:rPr>
              <a:t>387-473 ohm</a:t>
            </a:r>
          </a:p>
          <a:p>
            <a:pPr algn="l">
              <a:spcAft>
                <a:spcPts val="800"/>
              </a:spcAft>
            </a:pPr>
            <a:r>
              <a:rPr sz="1500" b="0">
                <a:solidFill>
                  <a:srgbClr val="222222"/>
                </a:solidFill>
              </a:rPr>
              <a:t>c)  </a:t>
            </a:r>
            <a:r>
              <a:rPr sz="1500" b="0">
                <a:solidFill>
                  <a:srgbClr val="222222"/>
                </a:solidFill>
              </a:rPr>
              <a:t>4085-4515 ohm</a:t>
            </a:r>
          </a:p>
          <a:p>
            <a:pPr algn="l">
              <a:spcAft>
                <a:spcPts val="800"/>
              </a:spcAft>
            </a:pPr>
            <a:r>
              <a:rPr sz="1500" b="1">
                <a:solidFill>
                  <a:srgbClr val="2E7D32"/>
                </a:solidFill>
              </a:rPr>
              <a:t>d)  </a:t>
            </a:r>
            <a:r>
              <a:rPr sz="1500" b="1">
                <a:solidFill>
                  <a:srgbClr val="2E7D32"/>
                </a:solidFill>
              </a:rPr>
              <a:t>408,5-451,5 ohm</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Dört bantlı kodda ilk iki bant rakamları, üçüncü bant çarpanı, dördüncü bant toleransı verir. Sarı 4, turuncu 3, kahverengi çarpan 10, altın ise ±%5 toleranstır: 43 × 10 = 430 ohm ±%5. Tolerans payı 430 × 0,05 = 21,5 ohm olduğundan sınırlar 408,5 ile 451,5 ohm arasıdır. Şıkkı (b) ±%10, (c) ise çarpanı 100 almış hâlidir.</a:t>
            </a:r>
          </a:p>
          <a:p>
            <a:r>
              <a:rPr sz="1100" b="1">
                <a:solidFill>
                  <a:srgbClr val="1F3864"/>
                </a:solidFill>
              </a:rPr>
              <a:t>Kaynak: </a:t>
            </a:r>
            <a:r>
              <a:rPr sz="1100" b="0">
                <a:solidFill>
                  <a:srgbClr val="404040"/>
                </a:solidFill>
              </a:rPr>
              <a:t>Direnç renk kodu tablosu ve tolerans hesabı.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37</a:t>
            </a:r>
            <a:r>
              <a:rPr sz="1400" b="0">
                <a:solidFill>
                  <a:srgbClr val="D6E4F0"/>
                </a:solidFill>
              </a:rPr>
              <a:t>   ·   Devre Elemanları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Bazen transistörlerin bacağına küçük ferrit yüzükler takılır, bunun nedeni aşağıdakilerden hangisi olabilir?</a:t>
            </a:r>
          </a:p>
          <a:p>
            <a:pPr algn="l">
              <a:spcAft>
                <a:spcPts val="800"/>
              </a:spcAft>
            </a:pPr>
            <a:r>
              <a:rPr sz="1500" b="0">
                <a:solidFill>
                  <a:srgbClr val="222222"/>
                </a:solidFill>
              </a:rPr>
              <a:t>a)  </a:t>
            </a:r>
            <a:r>
              <a:rPr sz="1500" b="0">
                <a:solidFill>
                  <a:srgbClr val="222222"/>
                </a:solidFill>
              </a:rPr>
              <a:t>Transistör bacağını ekranlamak.</a:t>
            </a:r>
          </a:p>
          <a:p>
            <a:pPr algn="l">
              <a:spcAft>
                <a:spcPts val="800"/>
              </a:spcAft>
            </a:pPr>
            <a:r>
              <a:rPr sz="1500" b="0">
                <a:solidFill>
                  <a:srgbClr val="222222"/>
                </a:solidFill>
              </a:rPr>
              <a:t>b)  </a:t>
            </a:r>
            <a:r>
              <a:rPr sz="1500" b="0">
                <a:solidFill>
                  <a:srgbClr val="222222"/>
                </a:solidFill>
              </a:rPr>
              <a:t>Transistör ile baskı devre arasında mesafe bırakmak.</a:t>
            </a:r>
          </a:p>
          <a:p>
            <a:pPr algn="l">
              <a:spcAft>
                <a:spcPts val="800"/>
              </a:spcAft>
            </a:pPr>
            <a:r>
              <a:rPr sz="1500" b="1">
                <a:solidFill>
                  <a:srgbClr val="2E7D32"/>
                </a:solidFill>
              </a:rPr>
              <a:t>c)  </a:t>
            </a:r>
            <a:r>
              <a:rPr sz="1500" b="1">
                <a:solidFill>
                  <a:srgbClr val="2E7D32"/>
                </a:solidFill>
              </a:rPr>
              <a:t>Parazit osilasyonları önlemek.</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50 ohma ayarlamak.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Ferrit boncuk, bacağa küçük bir endüktans ve yüksek frekanslarda kayıp direnci ekler; alçak frekansta neredeyse etkisizken çok yüksek frekanslarda sinyali bastırır. Bu, transistörün çalışması istenmeyen frekanslarda kendi kendine osilasyona (parazit osilasyon) girmesini engeller. Ekranlama işini ferrit boncuk değil metal kutu veya kafes yapar.</a:t>
            </a:r>
          </a:p>
          <a:p>
            <a:r>
              <a:rPr sz="1100" b="1">
                <a:solidFill>
                  <a:srgbClr val="1F3864"/>
                </a:solidFill>
              </a:rPr>
              <a:t>Kaynak: </a:t>
            </a:r>
            <a:r>
              <a:rPr sz="1100" b="0">
                <a:solidFill>
                  <a:srgbClr val="404040"/>
                </a:solidFill>
              </a:rPr>
              <a:t>Ferrit boncuğun yüksek frekansta bastırıcı davranışı.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38</a:t>
            </a:r>
            <a:r>
              <a:rPr sz="1400" b="0">
                <a:solidFill>
                  <a:srgbClr val="D6E4F0"/>
                </a:solidFill>
              </a:rPr>
              <a:t>   ·   Transformatör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transformatörün primer sargısı sekonder sargısının beş katıdır. Primer sargılarına 250 V verilirse sekonderinden kaç volt çıkar?</a:t>
            </a:r>
          </a:p>
          <a:p>
            <a:pPr algn="l">
              <a:spcAft>
                <a:spcPts val="800"/>
              </a:spcAft>
            </a:pPr>
            <a:r>
              <a:rPr sz="1500" b="0">
                <a:solidFill>
                  <a:srgbClr val="222222"/>
                </a:solidFill>
              </a:rPr>
              <a:t>a)  </a:t>
            </a:r>
            <a:r>
              <a:rPr sz="1500" b="0">
                <a:solidFill>
                  <a:srgbClr val="222222"/>
                </a:solidFill>
              </a:rPr>
              <a:t>10 V</a:t>
            </a:r>
          </a:p>
          <a:p>
            <a:pPr algn="l">
              <a:spcAft>
                <a:spcPts val="800"/>
              </a:spcAft>
            </a:pPr>
            <a:r>
              <a:rPr sz="1500" b="0">
                <a:solidFill>
                  <a:srgbClr val="222222"/>
                </a:solidFill>
              </a:rPr>
              <a:t>b)  </a:t>
            </a:r>
            <a:r>
              <a:rPr sz="1500" b="0">
                <a:solidFill>
                  <a:srgbClr val="222222"/>
                </a:solidFill>
              </a:rPr>
              <a:t>25 V</a:t>
            </a:r>
          </a:p>
          <a:p>
            <a:pPr algn="l">
              <a:spcAft>
                <a:spcPts val="800"/>
              </a:spcAft>
            </a:pPr>
            <a:r>
              <a:rPr sz="1500" b="1">
                <a:solidFill>
                  <a:srgbClr val="2E7D32"/>
                </a:solidFill>
              </a:rPr>
              <a:t>c)  </a:t>
            </a:r>
            <a:r>
              <a:rPr sz="1500" b="1">
                <a:solidFill>
                  <a:srgbClr val="2E7D32"/>
                </a:solidFill>
              </a:rPr>
              <a:t>50 V</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1250 V</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İdeal transformatörde gerilim oranı sarım oranına eşittir: Vp/Vs = Np/Ns. Primer sarımı sekonderin 5 katı olduğuna göre gerilim de 5 kat düşer: 250 / 5 = 50 V. Şıkkı (d) 1250 V, oranın ters uygulanmasıyla — yani yükseltici sanılmasıyla — elde edilir; sarım çoksa gerilim de çoktur, o taraf primerdir.</a:t>
            </a:r>
          </a:p>
          <a:p>
            <a:r>
              <a:rPr sz="1100" b="1">
                <a:solidFill>
                  <a:srgbClr val="1F3864"/>
                </a:solidFill>
              </a:rPr>
              <a:t>Kaynak: </a:t>
            </a:r>
            <a:r>
              <a:rPr sz="1100" b="0">
                <a:solidFill>
                  <a:srgbClr val="404040"/>
                </a:solidFill>
              </a:rPr>
              <a:t>Transformatör sarım-gerilim oranı Vp/Vs = Np/Ns.</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39</a:t>
            </a:r>
            <a:r>
              <a:rPr sz="1400" b="0">
                <a:solidFill>
                  <a:srgbClr val="D6E4F0"/>
                </a:solidFill>
              </a:rPr>
              <a:t>   ·   Kapasitans</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Üç farklı değerde kondansatör paralel bağlandığında toplam kapasite ne olur?</a:t>
            </a:r>
          </a:p>
          <a:p>
            <a:pPr algn="l">
              <a:spcAft>
                <a:spcPts val="800"/>
              </a:spcAft>
            </a:pPr>
            <a:r>
              <a:rPr sz="1500" b="1">
                <a:solidFill>
                  <a:srgbClr val="2E7D32"/>
                </a:solidFill>
              </a:rPr>
              <a:t>a)  </a:t>
            </a:r>
            <a:r>
              <a:rPr sz="1500" b="1">
                <a:solidFill>
                  <a:srgbClr val="2E7D32"/>
                </a:solidFill>
              </a:rPr>
              <a:t>En yüksek değerli kapasiteden daha büyük.</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Üçünün aritmetiksel ortalaması.</a:t>
            </a:r>
          </a:p>
          <a:p>
            <a:pPr algn="l">
              <a:spcAft>
                <a:spcPts val="800"/>
              </a:spcAft>
            </a:pPr>
            <a:r>
              <a:rPr sz="1500" b="0">
                <a:solidFill>
                  <a:srgbClr val="222222"/>
                </a:solidFill>
              </a:rPr>
              <a:t>c)  </a:t>
            </a:r>
            <a:r>
              <a:rPr sz="1500" b="0">
                <a:solidFill>
                  <a:srgbClr val="222222"/>
                </a:solidFill>
              </a:rPr>
              <a:t>En düşük değerli kapasiteden daha küçük.</a:t>
            </a:r>
          </a:p>
          <a:p>
            <a:pPr algn="l">
              <a:spcAft>
                <a:spcPts val="800"/>
              </a:spcAft>
            </a:pPr>
            <a:r>
              <a:rPr sz="1500" b="0">
                <a:solidFill>
                  <a:srgbClr val="222222"/>
                </a:solidFill>
              </a:rPr>
              <a:t>d)  </a:t>
            </a:r>
            <a:r>
              <a:rPr sz="1500" b="0">
                <a:solidFill>
                  <a:srgbClr val="222222"/>
                </a:solidFill>
              </a:rPr>
              <a:t>En yüksek ve düşük kapasiteli kondansatörler arasında herhangi bir değer.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Paralel bağlı kondansatörlerde toplam kapasitans, tüm değerlerin toplamıdır; bu nedenle sonuç her zaman en büyük tekil değerden de büyük olur.</a:t>
            </a:r>
          </a:p>
          <a:p>
            <a:r>
              <a:rPr sz="1100" b="1">
                <a:solidFill>
                  <a:srgbClr val="1F3864"/>
                </a:solidFill>
              </a:rPr>
              <a:t>Kaynak: </a:t>
            </a:r>
            <a:r>
              <a:rPr sz="1100" b="0">
                <a:solidFill>
                  <a:srgbClr val="404040"/>
                </a:solidFill>
              </a:rPr>
              <a:t>Kapasitans hesabı (paralel bağlantı).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39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40</a:t>
            </a:r>
            <a:r>
              <a:rPr sz="1400" b="0">
                <a:solidFill>
                  <a:srgbClr val="D6E4F0"/>
                </a:solidFill>
              </a:rPr>
              <a:t>   ·   Frekans ve Periyot</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Periyodu 50 mikrosaniye olan frekans nedir?</a:t>
            </a:r>
          </a:p>
          <a:p>
            <a:pPr algn="l">
              <a:spcAft>
                <a:spcPts val="800"/>
              </a:spcAft>
            </a:pPr>
            <a:r>
              <a:rPr sz="1500" b="0">
                <a:solidFill>
                  <a:srgbClr val="222222"/>
                </a:solidFill>
              </a:rPr>
              <a:t>a)  </a:t>
            </a:r>
            <a:r>
              <a:rPr sz="1500" b="0">
                <a:solidFill>
                  <a:srgbClr val="222222"/>
                </a:solidFill>
              </a:rPr>
              <a:t>2 kHz</a:t>
            </a:r>
          </a:p>
          <a:p>
            <a:pPr algn="l">
              <a:spcAft>
                <a:spcPts val="800"/>
              </a:spcAft>
            </a:pPr>
            <a:r>
              <a:rPr sz="1500" b="1">
                <a:solidFill>
                  <a:srgbClr val="2E7D32"/>
                </a:solidFill>
              </a:rPr>
              <a:t>b)  </a:t>
            </a:r>
            <a:r>
              <a:rPr sz="1500" b="1">
                <a:solidFill>
                  <a:srgbClr val="2E7D32"/>
                </a:solidFill>
              </a:rPr>
              <a:t>20 kHz</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200 kHz</a:t>
            </a:r>
          </a:p>
          <a:p>
            <a:pPr algn="l">
              <a:spcAft>
                <a:spcPts val="800"/>
              </a:spcAft>
            </a:pPr>
            <a:r>
              <a:rPr sz="1500" b="0">
                <a:solidFill>
                  <a:srgbClr val="222222"/>
                </a:solidFill>
              </a:rPr>
              <a:t>d)  </a:t>
            </a:r>
            <a:r>
              <a:rPr sz="1500" b="0">
                <a:solidFill>
                  <a:srgbClr val="222222"/>
                </a:solidFill>
              </a:rPr>
              <a:t>2 MHz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Frekans, periyodun tersidir: f = 1/T. T = 50 µs = 50 × 10⁻⁶ saniye olduğuna göre f = 1 / (50 × 10⁻⁶) = 20 000 Hz = 20 kHz. Pratik kısayol: mikrosaniye cinsinden periyot biliniyorsa f (MHz) = 1 / T (µs); burada 1/50 = 0,02 MHz = 20 kHz.</a:t>
            </a:r>
          </a:p>
          <a:p>
            <a:r>
              <a:rPr sz="1100" b="1">
                <a:solidFill>
                  <a:srgbClr val="1F3864"/>
                </a:solidFill>
              </a:rPr>
              <a:t>Kaynak: </a:t>
            </a:r>
            <a:r>
              <a:rPr sz="1100" b="0">
                <a:solidFill>
                  <a:srgbClr val="404040"/>
                </a:solidFill>
              </a:rPr>
              <a:t>f = 1 / T bağıntısı.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41</a:t>
            </a:r>
            <a:r>
              <a:rPr sz="1400" b="0">
                <a:solidFill>
                  <a:srgbClr val="D6E4F0"/>
                </a:solidFill>
              </a:rPr>
              <a:t>   ·   Güç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 W ve 1 Mohm'luk bir dirençten geçirilebilecek maksimum akım aşağıdakilerden hangisidir?</a:t>
            </a:r>
          </a:p>
          <a:p>
            <a:pPr algn="l">
              <a:spcAft>
                <a:spcPts val="800"/>
              </a:spcAft>
            </a:pPr>
            <a:r>
              <a:rPr sz="1500" b="0">
                <a:solidFill>
                  <a:srgbClr val="222222"/>
                </a:solidFill>
              </a:rPr>
              <a:t>a)  </a:t>
            </a:r>
            <a:r>
              <a:rPr sz="1500" b="0">
                <a:solidFill>
                  <a:srgbClr val="222222"/>
                </a:solidFill>
              </a:rPr>
              <a:t>10⁻⁶ A</a:t>
            </a:r>
          </a:p>
          <a:p>
            <a:pPr algn="l">
              <a:spcAft>
                <a:spcPts val="800"/>
              </a:spcAft>
            </a:pPr>
            <a:r>
              <a:rPr sz="1500" b="1">
                <a:solidFill>
                  <a:srgbClr val="2E7D32"/>
                </a:solidFill>
              </a:rPr>
              <a:t>b)  </a:t>
            </a:r>
            <a:r>
              <a:rPr sz="1500" b="1">
                <a:solidFill>
                  <a:srgbClr val="2E7D32"/>
                </a:solidFill>
              </a:rPr>
              <a:t>10⁻³ A</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0,1 mA</a:t>
            </a:r>
          </a:p>
          <a:p>
            <a:pPr algn="l">
              <a:spcAft>
                <a:spcPts val="800"/>
              </a:spcAft>
            </a:pPr>
            <a:r>
              <a:rPr sz="1500" b="0">
                <a:solidFill>
                  <a:srgbClr val="222222"/>
                </a:solidFill>
              </a:rPr>
              <a:t>d)  </a:t>
            </a:r>
            <a:r>
              <a:rPr sz="1500" b="0">
                <a:solidFill>
                  <a:srgbClr val="222222"/>
                </a:solidFill>
              </a:rPr>
              <a:t>10⁻¹² 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P=I²R formülünden I=√(P/R)=√(1/1.000.000)=√(10⁻⁶)=10⁻³ A.</a:t>
            </a:r>
          </a:p>
          <a:p>
            <a:r>
              <a:rPr sz="1100" b="1">
                <a:solidFill>
                  <a:srgbClr val="1F3864"/>
                </a:solidFill>
              </a:rPr>
              <a:t>Kaynak: </a:t>
            </a:r>
            <a:r>
              <a:rPr sz="1100" b="0">
                <a:solidFill>
                  <a:srgbClr val="404040"/>
                </a:solidFill>
              </a:rPr>
              <a:t>Ohm Kanunu (V=IR) ve temel devre analizi.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42</a:t>
            </a:r>
            <a:r>
              <a:rPr sz="1400" b="0">
                <a:solidFill>
                  <a:srgbClr val="D6E4F0"/>
                </a:solidFill>
              </a:rPr>
              <a:t>   ·   Anten ve Polarizasyon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760100" bIns="182880"/>
          <a:lstStyle/>
          <a:p>
            <a:pPr algn="l">
              <a:spcAft>
                <a:spcPts val="1400"/>
              </a:spcAft>
            </a:pPr>
            <a:r>
              <a:rPr sz="1700" b="1">
                <a:solidFill>
                  <a:srgbClr val="222222"/>
                </a:solidFill>
              </a:rPr>
              <a:t>Şekilde bir beam anteni görülmektedir (yatay taşıyıcı boru üzerine düşey konumda dizilmiş elemanlar). Bu antenden gönderilen sinyaller:</a:t>
            </a:r>
          </a:p>
          <a:p>
            <a:pPr algn="l">
              <a:spcAft>
                <a:spcPts val="800"/>
              </a:spcAft>
            </a:pPr>
            <a:r>
              <a:rPr sz="1500" b="1">
                <a:solidFill>
                  <a:srgbClr val="2E7D32"/>
                </a:solidFill>
              </a:rPr>
              <a:t>a)  </a:t>
            </a:r>
            <a:r>
              <a:rPr sz="1500" b="1">
                <a:solidFill>
                  <a:srgbClr val="2E7D32"/>
                </a:solidFill>
              </a:rPr>
              <a:t>Düşey polarizelidir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Yatay polarizelidir</a:t>
            </a:r>
          </a:p>
          <a:p>
            <a:pPr algn="l">
              <a:spcAft>
                <a:spcPts val="800"/>
              </a:spcAft>
            </a:pPr>
            <a:r>
              <a:rPr sz="1500" b="0">
                <a:solidFill>
                  <a:srgbClr val="222222"/>
                </a:solidFill>
              </a:rPr>
              <a:t>c)  </a:t>
            </a:r>
            <a:r>
              <a:rPr sz="1500" b="0">
                <a:solidFill>
                  <a:srgbClr val="222222"/>
                </a:solidFill>
              </a:rPr>
              <a:t>Eliptik polarizelidir</a:t>
            </a:r>
          </a:p>
          <a:p>
            <a:pPr algn="l">
              <a:spcAft>
                <a:spcPts val="800"/>
              </a:spcAft>
            </a:pPr>
            <a:r>
              <a:rPr sz="1500" b="0">
                <a:solidFill>
                  <a:srgbClr val="222222"/>
                </a:solidFill>
              </a:rPr>
              <a:t>d)  </a:t>
            </a:r>
            <a:r>
              <a:rPr sz="1500" b="0">
                <a:solidFill>
                  <a:srgbClr val="222222"/>
                </a:solidFill>
              </a:rPr>
              <a:t>Polarizeli değildir</a:t>
            </a:r>
          </a:p>
        </p:txBody>
      </p:sp>
      <p:pic>
        <p:nvPicPr>
          <p:cNvPr id="5" name="Picture 4" descr="Teknik_042.png"/>
          <p:cNvPicPr>
            <a:picLocks noChangeAspect="1"/>
          </p:cNvPicPr>
          <p:nvPr/>
        </p:nvPicPr>
        <p:blipFill>
          <a:blip r:embed="rId2"/>
          <a:stretch>
            <a:fillRect/>
          </a:stretch>
        </p:blipFill>
        <p:spPr>
          <a:xfrm>
            <a:off x="757200" y="1090120"/>
            <a:ext cx="5008179" cy="143010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antenin polarizasyonunu, ışıyan elemanının yeryüzüne göre konumu belirler: elemanlar düşey ise yayılan elektrik alan da düşeydir, yani yayın düşey polarizelidir. Şekildeki beam anteninin elemanları taşıyıcı boruya dik, yere göre düşey durduğundan yayın düşey polarizelidir. Karşı istasyonun da aynı polarizasyonda çalışması önemlidir; polarizasyon uyumsuzluğu VHF/UHF'de 20 dB'ye varan kayıp getirebilir.</a:t>
            </a:r>
          </a:p>
          <a:p>
            <a:r>
              <a:rPr sz="1100" b="1">
                <a:solidFill>
                  <a:srgbClr val="1F3864"/>
                </a:solidFill>
              </a:rPr>
              <a:t>Kaynak: </a:t>
            </a:r>
            <a:r>
              <a:rPr sz="1100" b="0">
                <a:solidFill>
                  <a:srgbClr val="404040"/>
                </a:solidFill>
              </a:rPr>
              <a:t>Anten polarizasyonu ve ışıyan eleman konumu.</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43</a:t>
            </a:r>
            <a:r>
              <a:rPr sz="1400" b="0">
                <a:solidFill>
                  <a:srgbClr val="D6E4F0"/>
                </a:solidFill>
              </a:rPr>
              <a:t>   ·   Empedans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Şekildeki RLC devresinin empedansını bulunuz. (XC=10ohm, XL=22ohm, R=5ohm seri) Teknik — Soru 129</a:t>
            </a:r>
          </a:p>
          <a:p>
            <a:pPr algn="l">
              <a:spcAft>
                <a:spcPts val="800"/>
              </a:spcAft>
            </a:pPr>
            <a:r>
              <a:rPr sz="1500" b="0">
                <a:solidFill>
                  <a:srgbClr val="222222"/>
                </a:solidFill>
              </a:rPr>
              <a:t>a)  </a:t>
            </a:r>
            <a:r>
              <a:rPr sz="1500" b="0">
                <a:solidFill>
                  <a:srgbClr val="222222"/>
                </a:solidFill>
              </a:rPr>
              <a:t>32 Ω</a:t>
            </a:r>
          </a:p>
          <a:p>
            <a:pPr algn="l">
              <a:spcAft>
                <a:spcPts val="800"/>
              </a:spcAft>
            </a:pPr>
            <a:r>
              <a:rPr sz="1500" b="0">
                <a:solidFill>
                  <a:srgbClr val="222222"/>
                </a:solidFill>
              </a:rPr>
              <a:t>b)  </a:t>
            </a:r>
            <a:r>
              <a:rPr sz="1500" b="0">
                <a:solidFill>
                  <a:srgbClr val="222222"/>
                </a:solidFill>
              </a:rPr>
              <a:t>0,33 Ω</a:t>
            </a:r>
          </a:p>
          <a:p>
            <a:pPr algn="l">
              <a:spcAft>
                <a:spcPts val="800"/>
              </a:spcAft>
            </a:pPr>
            <a:r>
              <a:rPr sz="1500" b="1">
                <a:solidFill>
                  <a:srgbClr val="2E7D32"/>
                </a:solidFill>
              </a:rPr>
              <a:t>c)  </a:t>
            </a:r>
            <a:r>
              <a:rPr sz="1500" b="1">
                <a:solidFill>
                  <a:srgbClr val="2E7D32"/>
                </a:solidFill>
              </a:rPr>
              <a:t>13 Ω</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14 Ω</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Seri RLC devresinde Z=√(R²+(XL-XC)²)=√(5²+(22-10)²)=√(25+144)=√169=13 Ω.</a:t>
            </a:r>
          </a:p>
          <a:p>
            <a:r>
              <a:rPr sz="1100" b="1">
                <a:solidFill>
                  <a:srgbClr val="1F3864"/>
                </a:solidFill>
              </a:rPr>
              <a:t>Kaynak: </a:t>
            </a:r>
            <a:r>
              <a:rPr sz="1100" b="0">
                <a:solidFill>
                  <a:srgbClr val="404040"/>
                </a:solidFill>
              </a:rPr>
              <a:t>Seri RLC devresi empedans hesabı (Z=√(R²+(XL-XC)²)).</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44</a:t>
            </a:r>
            <a:r>
              <a:rPr sz="1400" b="0">
                <a:solidFill>
                  <a:srgbClr val="D6E4F0"/>
                </a:solidFill>
              </a:rPr>
              <a:t>   ·   Modülasyon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08561" bIns="182880"/>
          <a:lstStyle/>
          <a:p>
            <a:pPr algn="l">
              <a:spcAft>
                <a:spcPts val="1400"/>
              </a:spcAft>
            </a:pPr>
            <a:r>
              <a:rPr sz="1700" b="1">
                <a:solidFill>
                  <a:srgbClr val="222222"/>
                </a:solidFill>
              </a:rPr>
              <a:t>Şekilde (zarfı zaman zaman sıfıra inip aşırı genişleyen bir AM sinyali görülmektedir) görülen sinyal hakkında ne söylenebilir?</a:t>
            </a:r>
          </a:p>
          <a:p>
            <a:pPr algn="l">
              <a:spcAft>
                <a:spcPts val="800"/>
              </a:spcAft>
            </a:pPr>
            <a:r>
              <a:rPr sz="1500" b="0">
                <a:solidFill>
                  <a:srgbClr val="222222"/>
                </a:solidFill>
              </a:rPr>
              <a:t>a)  </a:t>
            </a:r>
            <a:r>
              <a:rPr sz="1500" b="0">
                <a:solidFill>
                  <a:srgbClr val="222222"/>
                </a:solidFill>
              </a:rPr>
              <a:t>%100 modülelidir</a:t>
            </a:r>
          </a:p>
          <a:p>
            <a:pPr algn="l">
              <a:spcAft>
                <a:spcPts val="800"/>
              </a:spcAft>
            </a:pPr>
            <a:r>
              <a:rPr sz="1500" b="0">
                <a:solidFill>
                  <a:srgbClr val="222222"/>
                </a:solidFill>
              </a:rPr>
              <a:t>b)  </a:t>
            </a:r>
            <a:r>
              <a:rPr sz="1500" b="0">
                <a:solidFill>
                  <a:srgbClr val="222222"/>
                </a:solidFill>
              </a:rPr>
              <a:t>%50 modülelidir</a:t>
            </a:r>
          </a:p>
          <a:p>
            <a:pPr algn="l">
              <a:spcAft>
                <a:spcPts val="800"/>
              </a:spcAft>
            </a:pPr>
            <a:r>
              <a:rPr sz="1500" b="0">
                <a:solidFill>
                  <a:srgbClr val="222222"/>
                </a:solidFill>
              </a:rPr>
              <a:t>c)  </a:t>
            </a:r>
            <a:r>
              <a:rPr sz="1500" b="0">
                <a:solidFill>
                  <a:srgbClr val="222222"/>
                </a:solidFill>
              </a:rPr>
              <a:t>Modülasyon yüzdesi çok düşüktür</a:t>
            </a:r>
          </a:p>
          <a:p>
            <a:pPr algn="l">
              <a:spcAft>
                <a:spcPts val="800"/>
              </a:spcAft>
            </a:pPr>
            <a:r>
              <a:rPr sz="1500" b="1">
                <a:solidFill>
                  <a:srgbClr val="2E7D32"/>
                </a:solidFill>
              </a:rPr>
              <a:t>d)  </a:t>
            </a:r>
            <a:r>
              <a:rPr sz="1500" b="1">
                <a:solidFill>
                  <a:srgbClr val="2E7D32"/>
                </a:solidFill>
              </a:rPr>
              <a:t>Aşırı modüleli sinyaldir</a:t>
            </a:r>
            <a:r>
              <a:rPr sz="1200" b="0">
                <a:solidFill>
                  <a:srgbClr val="2E7D32"/>
                </a:solidFill>
              </a:rPr>
              <a:t>   ✓ Doğru cevap</a:t>
            </a:r>
          </a:p>
        </p:txBody>
      </p:sp>
      <p:pic>
        <p:nvPicPr>
          <p:cNvPr id="5" name="Picture 4" descr="Teknik_044.png"/>
          <p:cNvPicPr>
            <a:picLocks noChangeAspect="1"/>
          </p:cNvPicPr>
          <p:nvPr/>
        </p:nvPicPr>
        <p:blipFill>
          <a:blip r:embed="rId2"/>
          <a:stretch>
            <a:fillRect/>
          </a:stretch>
        </p:blipFill>
        <p:spPr>
          <a:xfrm>
            <a:off x="757200" y="1090120"/>
            <a:ext cx="5008179" cy="1178561"/>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Zarf şeklinin normal sınırların dışına taşarak bozulması (kırpılma benzeri düzensizlik), modülasyon indeksinin %100'ü aştığı, yani AŞIRI modülasyon durumunu gösterir — bu istenmeyen bir bozulmadır.</a:t>
            </a:r>
          </a:p>
          <a:p>
            <a:r>
              <a:rPr sz="1100" b="1">
                <a:solidFill>
                  <a:srgbClr val="1F3864"/>
                </a:solidFill>
              </a:rPr>
              <a:t>Kaynak: </a:t>
            </a:r>
            <a:r>
              <a:rPr sz="1100" b="0">
                <a:solidFill>
                  <a:srgbClr val="404040"/>
                </a:solidFill>
              </a:rPr>
              <a:t>AM aşırı modülasyon belirtileri.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5: Devre Hesapları II ve Alıcı-Verici Katları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İki bilinmeyenli direnç soruları seri toplamı ve paralel çarpım-bölüm bağıntısının birlikte kullanılmasıyla çözülür.</a:t>
            </a:r>
          </a:p>
          <a:p>
            <a:pPr algn="l">
              <a:spcAft>
                <a:spcPts val="1400"/>
              </a:spcAft>
            </a:pPr>
            <a:r>
              <a:rPr sz="1700" b="0">
                <a:solidFill>
                  <a:srgbClr val="222222"/>
                </a:solidFill>
              </a:rPr>
              <a:t>•  Paralel bağlı elemanların uçlarındaki gerilim ortaktır ve kaynak gerilimine eşittir; seri bağlamada ise gerilim bölünür.</a:t>
            </a:r>
          </a:p>
          <a:p>
            <a:pPr algn="l">
              <a:spcAft>
                <a:spcPts val="1400"/>
              </a:spcAft>
            </a:pPr>
            <a:r>
              <a:rPr sz="1700" b="0">
                <a:solidFill>
                  <a:srgbClr val="222222"/>
                </a:solidFill>
              </a:rPr>
              <a:t>•  Süperheterodin alıcıda gelen sinyal yerel osilatörle karıştırılır, sabit ara frekansa (IF) indirilir; kazancın ve seçiciliğin çoğu bu katta sağlanır.</a:t>
            </a:r>
          </a:p>
          <a:p>
            <a:pPr algn="l">
              <a:spcAft>
                <a:spcPts val="1400"/>
              </a:spcAft>
            </a:pPr>
            <a:r>
              <a:rPr sz="1700" b="0">
                <a:solidFill>
                  <a:srgbClr val="222222"/>
                </a:solidFill>
              </a:rPr>
              <a:t>•  SSB verici blok şemasında dengeli modülatör taşıyıcıyı bastırır, kenar bant filtresi istenmeyen yan bandı atar.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Seri-paralel devre bağıntıları; süperheterodin alıcı ve SSB verici blok yapısı.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5 Girişi</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45</a:t>
            </a:r>
            <a:r>
              <a:rPr sz="1400" b="0">
                <a:solidFill>
                  <a:srgbClr val="D6E4F0"/>
                </a:solidFill>
              </a:rPr>
              <a:t>   ·   Temel Kavramlar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Ülkemizde kullanılan şehir şebekesi frekansı nedir?</a:t>
            </a:r>
          </a:p>
          <a:p>
            <a:pPr algn="l">
              <a:spcAft>
                <a:spcPts val="800"/>
              </a:spcAft>
            </a:pPr>
            <a:r>
              <a:rPr sz="1500" b="0">
                <a:solidFill>
                  <a:srgbClr val="222222"/>
                </a:solidFill>
              </a:rPr>
              <a:t>a)  </a:t>
            </a:r>
            <a:r>
              <a:rPr sz="1500" b="0">
                <a:solidFill>
                  <a:srgbClr val="222222"/>
                </a:solidFill>
              </a:rPr>
              <a:t>60 Hz</a:t>
            </a:r>
          </a:p>
          <a:p>
            <a:pPr algn="l">
              <a:spcAft>
                <a:spcPts val="800"/>
              </a:spcAft>
            </a:pPr>
            <a:r>
              <a:rPr sz="1500" b="1">
                <a:solidFill>
                  <a:srgbClr val="2E7D32"/>
                </a:solidFill>
              </a:rPr>
              <a:t>b)  </a:t>
            </a:r>
            <a:r>
              <a:rPr sz="1500" b="1">
                <a:solidFill>
                  <a:srgbClr val="2E7D32"/>
                </a:solidFill>
              </a:rPr>
              <a:t>50 Hz</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20 Hz</a:t>
            </a:r>
          </a:p>
          <a:p>
            <a:pPr algn="l">
              <a:spcAft>
                <a:spcPts val="800"/>
              </a:spcAft>
            </a:pPr>
            <a:r>
              <a:rPr sz="1500" b="0">
                <a:solidFill>
                  <a:srgbClr val="222222"/>
                </a:solidFill>
              </a:rPr>
              <a:t>d)  </a:t>
            </a:r>
            <a:r>
              <a:rPr sz="1500" b="0">
                <a:solidFill>
                  <a:srgbClr val="222222"/>
                </a:solidFill>
              </a:rPr>
              <a:t>400 Hz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Türkiye'de şebeke gerilimi 230 V ve frekansı 50 Hz'dir; Avrupa şebekesinin tamamı 50 Hz ile çalışır. 60 Hz Kuzey Amerika'nın standardıdır, 400 Hz ise uçak ve gemi gibi araçların iç şebekelerinde kullanılır. Amatör için önemi, güç kaynaklarındaki süzme ve şebeke kaynaklı vızıltının 50 Hz ile katlarında ortaya çıkmasıdır.</a:t>
            </a:r>
          </a:p>
          <a:p>
            <a:r>
              <a:rPr sz="1100" b="1">
                <a:solidFill>
                  <a:srgbClr val="1F3864"/>
                </a:solidFill>
              </a:rPr>
              <a:t>Kaynak: </a:t>
            </a:r>
            <a:r>
              <a:rPr sz="1100" b="0">
                <a:solidFill>
                  <a:srgbClr val="404040"/>
                </a:solidFill>
              </a:rPr>
              <a:t>Türkiye elektrik şebekesi standardı (230 V / 50 Hz).</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46</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İki tane direnç seri bağlandığında eşdeğer direnç 10 ohm, paralel bağlandığında 2,4 ohmdur. Bu dirençlerin değerleri aşağıdakilerden hangisidir?</a:t>
            </a:r>
          </a:p>
          <a:p>
            <a:pPr algn="l">
              <a:spcAft>
                <a:spcPts val="800"/>
              </a:spcAft>
            </a:pPr>
            <a:r>
              <a:rPr sz="1500" b="0">
                <a:solidFill>
                  <a:srgbClr val="222222"/>
                </a:solidFill>
              </a:rPr>
              <a:t>a)  </a:t>
            </a:r>
            <a:r>
              <a:rPr sz="1500" b="0">
                <a:solidFill>
                  <a:srgbClr val="222222"/>
                </a:solidFill>
              </a:rPr>
              <a:t>5 ve 5 ohm</a:t>
            </a:r>
          </a:p>
          <a:p>
            <a:pPr algn="l">
              <a:spcAft>
                <a:spcPts val="800"/>
              </a:spcAft>
            </a:pPr>
            <a:r>
              <a:rPr sz="1500" b="0">
                <a:solidFill>
                  <a:srgbClr val="222222"/>
                </a:solidFill>
              </a:rPr>
              <a:t>b)  </a:t>
            </a:r>
            <a:r>
              <a:rPr sz="1500" b="0">
                <a:solidFill>
                  <a:srgbClr val="222222"/>
                </a:solidFill>
              </a:rPr>
              <a:t>2 ve 8 ohm</a:t>
            </a:r>
          </a:p>
          <a:p>
            <a:pPr algn="l">
              <a:spcAft>
                <a:spcPts val="800"/>
              </a:spcAft>
            </a:pPr>
            <a:r>
              <a:rPr sz="1500" b="0">
                <a:solidFill>
                  <a:srgbClr val="222222"/>
                </a:solidFill>
              </a:rPr>
              <a:t>c)  </a:t>
            </a:r>
            <a:r>
              <a:rPr sz="1500" b="0">
                <a:solidFill>
                  <a:srgbClr val="222222"/>
                </a:solidFill>
              </a:rPr>
              <a:t>3 ve 7 ohm</a:t>
            </a:r>
          </a:p>
          <a:p>
            <a:pPr algn="l">
              <a:spcAft>
                <a:spcPts val="800"/>
              </a:spcAft>
            </a:pPr>
            <a:r>
              <a:rPr sz="1500" b="1">
                <a:solidFill>
                  <a:srgbClr val="2E7D32"/>
                </a:solidFill>
              </a:rPr>
              <a:t>d)  </a:t>
            </a:r>
            <a:r>
              <a:rPr sz="1500" b="1">
                <a:solidFill>
                  <a:srgbClr val="2E7D32"/>
                </a:solidFill>
              </a:rPr>
              <a:t>4 ve 6 ohm</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Seri bağlamada R1 + R2 = 10, paralel bağlamada R1·R2 / (R1 + R2) = 2,4'tür. İkinci denklemde payda 10 olduğuna göre R1·R2 = 24 bulunur. Toplamı 10, çarpımı 24 olan iki sayı 4 ile 6'dır. Diğer şıklar toplamı sağlar ama çarpımı tutturmaz: 5×5 = 25, 2×8 = 16, 3×7 = 21.</a:t>
            </a:r>
          </a:p>
          <a:p>
            <a:r>
              <a:rPr sz="1100" b="1">
                <a:solidFill>
                  <a:srgbClr val="1F3864"/>
                </a:solidFill>
              </a:rPr>
              <a:t>Kaynak: </a:t>
            </a:r>
            <a:r>
              <a:rPr sz="1100" b="0">
                <a:solidFill>
                  <a:srgbClr val="404040"/>
                </a:solidFill>
              </a:rPr>
              <a:t>Seri ve paralel direnç bağıntıları.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47</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Kapasitans biriminin farad olduğu bilinmektedir. 1 Farad aşağıdakilerden hangisi ile eşdeğerdedir?</a:t>
            </a:r>
          </a:p>
          <a:p>
            <a:pPr algn="l">
              <a:spcAft>
                <a:spcPts val="800"/>
              </a:spcAft>
            </a:pPr>
            <a:r>
              <a:rPr sz="1500" b="0">
                <a:solidFill>
                  <a:srgbClr val="222222"/>
                </a:solidFill>
              </a:rPr>
              <a:t>a)  </a:t>
            </a:r>
            <a:r>
              <a:rPr sz="1500" b="0">
                <a:solidFill>
                  <a:srgbClr val="222222"/>
                </a:solidFill>
              </a:rPr>
              <a:t>10³ mikrofarad</a:t>
            </a:r>
          </a:p>
          <a:p>
            <a:pPr algn="l">
              <a:spcAft>
                <a:spcPts val="800"/>
              </a:spcAft>
            </a:pPr>
            <a:r>
              <a:rPr sz="1500" b="0">
                <a:solidFill>
                  <a:srgbClr val="222222"/>
                </a:solidFill>
              </a:rPr>
              <a:t>b)  </a:t>
            </a:r>
            <a:r>
              <a:rPr sz="1500" b="0">
                <a:solidFill>
                  <a:srgbClr val="222222"/>
                </a:solidFill>
              </a:rPr>
              <a:t>10⁶ pikofarad</a:t>
            </a:r>
          </a:p>
          <a:p>
            <a:pPr algn="l">
              <a:spcAft>
                <a:spcPts val="800"/>
              </a:spcAft>
            </a:pPr>
            <a:r>
              <a:rPr sz="1500" b="0">
                <a:solidFill>
                  <a:srgbClr val="222222"/>
                </a:solidFill>
              </a:rPr>
              <a:t>c)  </a:t>
            </a:r>
            <a:r>
              <a:rPr sz="1500" b="0">
                <a:solidFill>
                  <a:srgbClr val="222222"/>
                </a:solidFill>
              </a:rPr>
              <a:t>10¹² mikrofarad</a:t>
            </a:r>
          </a:p>
          <a:p>
            <a:pPr algn="l">
              <a:spcAft>
                <a:spcPts val="800"/>
              </a:spcAft>
            </a:pPr>
            <a:r>
              <a:rPr sz="1500" b="1">
                <a:solidFill>
                  <a:srgbClr val="2E7D32"/>
                </a:solidFill>
              </a:rPr>
              <a:t>d)  </a:t>
            </a:r>
            <a:r>
              <a:rPr sz="1500" b="1">
                <a:solidFill>
                  <a:srgbClr val="2E7D32"/>
                </a:solidFill>
              </a:rPr>
              <a:t>10¹² pikofarad</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Piko ön eki 10⁻¹² demektir, dolayısıyla 1 F = 10¹² pF olur. Mikro ise 10⁻⁶'dır: 1 F = 10⁶ µF. Şıkkı (a) mikrofaradı bin kat yanlış, (b) pikofaradı milyon kat eksik, (c) ise mikro ile pikoyu birbirine karıştırmış hâlidir. Amatör pratiğinde sık kullanılan köprü şudur: 1 µF = 10⁶ pF.</a:t>
            </a:r>
          </a:p>
          <a:p>
            <a:r>
              <a:rPr sz="1100" b="1">
                <a:solidFill>
                  <a:srgbClr val="1F3864"/>
                </a:solidFill>
              </a:rPr>
              <a:t>Kaynak: </a:t>
            </a:r>
            <a:r>
              <a:rPr sz="1100" b="0">
                <a:solidFill>
                  <a:srgbClr val="404040"/>
                </a:solidFill>
              </a:rPr>
              <a:t>SI ön ekleri (mikro = 10⁻⁶, piko = 10⁻¹²).</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48</a:t>
            </a:r>
            <a:r>
              <a:rPr sz="1400" b="0">
                <a:solidFill>
                  <a:srgbClr val="D6E4F0"/>
                </a:solidFill>
              </a:rPr>
              <a:t>   ·   Transformatör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080000" bIns="182880"/>
          <a:lstStyle/>
          <a:p>
            <a:pPr algn="l">
              <a:spcAft>
                <a:spcPts val="1400"/>
              </a:spcAft>
            </a:pPr>
            <a:r>
              <a:rPr sz="1700" b="1">
                <a:solidFill>
                  <a:srgbClr val="222222"/>
                </a:solidFill>
              </a:rPr>
              <a:t>Şekildeki devrede (primer 220 V ve 22000 sarım; sekonder ara uçları A, B, C, D ile VAB = 5 V, VAC = 10 V, VAD = 15 V) A ve C uçları arasındaki sarım sayısı kaçtır?</a:t>
            </a:r>
          </a:p>
          <a:p>
            <a:pPr algn="l">
              <a:spcAft>
                <a:spcPts val="800"/>
              </a:spcAft>
            </a:pPr>
            <a:r>
              <a:rPr sz="1500" b="0">
                <a:solidFill>
                  <a:srgbClr val="222222"/>
                </a:solidFill>
              </a:rPr>
              <a:t>a)  </a:t>
            </a:r>
            <a:r>
              <a:rPr sz="1500" b="0">
                <a:solidFill>
                  <a:srgbClr val="222222"/>
                </a:solidFill>
              </a:rPr>
              <a:t>1100</a:t>
            </a:r>
          </a:p>
          <a:p>
            <a:pPr algn="l">
              <a:spcAft>
                <a:spcPts val="800"/>
              </a:spcAft>
            </a:pPr>
            <a:r>
              <a:rPr sz="1500" b="0">
                <a:solidFill>
                  <a:srgbClr val="222222"/>
                </a:solidFill>
              </a:rPr>
              <a:t>b)  </a:t>
            </a:r>
            <a:r>
              <a:rPr sz="1500" b="0">
                <a:solidFill>
                  <a:srgbClr val="222222"/>
                </a:solidFill>
              </a:rPr>
              <a:t>2200</a:t>
            </a:r>
          </a:p>
          <a:p>
            <a:pPr algn="l">
              <a:spcAft>
                <a:spcPts val="800"/>
              </a:spcAft>
            </a:pPr>
            <a:r>
              <a:rPr sz="1500" b="1">
                <a:solidFill>
                  <a:srgbClr val="2E7D32"/>
                </a:solidFill>
              </a:rPr>
              <a:t>c)  </a:t>
            </a:r>
            <a:r>
              <a:rPr sz="1500" b="1">
                <a:solidFill>
                  <a:srgbClr val="2E7D32"/>
                </a:solidFill>
              </a:rPr>
              <a:t>1000</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2000</a:t>
            </a:r>
          </a:p>
        </p:txBody>
      </p:sp>
      <p:pic>
        <p:nvPicPr>
          <p:cNvPr id="5" name="Picture 4" descr="Teknik_048.png"/>
          <p:cNvPicPr>
            <a:picLocks noChangeAspect="1"/>
          </p:cNvPicPr>
          <p:nvPr/>
        </p:nvPicPr>
        <p:blipFill>
          <a:blip r:embed="rId2"/>
          <a:stretch>
            <a:fillRect/>
          </a:stretch>
        </p:blipFill>
        <p:spPr>
          <a:xfrm>
            <a:off x="1074406" y="1090120"/>
            <a:ext cx="4373766" cy="175000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transformatörde sarım başına düşen gerilim her sargıda aynıdır. Primerden hesaplanır: 220 V / 22000 sarım = 0,01 volt/sarım. A ile C arasındaki gerilim 10 volt olduğuna göre gereken sarım sayısı 10 / 0,01 = 1000'dir. Aynı yolla A-B arası 500, A-D arası 1500 sarım bulunur. Şıkkı (a) 1100, sarım başına gerilim yanlışlıkla primerin onda biri alındığında ortaya çıkar.</a:t>
            </a:r>
          </a:p>
          <a:p>
            <a:r>
              <a:rPr sz="1100" b="1">
                <a:solidFill>
                  <a:srgbClr val="1F3864"/>
                </a:solidFill>
              </a:rPr>
              <a:t>Kaynak: </a:t>
            </a:r>
            <a:r>
              <a:rPr sz="1100" b="0">
                <a:solidFill>
                  <a:srgbClr val="404040"/>
                </a:solidFill>
              </a:rPr>
              <a:t>Transformatörde sarım başına gerilim (volt/sarım) ilkesi.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49</a:t>
            </a:r>
            <a:r>
              <a:rPr sz="1400" b="0">
                <a:solidFill>
                  <a:srgbClr val="D6E4F0"/>
                </a:solidFill>
              </a:rPr>
              <a:t>   ·   Anten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Delta-loop antenin tarifi aşağıdakilerden hangisine uyar?</a:t>
            </a:r>
          </a:p>
          <a:p>
            <a:pPr algn="l">
              <a:spcAft>
                <a:spcPts val="800"/>
              </a:spcAft>
            </a:pPr>
            <a:r>
              <a:rPr sz="1500" b="1">
                <a:solidFill>
                  <a:srgbClr val="2E7D32"/>
                </a:solidFill>
              </a:rPr>
              <a:t>a)  </a:t>
            </a:r>
            <a:r>
              <a:rPr sz="1500" b="1">
                <a:solidFill>
                  <a:srgbClr val="2E7D32"/>
                </a:solidFill>
              </a:rPr>
              <a:t>Üçgen elemanlı bir çeşit quad antenidir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Dikey antendir</a:t>
            </a:r>
          </a:p>
          <a:p>
            <a:pPr algn="l">
              <a:spcAft>
                <a:spcPts val="800"/>
              </a:spcAft>
            </a:pPr>
            <a:r>
              <a:rPr sz="1500" b="0">
                <a:solidFill>
                  <a:srgbClr val="222222"/>
                </a:solidFill>
              </a:rPr>
              <a:t>c)  </a:t>
            </a:r>
            <a:r>
              <a:rPr sz="1500" b="0">
                <a:solidFill>
                  <a:srgbClr val="222222"/>
                </a:solidFill>
              </a:rPr>
              <a:t>Yatay antendir</a:t>
            </a:r>
          </a:p>
          <a:p>
            <a:pPr algn="l">
              <a:spcAft>
                <a:spcPts val="800"/>
              </a:spcAft>
            </a:pPr>
            <a:r>
              <a:rPr sz="1500" b="0">
                <a:solidFill>
                  <a:srgbClr val="222222"/>
                </a:solidFill>
              </a:rPr>
              <a:t>d)  </a:t>
            </a:r>
            <a:r>
              <a:rPr sz="1500" b="0">
                <a:solidFill>
                  <a:srgbClr val="222222"/>
                </a:solidFill>
              </a:rPr>
              <a:t>Kamçı antendir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Delta-loop, bir tam dalga boyu uzunluğundaki iletkenin üçgen (delta) biçiminde kapatılmasıyla kurulan halka (loop) antendir; karesi kurulduğunda quad adını alan ailenin üçgen biçimli üyesidir. Adındaki delta, Yunan harfinin üçgen görünüşünden gelir. Dikey, yatay veya kamçı nitelemeleri antenin konumunu ya da fiziksel biçimini anlatır, halka anten ailesini tanımlamaz.</a:t>
            </a:r>
          </a:p>
          <a:p>
            <a:r>
              <a:rPr sz="1100" b="1">
                <a:solidFill>
                  <a:srgbClr val="1F3864"/>
                </a:solidFill>
              </a:rPr>
              <a:t>Kaynak: </a:t>
            </a:r>
            <a:r>
              <a:rPr sz="1100" b="0">
                <a:solidFill>
                  <a:srgbClr val="404040"/>
                </a:solidFill>
              </a:rPr>
              <a:t>Halka (loop) anten ailesi: quad ve delta-loop.</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49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50</a:t>
            </a:r>
            <a:r>
              <a:rPr sz="1400" b="0">
                <a:solidFill>
                  <a:srgbClr val="D6E4F0"/>
                </a:solidFill>
              </a:rPr>
              <a:t>   ·   Alıcı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3000 kHz üzerinden yayın yapan bir istasyon, ara frekansı 350 kHz olan bir alıcıda hayal olarak duyulmaktadır. Dinlenmesi istenen istasyonunun frekansı aşağıdakilerden hangisidir?</a:t>
            </a:r>
          </a:p>
          <a:p>
            <a:pPr algn="l">
              <a:spcAft>
                <a:spcPts val="800"/>
              </a:spcAft>
            </a:pPr>
            <a:r>
              <a:rPr sz="1500" b="0">
                <a:solidFill>
                  <a:srgbClr val="222222"/>
                </a:solidFill>
              </a:rPr>
              <a:t>a)  </a:t>
            </a:r>
            <a:r>
              <a:rPr sz="1500" b="0">
                <a:solidFill>
                  <a:srgbClr val="222222"/>
                </a:solidFill>
              </a:rPr>
              <a:t>3450 Khz</a:t>
            </a:r>
          </a:p>
          <a:p>
            <a:pPr algn="l">
              <a:spcAft>
                <a:spcPts val="800"/>
              </a:spcAft>
            </a:pPr>
            <a:r>
              <a:rPr sz="1500" b="0">
                <a:solidFill>
                  <a:srgbClr val="222222"/>
                </a:solidFill>
              </a:rPr>
              <a:t>b)  </a:t>
            </a:r>
            <a:r>
              <a:rPr sz="1500" b="0">
                <a:solidFill>
                  <a:srgbClr val="222222"/>
                </a:solidFill>
              </a:rPr>
              <a:t>3700 Khz</a:t>
            </a:r>
          </a:p>
          <a:p>
            <a:pPr algn="l">
              <a:spcAft>
                <a:spcPts val="800"/>
              </a:spcAft>
            </a:pPr>
            <a:r>
              <a:rPr sz="1500" b="1">
                <a:solidFill>
                  <a:srgbClr val="2E7D32"/>
                </a:solidFill>
              </a:rPr>
              <a:t>c)  </a:t>
            </a:r>
            <a:r>
              <a:rPr sz="1500" b="1">
                <a:solidFill>
                  <a:srgbClr val="2E7D32"/>
                </a:solidFill>
              </a:rPr>
              <a:t>2300 Khz</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3350 Khz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Hayal frekansı ile dinlenen frekans arasındaki fark 2×IF'dir (2×350=700 kHz). Hayal frekans 3000 kHz olduğuna göre, dinlenmek istenen gerçek frekans 3000-700=2300 kHz'dir.</a:t>
            </a:r>
          </a:p>
          <a:p>
            <a:r>
              <a:rPr sz="1100" b="1">
                <a:solidFill>
                  <a:srgbClr val="1F3864"/>
                </a:solidFill>
              </a:rPr>
              <a:t>Kaynak: </a:t>
            </a:r>
            <a:r>
              <a:rPr sz="1100" b="0">
                <a:solidFill>
                  <a:srgbClr val="404040"/>
                </a:solidFill>
              </a:rPr>
              <a:t>Süperheterodin alıcı hayal frekansı ilişkisi (2×IF farkı).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51</a:t>
            </a:r>
            <a:r>
              <a:rPr sz="1400" b="0">
                <a:solidFill>
                  <a:srgbClr val="D6E4F0"/>
                </a:solidFill>
              </a:rPr>
              <a:t>   ·   Alıcı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telsiz alıcısının seçiciliği:</a:t>
            </a:r>
          </a:p>
          <a:p>
            <a:pPr algn="l">
              <a:spcAft>
                <a:spcPts val="800"/>
              </a:spcAft>
            </a:pPr>
            <a:r>
              <a:rPr sz="1500" b="0">
                <a:solidFill>
                  <a:srgbClr val="222222"/>
                </a:solidFill>
              </a:rPr>
              <a:t>a)  </a:t>
            </a:r>
            <a:r>
              <a:rPr sz="1500" b="0">
                <a:solidFill>
                  <a:srgbClr val="222222"/>
                </a:solidFill>
              </a:rPr>
              <a:t>Ayarlandığı frekansın dışındaki frekanslarda alış kabiliyetidir.</a:t>
            </a:r>
          </a:p>
          <a:p>
            <a:pPr algn="l">
              <a:spcAft>
                <a:spcPts val="800"/>
              </a:spcAft>
            </a:pPr>
            <a:r>
              <a:rPr sz="1500" b="1">
                <a:solidFill>
                  <a:srgbClr val="2E7D32"/>
                </a:solidFill>
              </a:rPr>
              <a:t>b)  </a:t>
            </a:r>
            <a:r>
              <a:rPr sz="1500" b="1">
                <a:solidFill>
                  <a:srgbClr val="2E7D32"/>
                </a:solidFill>
              </a:rPr>
              <a:t>Ayarlandığı frekansın dışındaki frekansları almama kabiliyetidir.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Isıya karşı duyarlılığıdır.</a:t>
            </a:r>
          </a:p>
          <a:p>
            <a:pPr algn="l">
              <a:spcAft>
                <a:spcPts val="800"/>
              </a:spcAft>
            </a:pPr>
            <a:r>
              <a:rPr sz="1500" b="0">
                <a:solidFill>
                  <a:srgbClr val="222222"/>
                </a:solidFill>
              </a:rPr>
              <a:t>d)  </a:t>
            </a:r>
            <a:r>
              <a:rPr sz="1500" b="0">
                <a:solidFill>
                  <a:srgbClr val="222222"/>
                </a:solidFill>
              </a:rPr>
              <a:t>Çarpmaya karşı duyarlılığıdır.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Seçicilik (selectivity), bir alıcının istenen frekansı ayırıp, yakın komşu frekanslardaki istenmeyen sinyalleri REDDETME (almama) yeteneğidir.</a:t>
            </a:r>
          </a:p>
          <a:p>
            <a:r>
              <a:rPr sz="1100" b="1">
                <a:solidFill>
                  <a:srgbClr val="1F3864"/>
                </a:solidFill>
              </a:rPr>
              <a:t>Kaynak: </a:t>
            </a:r>
            <a:r>
              <a:rPr sz="1100" b="0">
                <a:solidFill>
                  <a:srgbClr val="404040"/>
                </a:solidFill>
              </a:rPr>
              <a:t>Alıcı performans parametreleri (seçicilik).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52</a:t>
            </a:r>
            <a:r>
              <a:rPr sz="1400" b="0">
                <a:solidFill>
                  <a:srgbClr val="D6E4F0"/>
                </a:solidFill>
              </a:rPr>
              <a:t>   ·   Verici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242890" bIns="182880"/>
          <a:lstStyle/>
          <a:p>
            <a:pPr algn="l">
              <a:spcAft>
                <a:spcPts val="1400"/>
              </a:spcAft>
            </a:pPr>
            <a:r>
              <a:rPr sz="1700" b="1">
                <a:solidFill>
                  <a:srgbClr val="222222"/>
                </a:solidFill>
              </a:rPr>
              <a:t>SSB verici blok şemasında (OSC → X → ... → VFO ile devam eden zincirde) X ile işaretli kat aşağıdakilerden hangisidir?</a:t>
            </a:r>
          </a:p>
          <a:p>
            <a:pPr algn="l">
              <a:spcAft>
                <a:spcPts val="800"/>
              </a:spcAft>
            </a:pPr>
            <a:r>
              <a:rPr sz="1500" b="1">
                <a:solidFill>
                  <a:srgbClr val="2E7D32"/>
                </a:solidFill>
              </a:rPr>
              <a:t>a)  </a:t>
            </a:r>
            <a:r>
              <a:rPr sz="1500" b="1">
                <a:solidFill>
                  <a:srgbClr val="2E7D32"/>
                </a:solidFill>
              </a:rPr>
              <a:t>Dengeli modülatör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Kenar band filitre</a:t>
            </a:r>
          </a:p>
          <a:p>
            <a:pPr algn="l">
              <a:spcAft>
                <a:spcPts val="800"/>
              </a:spcAft>
            </a:pPr>
            <a:r>
              <a:rPr sz="1500" b="0">
                <a:solidFill>
                  <a:srgbClr val="222222"/>
                </a:solidFill>
              </a:rPr>
              <a:t>c)  </a:t>
            </a:r>
            <a:r>
              <a:rPr sz="1500" b="0">
                <a:solidFill>
                  <a:srgbClr val="222222"/>
                </a:solidFill>
              </a:rPr>
              <a:t>Taşıyıcı dalga osilatörü</a:t>
            </a:r>
          </a:p>
          <a:p>
            <a:pPr algn="l">
              <a:spcAft>
                <a:spcPts val="800"/>
              </a:spcAft>
            </a:pPr>
            <a:r>
              <a:rPr sz="1500" b="0">
                <a:solidFill>
                  <a:srgbClr val="222222"/>
                </a:solidFill>
              </a:rPr>
              <a:t>d)  </a:t>
            </a:r>
            <a:r>
              <a:rPr sz="1500" b="0">
                <a:solidFill>
                  <a:srgbClr val="222222"/>
                </a:solidFill>
              </a:rPr>
              <a:t>Konvertör</a:t>
            </a:r>
          </a:p>
        </p:txBody>
      </p:sp>
      <p:pic>
        <p:nvPicPr>
          <p:cNvPr id="5" name="Picture 4" descr="Teknik_052.png"/>
          <p:cNvPicPr>
            <a:picLocks noChangeAspect="1"/>
          </p:cNvPicPr>
          <p:nvPr/>
        </p:nvPicPr>
        <p:blipFill>
          <a:blip r:embed="rId2"/>
          <a:stretch>
            <a:fillRect/>
          </a:stretch>
        </p:blipFill>
        <p:spPr>
          <a:xfrm>
            <a:off x="757200" y="1090120"/>
            <a:ext cx="5008179" cy="91289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SSB üretim zincirinde, taşıyıcı osilatör (OSC) sinyali ile ses sinyalinin birleştiği ilk kat, taşıyıcıyı bastırıp yan bantları üreten dengeli modülatördür.</a:t>
            </a:r>
          </a:p>
          <a:p>
            <a:r>
              <a:rPr sz="1100" b="1">
                <a:solidFill>
                  <a:srgbClr val="1F3864"/>
                </a:solidFill>
              </a:rPr>
              <a:t>Kaynak: </a:t>
            </a:r>
            <a:r>
              <a:rPr sz="1100" b="0">
                <a:solidFill>
                  <a:srgbClr val="404040"/>
                </a:solidFill>
              </a:rPr>
              <a:t>SSB verici blok yapısı.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53</a:t>
            </a:r>
            <a:r>
              <a:rPr sz="1400" b="0">
                <a:solidFill>
                  <a:srgbClr val="D6E4F0"/>
                </a:solidFill>
              </a:rPr>
              <a:t>   ·   Rezonans</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080000" bIns="182880"/>
          <a:lstStyle/>
          <a:p>
            <a:pPr algn="l">
              <a:spcAft>
                <a:spcPts val="1400"/>
              </a:spcAft>
            </a:pPr>
            <a:r>
              <a:rPr sz="1700" b="1">
                <a:solidFill>
                  <a:srgbClr val="222222"/>
                </a:solidFill>
              </a:rPr>
              <a:t>Bir paralel rezonans devresinde rezonans halinde devreden geçen toplam akım:</a:t>
            </a:r>
          </a:p>
          <a:p>
            <a:pPr algn="l">
              <a:spcAft>
                <a:spcPts val="800"/>
              </a:spcAft>
            </a:pPr>
            <a:r>
              <a:rPr sz="1500" b="1">
                <a:solidFill>
                  <a:srgbClr val="2E7D32"/>
                </a:solidFill>
              </a:rPr>
              <a:t>a)  </a:t>
            </a:r>
            <a:r>
              <a:rPr sz="1500" b="1">
                <a:solidFill>
                  <a:srgbClr val="2E7D32"/>
                </a:solidFill>
              </a:rPr>
              <a:t>Minimum'dur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Maksimum'dur</a:t>
            </a:r>
          </a:p>
          <a:p>
            <a:pPr algn="l">
              <a:spcAft>
                <a:spcPts val="800"/>
              </a:spcAft>
            </a:pPr>
            <a:r>
              <a:rPr sz="1500" b="0">
                <a:solidFill>
                  <a:srgbClr val="222222"/>
                </a:solidFill>
              </a:rPr>
              <a:t>c)  </a:t>
            </a:r>
            <a:r>
              <a:rPr sz="1500" b="0">
                <a:solidFill>
                  <a:srgbClr val="222222"/>
                </a:solidFill>
              </a:rPr>
              <a:t>Endüktif'tir</a:t>
            </a:r>
          </a:p>
          <a:p>
            <a:pPr algn="l">
              <a:spcAft>
                <a:spcPts val="800"/>
              </a:spcAft>
            </a:pPr>
            <a:r>
              <a:rPr sz="1500" b="0">
                <a:solidFill>
                  <a:srgbClr val="222222"/>
                </a:solidFill>
              </a:rPr>
              <a:t>d)  </a:t>
            </a:r>
            <a:r>
              <a:rPr sz="1500" b="0">
                <a:solidFill>
                  <a:srgbClr val="222222"/>
                </a:solidFill>
              </a:rPr>
              <a:t>Kapasitif'tir</a:t>
            </a:r>
          </a:p>
        </p:txBody>
      </p:sp>
      <p:pic>
        <p:nvPicPr>
          <p:cNvPr id="5" name="Picture 4" descr="Teknik_053.png"/>
          <p:cNvPicPr>
            <a:picLocks noChangeAspect="1"/>
          </p:cNvPicPr>
          <p:nvPr/>
        </p:nvPicPr>
        <p:blipFill>
          <a:blip r:embed="rId2"/>
          <a:stretch>
            <a:fillRect/>
          </a:stretch>
        </p:blipFill>
        <p:spPr>
          <a:xfrm>
            <a:off x="936702" y="1090120"/>
            <a:ext cx="4649175" cy="175000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Paralel rezonans devresinde (empedansın frekansa göre grafiği tepe noktası gösterir), rezonans noktasında empedans MAKSİMUM olduğundan, kaynaktan çekilen toplam akım MİNİMUM olur.</a:t>
            </a:r>
          </a:p>
          <a:p>
            <a:r>
              <a:rPr sz="1100" b="1">
                <a:solidFill>
                  <a:srgbClr val="1F3864"/>
                </a:solidFill>
              </a:rPr>
              <a:t>Kaynak: </a:t>
            </a:r>
            <a:r>
              <a:rPr sz="1100" b="0">
                <a:solidFill>
                  <a:srgbClr val="404040"/>
                </a:solidFill>
              </a:rPr>
              <a:t>Paralel rezonans devresi davranışı.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54</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305068" bIns="182880"/>
          <a:lstStyle/>
          <a:p>
            <a:pPr algn="l">
              <a:spcAft>
                <a:spcPts val="1400"/>
              </a:spcAft>
            </a:pPr>
            <a:r>
              <a:rPr sz="1700" b="1">
                <a:solidFill>
                  <a:srgbClr val="222222"/>
                </a:solidFill>
              </a:rPr>
              <a:t>Aşağıdaki devrede toplam akım I kaç amperdir? (paralel kollar 2A, 0.5A, 0.5A akımlar ve aralarında 1A'lık bir seri bağlantı)</a:t>
            </a:r>
          </a:p>
          <a:p>
            <a:pPr algn="l">
              <a:spcAft>
                <a:spcPts val="800"/>
              </a:spcAft>
            </a:pPr>
            <a:r>
              <a:rPr sz="1500" b="0">
                <a:solidFill>
                  <a:srgbClr val="222222"/>
                </a:solidFill>
              </a:rPr>
              <a:t>a)  </a:t>
            </a:r>
            <a:r>
              <a:rPr sz="1500" b="0">
                <a:solidFill>
                  <a:srgbClr val="222222"/>
                </a:solidFill>
              </a:rPr>
              <a:t>1 A</a:t>
            </a:r>
          </a:p>
          <a:p>
            <a:pPr algn="l">
              <a:spcAft>
                <a:spcPts val="800"/>
              </a:spcAft>
            </a:pPr>
            <a:r>
              <a:rPr sz="1500" b="0">
                <a:solidFill>
                  <a:srgbClr val="222222"/>
                </a:solidFill>
              </a:rPr>
              <a:t>b)  </a:t>
            </a:r>
            <a:r>
              <a:rPr sz="1500" b="0">
                <a:solidFill>
                  <a:srgbClr val="222222"/>
                </a:solidFill>
              </a:rPr>
              <a:t>1,5 A</a:t>
            </a:r>
          </a:p>
          <a:p>
            <a:pPr algn="l">
              <a:spcAft>
                <a:spcPts val="800"/>
              </a:spcAft>
            </a:pPr>
            <a:r>
              <a:rPr sz="1500" b="1">
                <a:solidFill>
                  <a:srgbClr val="2E7D32"/>
                </a:solidFill>
              </a:rPr>
              <a:t>c)  </a:t>
            </a:r>
            <a:r>
              <a:rPr sz="1500" b="1">
                <a:solidFill>
                  <a:srgbClr val="2E7D32"/>
                </a:solidFill>
              </a:rPr>
              <a:t>3 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4 A</a:t>
            </a:r>
          </a:p>
        </p:txBody>
      </p:sp>
      <p:pic>
        <p:nvPicPr>
          <p:cNvPr id="5" name="Picture 4" descr="Teknik_054.png"/>
          <p:cNvPicPr>
            <a:picLocks noChangeAspect="1"/>
          </p:cNvPicPr>
          <p:nvPr/>
        </p:nvPicPr>
        <p:blipFill>
          <a:blip r:embed="rId2"/>
          <a:stretch>
            <a:fillRect/>
          </a:stretch>
        </p:blipFill>
        <p:spPr>
          <a:xfrm>
            <a:off x="757200" y="1090120"/>
            <a:ext cx="5008179" cy="975068"/>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Devrenin kaynaktan çektiği toplam akım, ana paralel kollardaki akımların (2A, 0.5A, 0.5A) toplamına eşittir: 2+0.5+0.5=3A (aradaki 1A'lık kol, bu ana akımların kendi içinde yeniden dağılımını sağlayan bir iç bağlantıdır).</a:t>
            </a:r>
          </a:p>
          <a:p>
            <a:r>
              <a:rPr sz="1100" b="1">
                <a:solidFill>
                  <a:srgbClr val="1F3864"/>
                </a:solidFill>
              </a:rPr>
              <a:t>Kaynak: </a:t>
            </a:r>
            <a:r>
              <a:rPr sz="1100" b="0">
                <a:solidFill>
                  <a:srgbClr val="404040"/>
                </a:solidFill>
              </a:rPr>
              <a:t>Kirchhoff akım kanunu (KCL).</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55</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214627" bIns="182880"/>
          <a:lstStyle/>
          <a:p>
            <a:pPr algn="l">
              <a:spcAft>
                <a:spcPts val="1400"/>
              </a:spcAft>
            </a:pPr>
            <a:r>
              <a:rPr sz="1700" b="1">
                <a:solidFill>
                  <a:srgbClr val="222222"/>
                </a:solidFill>
              </a:rPr>
              <a:t>Aşağıdaki devrede (50 V kaynağa paralel bağlı beş adet 5 ohmluk direnç; voltmetre R5 uçlarında) R5 direnci uçları arasındaki voltmetre kaç voltu gösterir?</a:t>
            </a:r>
          </a:p>
          <a:p>
            <a:pPr algn="l">
              <a:spcAft>
                <a:spcPts val="800"/>
              </a:spcAft>
            </a:pPr>
            <a:r>
              <a:rPr sz="1500" b="0">
                <a:solidFill>
                  <a:srgbClr val="222222"/>
                </a:solidFill>
              </a:rPr>
              <a:t>a)  </a:t>
            </a:r>
            <a:r>
              <a:rPr sz="1500" b="0">
                <a:solidFill>
                  <a:srgbClr val="222222"/>
                </a:solidFill>
              </a:rPr>
              <a:t>1 V</a:t>
            </a:r>
          </a:p>
          <a:p>
            <a:pPr algn="l">
              <a:spcAft>
                <a:spcPts val="800"/>
              </a:spcAft>
            </a:pPr>
            <a:r>
              <a:rPr sz="1500" b="0">
                <a:solidFill>
                  <a:srgbClr val="222222"/>
                </a:solidFill>
              </a:rPr>
              <a:t>b)  </a:t>
            </a:r>
            <a:r>
              <a:rPr sz="1500" b="0">
                <a:solidFill>
                  <a:srgbClr val="222222"/>
                </a:solidFill>
              </a:rPr>
              <a:t>5 V</a:t>
            </a:r>
          </a:p>
          <a:p>
            <a:pPr algn="l">
              <a:spcAft>
                <a:spcPts val="800"/>
              </a:spcAft>
            </a:pPr>
            <a:r>
              <a:rPr sz="1500" b="0">
                <a:solidFill>
                  <a:srgbClr val="222222"/>
                </a:solidFill>
              </a:rPr>
              <a:t>c)  </a:t>
            </a:r>
            <a:r>
              <a:rPr sz="1500" b="0">
                <a:solidFill>
                  <a:srgbClr val="222222"/>
                </a:solidFill>
              </a:rPr>
              <a:t>10 V</a:t>
            </a:r>
          </a:p>
          <a:p>
            <a:pPr algn="l">
              <a:spcAft>
                <a:spcPts val="800"/>
              </a:spcAft>
            </a:pPr>
            <a:r>
              <a:rPr sz="1500" b="1">
                <a:solidFill>
                  <a:srgbClr val="2E7D32"/>
                </a:solidFill>
              </a:rPr>
              <a:t>d)  </a:t>
            </a:r>
            <a:r>
              <a:rPr sz="1500" b="1">
                <a:solidFill>
                  <a:srgbClr val="2E7D32"/>
                </a:solidFill>
              </a:rPr>
              <a:t>50 V</a:t>
            </a:r>
            <a:r>
              <a:rPr sz="1200" b="0">
                <a:solidFill>
                  <a:srgbClr val="2E7D32"/>
                </a:solidFill>
              </a:rPr>
              <a:t>   ✓ Doğru cevap</a:t>
            </a:r>
          </a:p>
        </p:txBody>
      </p:sp>
      <p:pic>
        <p:nvPicPr>
          <p:cNvPr id="5" name="Picture 4" descr="Teknik_055.png"/>
          <p:cNvPicPr>
            <a:picLocks noChangeAspect="1"/>
          </p:cNvPicPr>
          <p:nvPr/>
        </p:nvPicPr>
        <p:blipFill>
          <a:blip r:embed="rId2"/>
          <a:stretch>
            <a:fillRect/>
          </a:stretch>
        </p:blipFill>
        <p:spPr>
          <a:xfrm>
            <a:off x="757200" y="1090120"/>
            <a:ext cx="5008179" cy="884627"/>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Paralel bağlı elemanların hepsi aynı iki düğüm arasındadır, dolayısıyla hepsinin uçlarındaki gerilim aynıdır ve kaynak gerilimine eşittir. Beş direncin tamamı 50 V kaynağa paralel bağlı olduğuna göre R5'in uçlarında da 50 V görülür. Direnç sayısının artması bu gerilimi değiştirmez; yalnızca kaynaktan çekilen toplam akımı artırır. Şıkkı (c) 10 V, gerilim beş dirence bölünüyor sanıldığında — yani seri bağlama ile karıştırıldığında — seçilir.</a:t>
            </a:r>
          </a:p>
          <a:p>
            <a:r>
              <a:rPr sz="1100" b="1">
                <a:solidFill>
                  <a:srgbClr val="1F3864"/>
                </a:solidFill>
              </a:rPr>
              <a:t>Kaynak: </a:t>
            </a:r>
            <a:r>
              <a:rPr sz="1100" b="0">
                <a:solidFill>
                  <a:srgbClr val="404040"/>
                </a:solidFill>
              </a:rPr>
              <a:t>Paralel bağlı elemanlarda gerilimin ortak olması.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6: Besleme Hattı, Yayılım ve Transformatör II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Amatör donanımında koaksiyel kablo standardı 50 ohmdur; uyumsuzluk duran dalga oranını (SWR) yükseltir.</a:t>
            </a:r>
          </a:p>
          <a:p>
            <a:pPr algn="l">
              <a:spcAft>
                <a:spcPts val="1400"/>
              </a:spcAft>
            </a:pPr>
            <a:r>
              <a:rPr sz="1700" b="0">
                <a:solidFill>
                  <a:srgbClr val="222222"/>
                </a:solidFill>
              </a:rPr>
              <a:t>•  SWR ölçümü verici ile anten arasında, sistem yüklüyken yapılır; yüksüz çıkışta ölçüm anlamsızdır ve vericiye zarar verebilir.</a:t>
            </a:r>
          </a:p>
          <a:p>
            <a:pPr algn="l">
              <a:spcAft>
                <a:spcPts val="1400"/>
              </a:spcAft>
            </a:pPr>
            <a:r>
              <a:rPr sz="1700" b="0">
                <a:solidFill>
                  <a:srgbClr val="222222"/>
                </a:solidFill>
              </a:rPr>
              <a:t>•  İyonosfer kısa dalga sinyallerini yeryüzüne geri kırar; uzak mesafe (DX) haberleşmesi bu yansımalarla yapılır.</a:t>
            </a:r>
          </a:p>
          <a:p>
            <a:pPr algn="l">
              <a:spcAft>
                <a:spcPts val="1400"/>
              </a:spcAft>
            </a:pPr>
            <a:r>
              <a:rPr sz="1700" b="0">
                <a:solidFill>
                  <a:srgbClr val="222222"/>
                </a:solidFill>
              </a:rPr>
              <a:t>•  Anten elektriksel olarak direnç, bobin ve kondansatörün birleşimi gibi davranır; transistör gibi etkin eleman içermez.</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Koaksiyel hat empedans standardı; SWR ölçüm düzeneği; iyonosferik yayılım; antenin eşdeğer devresi.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6 Girişi</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56</a:t>
            </a:r>
            <a:r>
              <a:rPr sz="1400" b="0">
                <a:solidFill>
                  <a:srgbClr val="D6E4F0"/>
                </a:solidFill>
              </a:rPr>
              <a:t>   ·   Besleme Hattı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Tipik amatör radyo kurulumlarında koaksiyel kablonun en yaygın olarak kullanılan empedansı nedir?</a:t>
            </a:r>
          </a:p>
          <a:p>
            <a:pPr algn="l">
              <a:spcAft>
                <a:spcPts val="800"/>
              </a:spcAft>
            </a:pPr>
            <a:r>
              <a:rPr sz="1500" b="0">
                <a:solidFill>
                  <a:srgbClr val="222222"/>
                </a:solidFill>
              </a:rPr>
              <a:t>a)  </a:t>
            </a:r>
            <a:r>
              <a:rPr sz="1500" b="0">
                <a:solidFill>
                  <a:srgbClr val="222222"/>
                </a:solidFill>
              </a:rPr>
              <a:t>8 ohm</a:t>
            </a:r>
          </a:p>
          <a:p>
            <a:pPr algn="l">
              <a:spcAft>
                <a:spcPts val="800"/>
              </a:spcAft>
            </a:pPr>
            <a:r>
              <a:rPr sz="1500" b="1">
                <a:solidFill>
                  <a:srgbClr val="2E7D32"/>
                </a:solidFill>
              </a:rPr>
              <a:t>b)  </a:t>
            </a:r>
            <a:r>
              <a:rPr sz="1500" b="1">
                <a:solidFill>
                  <a:srgbClr val="2E7D32"/>
                </a:solidFill>
              </a:rPr>
              <a:t>50 ohm</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600 ohm</a:t>
            </a:r>
          </a:p>
          <a:p>
            <a:pPr algn="l">
              <a:spcAft>
                <a:spcPts val="800"/>
              </a:spcAft>
            </a:pPr>
            <a:r>
              <a:rPr sz="1500" b="0">
                <a:solidFill>
                  <a:srgbClr val="222222"/>
                </a:solidFill>
              </a:rPr>
              <a:t>d)  </a:t>
            </a:r>
            <a:r>
              <a:rPr sz="1500" b="0">
                <a:solidFill>
                  <a:srgbClr val="222222"/>
                </a:solidFill>
              </a:rPr>
              <a:t>12 ohm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Amatör ve profesyonel telsiz donanımında koaksiyel kablo standardı 50 ohmdur; verici çıkışları, anten girişleri ve ölçü aletleri bu değere göre üretilir. 75 ohm televizyon/video kablosunun, 600 ohm ise açık paralel hatların değeridir. Uyumun bozulması duran dalga oranını (SWR) yükseltir, bu yüzden sistemin baştan sona aynı empedansta tutulması esastır.</a:t>
            </a:r>
          </a:p>
          <a:p>
            <a:r>
              <a:rPr sz="1100" b="1">
                <a:solidFill>
                  <a:srgbClr val="1F3864"/>
                </a:solidFill>
              </a:rPr>
              <a:t>Kaynak: </a:t>
            </a:r>
            <a:r>
              <a:rPr sz="1100" b="0">
                <a:solidFill>
                  <a:srgbClr val="404040"/>
                </a:solidFill>
              </a:rPr>
              <a:t>Koaksiyel besleme hattı empedans standardı.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57</a:t>
            </a:r>
            <a:r>
              <a:rPr sz="1400" b="0">
                <a:solidFill>
                  <a:srgbClr val="D6E4F0"/>
                </a:solidFill>
              </a:rPr>
              <a:t>   ·   Propagasyon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Gündüz ve gece HF bandında çalışırken frekans seçiminde genel olarak aşağıdakilerden hangisine uyulur?</a:t>
            </a:r>
          </a:p>
          <a:p>
            <a:pPr algn="l">
              <a:spcAft>
                <a:spcPts val="800"/>
              </a:spcAft>
            </a:pPr>
            <a:r>
              <a:rPr sz="1500" b="1">
                <a:solidFill>
                  <a:srgbClr val="2E7D32"/>
                </a:solidFill>
              </a:rPr>
              <a:t>a)  </a:t>
            </a:r>
            <a:r>
              <a:rPr sz="1500" b="1">
                <a:solidFill>
                  <a:srgbClr val="2E7D32"/>
                </a:solidFill>
              </a:rPr>
              <a:t>Gece alçak, gündüz yüksek frekans kullanılır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Gece yüksek, gündüz alçak frekans kullanılır</a:t>
            </a:r>
          </a:p>
          <a:p>
            <a:pPr algn="l">
              <a:spcAft>
                <a:spcPts val="800"/>
              </a:spcAft>
            </a:pPr>
            <a:r>
              <a:rPr sz="1500" b="0">
                <a:solidFill>
                  <a:srgbClr val="222222"/>
                </a:solidFill>
              </a:rPr>
              <a:t>c)  </a:t>
            </a:r>
            <a:r>
              <a:rPr sz="1500" b="0">
                <a:solidFill>
                  <a:srgbClr val="222222"/>
                </a:solidFill>
              </a:rPr>
              <a:t>Gece, gündüz frekansının yarısı kullanılır</a:t>
            </a:r>
          </a:p>
          <a:p>
            <a:pPr algn="l">
              <a:spcAft>
                <a:spcPts val="800"/>
              </a:spcAft>
            </a:pPr>
            <a:r>
              <a:rPr sz="1500" b="0">
                <a:solidFill>
                  <a:srgbClr val="222222"/>
                </a:solidFill>
              </a:rPr>
              <a:t>d)  </a:t>
            </a:r>
            <a:r>
              <a:rPr sz="1500" b="0">
                <a:solidFill>
                  <a:srgbClr val="222222"/>
                </a:solidFill>
              </a:rPr>
              <a:t>Gündüz, gece frekansının yarısı kullanılır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Gündüz güneş ışığıyla iyonosfer daha yoğun iyonize olduğundan daha yüksek frekanslar (örn. 20m, 15m) uzağa yansır; gece iyonizasyon azaldığından daha alçak frekanslar (örn. 40m, 80m) daha iyi çalışır.</a:t>
            </a:r>
          </a:p>
          <a:p>
            <a:r>
              <a:rPr sz="1100" b="1">
                <a:solidFill>
                  <a:srgbClr val="1F3864"/>
                </a:solidFill>
              </a:rPr>
              <a:t>Kaynak: </a:t>
            </a:r>
            <a:r>
              <a:rPr sz="1100" b="0">
                <a:solidFill>
                  <a:srgbClr val="404040"/>
                </a:solidFill>
              </a:rPr>
              <a:t>HF propagasyon — gündüz/gece frekans davranışı.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58</a:t>
            </a:r>
            <a:r>
              <a:rPr sz="1400" b="0">
                <a:solidFill>
                  <a:srgbClr val="D6E4F0"/>
                </a:solidFill>
              </a:rPr>
              <a:t>   ·   Anten Kuramı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antenin fiziki elemanları aşağıdakilerden hangisidir?</a:t>
            </a:r>
          </a:p>
          <a:p>
            <a:pPr algn="l">
              <a:spcAft>
                <a:spcPts val="800"/>
              </a:spcAft>
            </a:pPr>
            <a:r>
              <a:rPr sz="1500" b="0">
                <a:solidFill>
                  <a:srgbClr val="222222"/>
                </a:solidFill>
              </a:rPr>
              <a:t>a)  </a:t>
            </a:r>
            <a:r>
              <a:rPr sz="1500" b="0">
                <a:solidFill>
                  <a:srgbClr val="222222"/>
                </a:solidFill>
              </a:rPr>
              <a:t>Kondansatör, transformatör, self, bobin</a:t>
            </a:r>
          </a:p>
          <a:p>
            <a:pPr algn="l">
              <a:spcAft>
                <a:spcPts val="800"/>
              </a:spcAft>
            </a:pPr>
            <a:r>
              <a:rPr sz="1500" b="1">
                <a:solidFill>
                  <a:srgbClr val="2E7D32"/>
                </a:solidFill>
              </a:rPr>
              <a:t>b)  </a:t>
            </a:r>
            <a:r>
              <a:rPr sz="1500" b="1">
                <a:solidFill>
                  <a:srgbClr val="2E7D32"/>
                </a:solidFill>
              </a:rPr>
              <a:t>Kondansatör, bobin, direnç</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Kondansatör, transistör, self, bobin</a:t>
            </a:r>
          </a:p>
          <a:p>
            <a:pPr algn="l">
              <a:spcAft>
                <a:spcPts val="800"/>
              </a:spcAft>
            </a:pPr>
            <a:r>
              <a:rPr sz="1500" b="0">
                <a:solidFill>
                  <a:srgbClr val="222222"/>
                </a:solidFill>
              </a:rPr>
              <a:t>d)  </a:t>
            </a:r>
            <a:r>
              <a:rPr sz="1500" b="0">
                <a:solidFill>
                  <a:srgbClr val="222222"/>
                </a:solidFill>
              </a:rPr>
              <a:t>Kondansatör, transistör, direnç</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Anten, elektriksel olarak üç pasif büyüklüğün birleşimi gibi davranır: iletkenler arasında sığa (kondansatör), iletken boyunca endüktans (bobin) ve ışıma ile kayıpları temsil eden direnç. Bu üçü antenin eşdeğer devresidir. Transistör etkin (aktif) bir elemandır ve antenin yapısında bulunmaz; onu içeren şıklar bu yüzden elenir.</a:t>
            </a:r>
          </a:p>
          <a:p>
            <a:r>
              <a:rPr sz="1100" b="1">
                <a:solidFill>
                  <a:srgbClr val="1F3864"/>
                </a:solidFill>
              </a:rPr>
              <a:t>Kaynak: </a:t>
            </a:r>
            <a:r>
              <a:rPr sz="1100" b="0">
                <a:solidFill>
                  <a:srgbClr val="404040"/>
                </a:solidFill>
              </a:rPr>
              <a:t>Antenin eşdeğer devresi (R, L, C).</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59</a:t>
            </a:r>
            <a:r>
              <a:rPr sz="1400" b="0">
                <a:solidFill>
                  <a:srgbClr val="D6E4F0"/>
                </a:solidFill>
              </a:rPr>
              <a:t>   ·   Modülasyon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Taşıyıcı dalganın frekansı bir ses frekans sinyalinin genliğine bağlı olarak değişirse bu modülasyon:</a:t>
            </a:r>
          </a:p>
          <a:p>
            <a:pPr algn="l">
              <a:spcAft>
                <a:spcPts val="800"/>
              </a:spcAft>
            </a:pPr>
            <a:r>
              <a:rPr sz="1500" b="0">
                <a:solidFill>
                  <a:srgbClr val="222222"/>
                </a:solidFill>
              </a:rPr>
              <a:t>a)  </a:t>
            </a:r>
            <a:r>
              <a:rPr sz="1500" b="0">
                <a:solidFill>
                  <a:srgbClr val="222222"/>
                </a:solidFill>
              </a:rPr>
              <a:t>Genlik modülasyonudur</a:t>
            </a:r>
          </a:p>
          <a:p>
            <a:pPr algn="l">
              <a:spcAft>
                <a:spcPts val="800"/>
              </a:spcAft>
            </a:pPr>
            <a:r>
              <a:rPr sz="1500" b="1">
                <a:solidFill>
                  <a:srgbClr val="2E7D32"/>
                </a:solidFill>
              </a:rPr>
              <a:t>b)  </a:t>
            </a:r>
            <a:r>
              <a:rPr sz="1500" b="1">
                <a:solidFill>
                  <a:srgbClr val="2E7D32"/>
                </a:solidFill>
              </a:rPr>
              <a:t>Frekans modülasyonudur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Pals modülasyonudur</a:t>
            </a:r>
          </a:p>
          <a:p>
            <a:pPr algn="l">
              <a:spcAft>
                <a:spcPts val="800"/>
              </a:spcAft>
            </a:pPr>
            <a:r>
              <a:rPr sz="1500" b="0">
                <a:solidFill>
                  <a:srgbClr val="222222"/>
                </a:solidFill>
              </a:rPr>
              <a:t>d)  </a:t>
            </a:r>
            <a:r>
              <a:rPr sz="1500" b="0">
                <a:solidFill>
                  <a:srgbClr val="222222"/>
                </a:solidFill>
              </a:rPr>
              <a:t>Diversite modülasyonudur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Taşıyıcının FREKANSININ, mesaj sinyalinin genliğine göre değişmesi, tanım olarak frekans modülasyonudur (FM) — genlik modülasyonunda ise taşıyıcının kendi genliği değişir, frekansı sabit kalır.</a:t>
            </a:r>
          </a:p>
          <a:p>
            <a:r>
              <a:rPr sz="1100" b="1">
                <a:solidFill>
                  <a:srgbClr val="1F3864"/>
                </a:solidFill>
              </a:rPr>
              <a:t>Kaynak: </a:t>
            </a:r>
            <a:r>
              <a:rPr sz="1100" b="0">
                <a:solidFill>
                  <a:srgbClr val="404040"/>
                </a:solidFill>
              </a:rPr>
              <a:t>FM/AM tanımsal ayrımı.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59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60</a:t>
            </a:r>
            <a:r>
              <a:rPr sz="1400" b="0">
                <a:solidFill>
                  <a:srgbClr val="D6E4F0"/>
                </a:solidFill>
              </a:rPr>
              <a:t>   ·   Modülasyon İndeksi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076644" bIns="182880"/>
          <a:lstStyle/>
          <a:p>
            <a:pPr algn="l">
              <a:spcAft>
                <a:spcPts val="1400"/>
              </a:spcAft>
            </a:pPr>
            <a:r>
              <a:rPr sz="1700" b="1">
                <a:solidFill>
                  <a:srgbClr val="222222"/>
                </a:solidFill>
              </a:rPr>
              <a:t>Aşağıdaki şekli verilmiş genlik bindiriminin (1.0 çizgisi etrafında 0.5 ve 1.5 arasında salınan) modülasyon endeksi kaçtır?</a:t>
            </a:r>
          </a:p>
          <a:p>
            <a:pPr algn="l">
              <a:spcAft>
                <a:spcPts val="800"/>
              </a:spcAft>
            </a:pPr>
            <a:r>
              <a:rPr sz="1500" b="0">
                <a:solidFill>
                  <a:srgbClr val="222222"/>
                </a:solidFill>
              </a:rPr>
              <a:t>a)  </a:t>
            </a:r>
            <a:r>
              <a:rPr sz="1500" b="0">
                <a:solidFill>
                  <a:srgbClr val="222222"/>
                </a:solidFill>
              </a:rPr>
              <a:t>2</a:t>
            </a:r>
          </a:p>
          <a:p>
            <a:pPr algn="l">
              <a:spcAft>
                <a:spcPts val="800"/>
              </a:spcAft>
            </a:pPr>
            <a:r>
              <a:rPr sz="1500" b="0">
                <a:solidFill>
                  <a:srgbClr val="222222"/>
                </a:solidFill>
              </a:rPr>
              <a:t>b)  </a:t>
            </a:r>
            <a:r>
              <a:rPr sz="1500" b="0">
                <a:solidFill>
                  <a:srgbClr val="222222"/>
                </a:solidFill>
              </a:rPr>
              <a:t>1</a:t>
            </a:r>
          </a:p>
          <a:p>
            <a:pPr algn="l">
              <a:spcAft>
                <a:spcPts val="800"/>
              </a:spcAft>
            </a:pPr>
            <a:r>
              <a:rPr sz="1500" b="1">
                <a:solidFill>
                  <a:srgbClr val="2E7D32"/>
                </a:solidFill>
              </a:rPr>
              <a:t>c)  </a:t>
            </a:r>
            <a:r>
              <a:rPr sz="1500" b="1">
                <a:solidFill>
                  <a:srgbClr val="2E7D32"/>
                </a:solidFill>
              </a:rPr>
              <a:t>0.5</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1.75</a:t>
            </a:r>
          </a:p>
        </p:txBody>
      </p:sp>
      <p:pic>
        <p:nvPicPr>
          <p:cNvPr id="5" name="Picture 4" descr="Teknik_060.png"/>
          <p:cNvPicPr>
            <a:picLocks noChangeAspect="1"/>
          </p:cNvPicPr>
          <p:nvPr/>
        </p:nvPicPr>
        <p:blipFill>
          <a:blip r:embed="rId2"/>
          <a:stretch>
            <a:fillRect/>
          </a:stretch>
        </p:blipFill>
        <p:spPr>
          <a:xfrm>
            <a:off x="757200" y="1090120"/>
            <a:ext cx="5008179" cy="1746644"/>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Modülasyon indeksi, taşıyıcı genliğindeki değişimin (1.5-1.0=0.5 veya 1.0-0.5=0.5) taşıyıcının kendi genliğine (1.0) oranıdır: 0.5/1.0=0.5.</a:t>
            </a:r>
          </a:p>
          <a:p>
            <a:r>
              <a:rPr sz="1100" b="1">
                <a:solidFill>
                  <a:srgbClr val="1F3864"/>
                </a:solidFill>
              </a:rPr>
              <a:t>Kaynak: </a:t>
            </a:r>
            <a:r>
              <a:rPr sz="1100" b="0">
                <a:solidFill>
                  <a:srgbClr val="404040"/>
                </a:solidFill>
              </a:rPr>
              <a:t>AM modülasyon indeksi hesabı.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61</a:t>
            </a:r>
            <a:r>
              <a:rPr sz="1400" b="0">
                <a:solidFill>
                  <a:srgbClr val="D6E4F0"/>
                </a:solidFill>
              </a:rPr>
              <a:t>   ·   Ölçü Aletleri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155275" bIns="182880"/>
          <a:lstStyle/>
          <a:p>
            <a:pPr algn="l">
              <a:spcAft>
                <a:spcPts val="1400"/>
              </a:spcAft>
            </a:pPr>
            <a:r>
              <a:rPr sz="1700" b="1">
                <a:solidFill>
                  <a:srgbClr val="222222"/>
                </a:solidFill>
              </a:rPr>
              <a:t>Bir anten sisteminde empedans uyumsuzluğunu gösterebilen alet aşağıdakilerden hangisidir?</a:t>
            </a:r>
          </a:p>
          <a:p>
            <a:pPr algn="l">
              <a:spcAft>
                <a:spcPts val="800"/>
              </a:spcAft>
            </a:pPr>
            <a:r>
              <a:rPr sz="1500" b="0">
                <a:solidFill>
                  <a:srgbClr val="222222"/>
                </a:solidFill>
              </a:rPr>
              <a:t>a)  </a:t>
            </a:r>
            <a:r>
              <a:rPr sz="1500" b="0">
                <a:solidFill>
                  <a:srgbClr val="222222"/>
                </a:solidFill>
              </a:rPr>
              <a:t>Alan gerilim ölçer</a:t>
            </a:r>
          </a:p>
          <a:p>
            <a:pPr algn="l">
              <a:spcAft>
                <a:spcPts val="800"/>
              </a:spcAft>
            </a:pPr>
            <a:r>
              <a:rPr sz="1500" b="0">
                <a:solidFill>
                  <a:srgbClr val="222222"/>
                </a:solidFill>
              </a:rPr>
              <a:t>b)  </a:t>
            </a:r>
            <a:r>
              <a:rPr sz="1500" b="0">
                <a:solidFill>
                  <a:srgbClr val="222222"/>
                </a:solidFill>
              </a:rPr>
              <a:t>Wattmetre</a:t>
            </a:r>
          </a:p>
          <a:p>
            <a:pPr algn="l">
              <a:spcAft>
                <a:spcPts val="800"/>
              </a:spcAft>
            </a:pPr>
            <a:r>
              <a:rPr sz="1500" b="0">
                <a:solidFill>
                  <a:srgbClr val="222222"/>
                </a:solidFill>
              </a:rPr>
              <a:t>c)  </a:t>
            </a:r>
            <a:r>
              <a:rPr sz="1500" b="0">
                <a:solidFill>
                  <a:srgbClr val="222222"/>
                </a:solidFill>
              </a:rPr>
              <a:t>Dalgametre</a:t>
            </a:r>
          </a:p>
          <a:p>
            <a:pPr algn="l">
              <a:spcAft>
                <a:spcPts val="800"/>
              </a:spcAft>
            </a:pPr>
            <a:r>
              <a:rPr sz="1500" b="1">
                <a:solidFill>
                  <a:srgbClr val="2E7D32"/>
                </a:solidFill>
              </a:rPr>
              <a:t>d)  </a:t>
            </a:r>
            <a:r>
              <a:rPr sz="1500" b="1">
                <a:solidFill>
                  <a:srgbClr val="2E7D32"/>
                </a:solidFill>
              </a:rPr>
              <a:t>Reflektometre</a:t>
            </a:r>
            <a:r>
              <a:rPr sz="1200" b="0">
                <a:solidFill>
                  <a:srgbClr val="2E7D32"/>
                </a:solidFill>
              </a:rPr>
              <a:t>   ✓ Doğru cevap</a:t>
            </a:r>
          </a:p>
        </p:txBody>
      </p:sp>
      <p:pic>
        <p:nvPicPr>
          <p:cNvPr id="5" name="Picture 4" descr="Teknik_061.png"/>
          <p:cNvPicPr>
            <a:picLocks noChangeAspect="1"/>
          </p:cNvPicPr>
          <p:nvPr/>
        </p:nvPicPr>
        <p:blipFill>
          <a:blip r:embed="rId2"/>
          <a:stretch>
            <a:fillRect/>
          </a:stretch>
        </p:blipFill>
        <p:spPr>
          <a:xfrm>
            <a:off x="757200" y="1090120"/>
            <a:ext cx="5008179" cy="825275"/>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Reflektometre, hat üzerinde ileri giden ve antenden geri dönen gücü ayrı ayrı ölçer; bu iki değerin oranından duran dalga oranı (SWR) bulunur ve empedans uyumsuzluğu görülür. Geri dönen güç, uyumsuzluğun doğrudan göstergesidir. Wattmetre yalnızca güç, dalgametre frekans, alan gerilim ölçer ise ışıyan alanın şiddeti hakkında bilgi verir.</a:t>
            </a:r>
          </a:p>
          <a:p>
            <a:r>
              <a:rPr sz="1100" b="1">
                <a:solidFill>
                  <a:srgbClr val="1F3864"/>
                </a:solidFill>
              </a:rPr>
              <a:t>Kaynak: </a:t>
            </a:r>
            <a:r>
              <a:rPr sz="1100" b="0">
                <a:solidFill>
                  <a:srgbClr val="404040"/>
                </a:solidFill>
              </a:rPr>
              <a:t>Reflektometre / SWR ölçümünün çalışma ilkesi.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61</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62</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709227" bIns="182880"/>
          <a:lstStyle/>
          <a:p>
            <a:pPr algn="l">
              <a:spcAft>
                <a:spcPts val="1400"/>
              </a:spcAft>
            </a:pPr>
            <a:r>
              <a:rPr sz="1700" b="1">
                <a:solidFill>
                  <a:srgbClr val="222222"/>
                </a:solidFill>
              </a:rPr>
              <a:t>Yukarıdaki devrede (100 V kaynak; paralel bağlı 6 ohm ve 12 ohm, bunlara seri bağlı R direnci) ampermetre 10 A gösterdiğine göre R direncinin değerini hesaplayınız?</a:t>
            </a:r>
          </a:p>
          <a:p>
            <a:pPr algn="l">
              <a:spcAft>
                <a:spcPts val="800"/>
              </a:spcAft>
            </a:pPr>
            <a:r>
              <a:rPr sz="1500" b="1">
                <a:solidFill>
                  <a:srgbClr val="2E7D32"/>
                </a:solidFill>
              </a:rPr>
              <a:t>a)  </a:t>
            </a:r>
            <a:r>
              <a:rPr sz="1500" b="1">
                <a:solidFill>
                  <a:srgbClr val="2E7D32"/>
                </a:solidFill>
              </a:rPr>
              <a:t>6 ohm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12 ohm</a:t>
            </a:r>
          </a:p>
          <a:p>
            <a:pPr algn="l">
              <a:spcAft>
                <a:spcPts val="800"/>
              </a:spcAft>
            </a:pPr>
            <a:r>
              <a:rPr sz="1500" b="0">
                <a:solidFill>
                  <a:srgbClr val="222222"/>
                </a:solidFill>
              </a:rPr>
              <a:t>c)  </a:t>
            </a:r>
            <a:r>
              <a:rPr sz="1500" b="0">
                <a:solidFill>
                  <a:srgbClr val="222222"/>
                </a:solidFill>
              </a:rPr>
              <a:t>10 ohm</a:t>
            </a:r>
          </a:p>
          <a:p>
            <a:pPr algn="l">
              <a:spcAft>
                <a:spcPts val="800"/>
              </a:spcAft>
            </a:pPr>
            <a:r>
              <a:rPr sz="1500" b="0">
                <a:solidFill>
                  <a:srgbClr val="222222"/>
                </a:solidFill>
              </a:rPr>
              <a:t>d)  </a:t>
            </a:r>
            <a:r>
              <a:rPr sz="1500" b="0">
                <a:solidFill>
                  <a:srgbClr val="222222"/>
                </a:solidFill>
              </a:rPr>
              <a:t>8 ohm</a:t>
            </a:r>
          </a:p>
        </p:txBody>
      </p:sp>
      <p:pic>
        <p:nvPicPr>
          <p:cNvPr id="5" name="Picture 4" descr="Teknik_062.png"/>
          <p:cNvPicPr>
            <a:picLocks noChangeAspect="1"/>
          </p:cNvPicPr>
          <p:nvPr/>
        </p:nvPicPr>
        <p:blipFill>
          <a:blip r:embed="rId2"/>
          <a:stretch>
            <a:fillRect/>
          </a:stretch>
        </p:blipFill>
        <p:spPr>
          <a:xfrm>
            <a:off x="757200" y="1090120"/>
            <a:ext cx="5008179" cy="1379227"/>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Üç adımda çözülür. Önce paralel ikili: 6 × 12 / (6 + 12) = 72 / 18 = 4 ohm. Sonra devrenin toplam direnci Ohm Kanunu'ndan: R toplam = V / I = 100 / 10 = 10 ohm. Son olarak seri bağlı olduklarına göre R = 10 − 4 = 6 ohm. Ampermetre devreye seri bağlandığı için gösterdiği akım toplam akımdır; bu, toplam direnci bulmayı mümkün kılan bilgidir.</a:t>
            </a:r>
          </a:p>
          <a:p>
            <a:r>
              <a:rPr sz="1100" b="1">
                <a:solidFill>
                  <a:srgbClr val="1F3864"/>
                </a:solidFill>
              </a:rPr>
              <a:t>Kaynak: </a:t>
            </a:r>
            <a:r>
              <a:rPr sz="1100" b="0">
                <a:solidFill>
                  <a:srgbClr val="404040"/>
                </a:solidFill>
              </a:rPr>
              <a:t>Paralel direnç bağıntısı ve Ohm Kanunu.</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63</a:t>
            </a:r>
            <a:r>
              <a:rPr sz="1400" b="0">
                <a:solidFill>
                  <a:srgbClr val="D6E4F0"/>
                </a:solidFill>
              </a:rPr>
              <a:t>   ·   Devre Elemanı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141144" bIns="182880"/>
          <a:lstStyle/>
          <a:p>
            <a:pPr algn="l">
              <a:spcAft>
                <a:spcPts val="1400"/>
              </a:spcAft>
            </a:pPr>
            <a:r>
              <a:rPr sz="1700" b="1">
                <a:solidFill>
                  <a:srgbClr val="222222"/>
                </a:solidFill>
              </a:rPr>
              <a:t>Şekilde görülen (iki paralel ok işaretli üçgen sembol) devre elemanı aşağıdakilerden hangisidir?</a:t>
            </a:r>
          </a:p>
          <a:p>
            <a:pPr algn="l">
              <a:spcAft>
                <a:spcPts val="800"/>
              </a:spcAft>
            </a:pPr>
            <a:r>
              <a:rPr sz="1500" b="0">
                <a:solidFill>
                  <a:srgbClr val="222222"/>
                </a:solidFill>
              </a:rPr>
              <a:t>a)  </a:t>
            </a:r>
            <a:r>
              <a:rPr sz="1500" b="0">
                <a:solidFill>
                  <a:srgbClr val="222222"/>
                </a:solidFill>
              </a:rPr>
              <a:t>Zener diyot</a:t>
            </a:r>
          </a:p>
          <a:p>
            <a:pPr algn="l">
              <a:spcAft>
                <a:spcPts val="800"/>
              </a:spcAft>
            </a:pPr>
            <a:r>
              <a:rPr sz="1500" b="1">
                <a:solidFill>
                  <a:srgbClr val="2E7D32"/>
                </a:solidFill>
              </a:rPr>
              <a:t>b)  </a:t>
            </a:r>
            <a:r>
              <a:rPr sz="1500" b="1">
                <a:solidFill>
                  <a:srgbClr val="2E7D32"/>
                </a:solidFill>
              </a:rPr>
              <a:t>Triyak</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Tünel diyot</a:t>
            </a:r>
          </a:p>
          <a:p>
            <a:pPr algn="l">
              <a:spcAft>
                <a:spcPts val="800"/>
              </a:spcAft>
            </a:pPr>
            <a:r>
              <a:rPr sz="1500" b="0">
                <a:solidFill>
                  <a:srgbClr val="222222"/>
                </a:solidFill>
              </a:rPr>
              <a:t>d)  </a:t>
            </a:r>
            <a:r>
              <a:rPr sz="1500" b="0">
                <a:solidFill>
                  <a:srgbClr val="222222"/>
                </a:solidFill>
              </a:rPr>
              <a:t>Kapasitif diyot</a:t>
            </a:r>
          </a:p>
        </p:txBody>
      </p:sp>
      <p:pic>
        <p:nvPicPr>
          <p:cNvPr id="5" name="Picture 4" descr="Teknik_063.png"/>
          <p:cNvPicPr>
            <a:picLocks noChangeAspect="1"/>
          </p:cNvPicPr>
          <p:nvPr/>
        </p:nvPicPr>
        <p:blipFill>
          <a:blip r:embed="rId2"/>
          <a:stretch>
            <a:fillRect/>
          </a:stretch>
        </p:blipFill>
        <p:spPr>
          <a:xfrm>
            <a:off x="757200" y="1090120"/>
            <a:ext cx="5008179" cy="811144"/>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İki yönlü, çift ok/üçgen sembolüyle gösterilen bu eleman, her iki yönde de akım iletebilen ve AC güç kontrolünde (örn. ışık kısma) kullanılan triyaktır.</a:t>
            </a:r>
          </a:p>
          <a:p>
            <a:r>
              <a:rPr sz="1100" b="1">
                <a:solidFill>
                  <a:srgbClr val="1F3864"/>
                </a:solidFill>
              </a:rPr>
              <a:t>Kaynak: </a:t>
            </a:r>
            <a:r>
              <a:rPr sz="1100" b="0">
                <a:solidFill>
                  <a:srgbClr val="404040"/>
                </a:solidFill>
              </a:rPr>
              <a:t>Yarı iletken güç kontrol elemanları.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64</a:t>
            </a:r>
            <a:r>
              <a:rPr sz="1400" b="0">
                <a:solidFill>
                  <a:srgbClr val="D6E4F0"/>
                </a:solidFill>
              </a:rPr>
              <a:t>   ·   Alternatif Akım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316373" bIns="182880"/>
          <a:lstStyle/>
          <a:p>
            <a:pPr algn="l">
              <a:spcAft>
                <a:spcPts val="1400"/>
              </a:spcAft>
            </a:pPr>
            <a:r>
              <a:rPr sz="1700" b="1">
                <a:solidFill>
                  <a:srgbClr val="222222"/>
                </a:solidFill>
              </a:rPr>
              <a:t>Şekilde görülen (eşit genlikli ve eşit frekanslı, aralarında çeyrek periyotluk kayma bulunan) iki sinyal arasındaki faz farkı kaç derecedir?</a:t>
            </a:r>
          </a:p>
          <a:p>
            <a:pPr algn="l">
              <a:spcAft>
                <a:spcPts val="800"/>
              </a:spcAft>
            </a:pPr>
            <a:r>
              <a:rPr sz="1500" b="1">
                <a:solidFill>
                  <a:srgbClr val="2E7D32"/>
                </a:solidFill>
              </a:rPr>
              <a:t>a)  </a:t>
            </a:r>
            <a:r>
              <a:rPr sz="1500" b="1">
                <a:solidFill>
                  <a:srgbClr val="2E7D32"/>
                </a:solidFill>
              </a:rPr>
              <a:t>90 °</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45 °</a:t>
            </a:r>
          </a:p>
          <a:p>
            <a:pPr algn="l">
              <a:spcAft>
                <a:spcPts val="800"/>
              </a:spcAft>
            </a:pPr>
            <a:r>
              <a:rPr sz="1500" b="0">
                <a:solidFill>
                  <a:srgbClr val="222222"/>
                </a:solidFill>
              </a:rPr>
              <a:t>c)  </a:t>
            </a:r>
            <a:r>
              <a:rPr sz="1500" b="0">
                <a:solidFill>
                  <a:srgbClr val="222222"/>
                </a:solidFill>
              </a:rPr>
              <a:t>60 °</a:t>
            </a:r>
          </a:p>
          <a:p>
            <a:pPr algn="l">
              <a:spcAft>
                <a:spcPts val="800"/>
              </a:spcAft>
            </a:pPr>
            <a:r>
              <a:rPr sz="1500" b="0">
                <a:solidFill>
                  <a:srgbClr val="222222"/>
                </a:solidFill>
              </a:rPr>
              <a:t>d)  </a:t>
            </a:r>
            <a:r>
              <a:rPr sz="1500" b="0">
                <a:solidFill>
                  <a:srgbClr val="222222"/>
                </a:solidFill>
              </a:rPr>
              <a:t>180 °</a:t>
            </a:r>
          </a:p>
        </p:txBody>
      </p:sp>
      <p:pic>
        <p:nvPicPr>
          <p:cNvPr id="5" name="Picture 4" descr="Teknik_064.png"/>
          <p:cNvPicPr>
            <a:picLocks noChangeAspect="1"/>
          </p:cNvPicPr>
          <p:nvPr/>
        </p:nvPicPr>
        <p:blipFill>
          <a:blip r:embed="rId2"/>
          <a:stretch>
            <a:fillRect/>
          </a:stretch>
        </p:blipFill>
        <p:spPr>
          <a:xfrm>
            <a:off x="757200" y="1090120"/>
            <a:ext cx="5008179" cy="986373"/>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tam periyot 360 dereceye karşılık gelir. İki işaret arasındaki kayma bir periyodun dörtte biri kadarsa faz farkı 360 / 4 = 90 derecedir; şekilde bir işaretin tepe noktası diğerinin sıfır geçişine denk düşmektedir, bu da çeyrek periyot demektir. 180 derecelik fark, işaretlerin birbirinin tam tersi olması (biri tepedeyken diğerinin dipte olması) anlamına gelirdi. Direnç-bobin ve direnç-kondansatör devrelerinde akım ile gerilim arasındaki fark da bu 90 derecelik kaymadır.</a:t>
            </a:r>
          </a:p>
          <a:p>
            <a:r>
              <a:rPr sz="1100" b="1">
                <a:solidFill>
                  <a:srgbClr val="1F3864"/>
                </a:solidFill>
              </a:rPr>
              <a:t>Kaynak: </a:t>
            </a:r>
            <a:r>
              <a:rPr sz="1100" b="0">
                <a:solidFill>
                  <a:srgbClr val="404040"/>
                </a:solidFill>
              </a:rPr>
              <a:t>Faz farkı ve periyot ilişkisi (bir periyot = 360°).</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65</a:t>
            </a:r>
            <a:r>
              <a:rPr sz="1400" b="0">
                <a:solidFill>
                  <a:srgbClr val="D6E4F0"/>
                </a:solidFill>
              </a:rPr>
              <a:t>   ·   Yarı İletkenler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745464" bIns="182880"/>
          <a:lstStyle/>
          <a:p>
            <a:pPr algn="l">
              <a:spcAft>
                <a:spcPts val="1400"/>
              </a:spcAft>
            </a:pPr>
            <a:r>
              <a:rPr sz="1700" b="1">
                <a:solidFill>
                  <a:srgbClr val="222222"/>
                </a:solidFill>
              </a:rPr>
              <a:t>Yukarıdaki sembolleri verilen diyot çeşitlerinin doğru sırası ile adları aşağıdakilerden hangisidir?</a:t>
            </a:r>
          </a:p>
          <a:p>
            <a:pPr algn="l">
              <a:spcAft>
                <a:spcPts val="800"/>
              </a:spcAft>
            </a:pPr>
            <a:r>
              <a:rPr sz="1500" b="1">
                <a:solidFill>
                  <a:srgbClr val="2E7D32"/>
                </a:solidFill>
              </a:rPr>
              <a:t>a)  </a:t>
            </a:r>
            <a:r>
              <a:rPr sz="1500" b="1">
                <a:solidFill>
                  <a:srgbClr val="2E7D32"/>
                </a:solidFill>
              </a:rPr>
              <a:t>Tünel diyot, Varikap, Zener diyot, Tristör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Tünel diyot, Varikap, Tristör, Zener diyot</a:t>
            </a:r>
          </a:p>
          <a:p>
            <a:pPr algn="l">
              <a:spcAft>
                <a:spcPts val="800"/>
              </a:spcAft>
            </a:pPr>
            <a:r>
              <a:rPr sz="1500" b="0">
                <a:solidFill>
                  <a:srgbClr val="222222"/>
                </a:solidFill>
              </a:rPr>
              <a:t>c)  </a:t>
            </a:r>
            <a:r>
              <a:rPr sz="1500" b="0">
                <a:solidFill>
                  <a:srgbClr val="222222"/>
                </a:solidFill>
              </a:rPr>
              <a:t>Tünel diyot, Tristör, Zener diyot, Varikap</a:t>
            </a:r>
          </a:p>
          <a:p>
            <a:pPr algn="l">
              <a:spcAft>
                <a:spcPts val="800"/>
              </a:spcAft>
            </a:pPr>
            <a:r>
              <a:rPr sz="1500" b="0">
                <a:solidFill>
                  <a:srgbClr val="222222"/>
                </a:solidFill>
              </a:rPr>
              <a:t>d)  </a:t>
            </a:r>
            <a:r>
              <a:rPr sz="1500" b="0">
                <a:solidFill>
                  <a:srgbClr val="222222"/>
                </a:solidFill>
              </a:rPr>
              <a:t>Tristör, Varikap, Zener diyot, Tünel diyot</a:t>
            </a:r>
          </a:p>
        </p:txBody>
      </p:sp>
      <p:pic>
        <p:nvPicPr>
          <p:cNvPr id="5" name="Picture 4" descr="Teknik_065.png"/>
          <p:cNvPicPr>
            <a:picLocks noChangeAspect="1"/>
          </p:cNvPicPr>
          <p:nvPr/>
        </p:nvPicPr>
        <p:blipFill>
          <a:blip r:embed="rId2"/>
          <a:stretch>
            <a:fillRect/>
          </a:stretch>
        </p:blipFill>
        <p:spPr>
          <a:xfrm>
            <a:off x="757200" y="1090120"/>
            <a:ext cx="5008179" cy="415464"/>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Semboller ayırt edici işaretlerinden tanınır. Varikap (kapasitif diyot), katot çubuğunun yanına eklenen ikinci bir çizgiyle — yani kondansatör plakasıyla — çizilir; adı gibi gerilime göre değişen sığa sunar. Zener diyotta katot çubuğunun uçları kıvrıktır. Tristör (SCR), diyottan farklı olarak üçüncü bir uç, kapı (gate) taşır. Geriye kalan düz katot çubuklu sembol tünel diyottur. Bu ayırt edici işaretlere bakıldığında sıralama tünel diyot, varikap, zener diyot, tristör olarak çıkar.</a:t>
            </a:r>
          </a:p>
          <a:p>
            <a:r>
              <a:rPr sz="1100" b="1">
                <a:solidFill>
                  <a:srgbClr val="1F3864"/>
                </a:solidFill>
              </a:rPr>
              <a:t>Kaynak: </a:t>
            </a:r>
            <a:r>
              <a:rPr sz="1100" b="0">
                <a:solidFill>
                  <a:srgbClr val="404040"/>
                </a:solidFill>
              </a:rPr>
              <a:t>Yarı iletken devre elemanı sembolleri.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66</a:t>
            </a:r>
            <a:r>
              <a:rPr sz="1400" b="0">
                <a:solidFill>
                  <a:srgbClr val="D6E4F0"/>
                </a:solidFill>
              </a:rPr>
              <a:t>   ·   Transformatör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248543" bIns="182880"/>
          <a:lstStyle/>
          <a:p>
            <a:pPr algn="l">
              <a:spcAft>
                <a:spcPts val="1400"/>
              </a:spcAft>
            </a:pPr>
            <a:r>
              <a:rPr sz="1700" b="1">
                <a:solidFill>
                  <a:srgbClr val="222222"/>
                </a:solidFill>
              </a:rPr>
              <a:t>Bir transformatörün 4 volt olan sekonderi 20 turdur. Sekonderi 6,2 volta tamamlamak için kaç tur daha sarılmalıdır?</a:t>
            </a:r>
          </a:p>
          <a:p>
            <a:pPr algn="l">
              <a:spcAft>
                <a:spcPts val="800"/>
              </a:spcAft>
            </a:pPr>
            <a:r>
              <a:rPr sz="1500" b="0">
                <a:solidFill>
                  <a:srgbClr val="222222"/>
                </a:solidFill>
              </a:rPr>
              <a:t>a)  </a:t>
            </a:r>
            <a:r>
              <a:rPr sz="1500" b="0">
                <a:solidFill>
                  <a:srgbClr val="222222"/>
                </a:solidFill>
              </a:rPr>
              <a:t>15</a:t>
            </a:r>
          </a:p>
          <a:p>
            <a:pPr algn="l">
              <a:spcAft>
                <a:spcPts val="800"/>
              </a:spcAft>
            </a:pPr>
            <a:r>
              <a:rPr sz="1500" b="0">
                <a:solidFill>
                  <a:srgbClr val="222222"/>
                </a:solidFill>
              </a:rPr>
              <a:t>b)  </a:t>
            </a:r>
            <a:r>
              <a:rPr sz="1500" b="0">
                <a:solidFill>
                  <a:srgbClr val="222222"/>
                </a:solidFill>
              </a:rPr>
              <a:t>3</a:t>
            </a:r>
          </a:p>
          <a:p>
            <a:pPr algn="l">
              <a:spcAft>
                <a:spcPts val="800"/>
              </a:spcAft>
            </a:pPr>
            <a:r>
              <a:rPr sz="1500" b="1">
                <a:solidFill>
                  <a:srgbClr val="2E7D32"/>
                </a:solidFill>
              </a:rPr>
              <a:t>c)  </a:t>
            </a:r>
            <a:r>
              <a:rPr sz="1500" b="1">
                <a:solidFill>
                  <a:srgbClr val="2E7D32"/>
                </a:solidFill>
              </a:rPr>
              <a:t>11</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110</a:t>
            </a:r>
          </a:p>
        </p:txBody>
      </p:sp>
      <p:pic>
        <p:nvPicPr>
          <p:cNvPr id="5" name="Picture 4" descr="Teknik_066.png"/>
          <p:cNvPicPr>
            <a:picLocks noChangeAspect="1"/>
          </p:cNvPicPr>
          <p:nvPr/>
        </p:nvPicPr>
        <p:blipFill>
          <a:blip r:embed="rId2"/>
          <a:stretch>
            <a:fillRect/>
          </a:stretch>
        </p:blipFill>
        <p:spPr>
          <a:xfrm>
            <a:off x="757200" y="1090120"/>
            <a:ext cx="5008179" cy="918543"/>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Sarım başına gerilim sabittir: 4 V / 20 tur = 0,2 volt/tur. 6,2 volt için gereken toplam tur sayısı 6,2 / 0,2 = 31'dir. Sargıda hâlihazırda 20 tur bulunduğuna göre eklenecek tur sayısı 31 − 20 = 11'dir. Sorunun "kaç tur daha" demesine dikkat: toplam turu (31) değil, farkı ister. Şıkkı (a) 15, gerilim farkı olan 2,2 volt yerine 3 volt alındığında; (d) 110 ise ondalık kaydırma hatasıyla çıkar.</a:t>
            </a:r>
          </a:p>
          <a:p>
            <a:r>
              <a:rPr sz="1100" b="1">
                <a:solidFill>
                  <a:srgbClr val="1F3864"/>
                </a:solidFill>
              </a:rPr>
              <a:t>Kaynak: </a:t>
            </a:r>
            <a:r>
              <a:rPr sz="1100" b="0">
                <a:solidFill>
                  <a:srgbClr val="404040"/>
                </a:solidFill>
              </a:rPr>
              <a:t>Transformatörde sarım başına gerilim (volt/tur) ilkesi.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66</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7: Devre Hesapları III ve Emisyon Tipleri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Karışık direnç ağları içten dışa sadeleştirilir: önce seriler toplanır, sonra paraleller alınır.</a:t>
            </a:r>
          </a:p>
          <a:p>
            <a:pPr algn="l">
              <a:spcAft>
                <a:spcPts val="1400"/>
              </a:spcAft>
            </a:pPr>
            <a:r>
              <a:rPr sz="1700" b="0">
                <a:solidFill>
                  <a:srgbClr val="222222"/>
                </a:solidFill>
              </a:rPr>
              <a:t>•  Köprü (Wheatstone) devrelerinde basit sadeleştirme geçmez; denge koşulu sağlanmıyorsa üçgen-yıldız dönüşümü gerekir.</a:t>
            </a:r>
          </a:p>
          <a:p>
            <a:pPr algn="l">
              <a:spcAft>
                <a:spcPts val="1400"/>
              </a:spcAft>
            </a:pPr>
            <a:r>
              <a:rPr sz="1700" b="0">
                <a:solidFill>
                  <a:srgbClr val="222222"/>
                </a:solidFill>
              </a:rPr>
              <a:t>•  Emisyon tanımının ilk karakteri modülasyon türünü verir: A genlik, F frekans, G faz, J tek yan bant.</a:t>
            </a:r>
          </a:p>
          <a:p>
            <a:pPr algn="l">
              <a:spcAft>
                <a:spcPts val="1400"/>
              </a:spcAft>
            </a:pPr>
            <a:r>
              <a:rPr sz="1700" b="0">
                <a:solidFill>
                  <a:srgbClr val="222222"/>
                </a:solidFill>
              </a:rPr>
              <a:t>•  Kondansatörler paralel bağlandığında kapasiteler toplanır — bu, dirençlerin davranışının tersidir.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Seri-paralel sadeleştirme; Wheatstone köprüsü ve üçgen-yıldız dönüşümü; ITU Radyo Tüzüğü Ek 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7 Girişi</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67</a:t>
            </a:r>
            <a:r>
              <a:rPr sz="1400" b="0">
                <a:solidFill>
                  <a:srgbClr val="D6E4F0"/>
                </a:solidFill>
              </a:rPr>
              <a:t>   ·   İstasyon Donanımı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248543" bIns="182880"/>
          <a:lstStyle/>
          <a:p>
            <a:pPr algn="l">
              <a:spcAft>
                <a:spcPts val="1400"/>
              </a:spcAft>
            </a:pPr>
            <a:r>
              <a:rPr sz="1700" b="1">
                <a:solidFill>
                  <a:srgbClr val="222222"/>
                </a:solidFill>
              </a:rPr>
              <a:t>Paket data gönderen amatör telsiz istasyonunda aşağıdakilerden hangisi kullanılmaz?</a:t>
            </a:r>
          </a:p>
          <a:p>
            <a:pPr algn="l">
              <a:spcAft>
                <a:spcPts val="800"/>
              </a:spcAft>
            </a:pPr>
            <a:r>
              <a:rPr sz="1500" b="0">
                <a:solidFill>
                  <a:srgbClr val="222222"/>
                </a:solidFill>
              </a:rPr>
              <a:t>a)  </a:t>
            </a:r>
            <a:r>
              <a:rPr sz="1500" b="0">
                <a:solidFill>
                  <a:srgbClr val="222222"/>
                </a:solidFill>
              </a:rPr>
              <a:t>Anten</a:t>
            </a:r>
          </a:p>
          <a:p>
            <a:pPr algn="l">
              <a:spcAft>
                <a:spcPts val="800"/>
              </a:spcAft>
            </a:pPr>
            <a:r>
              <a:rPr sz="1500" b="0">
                <a:solidFill>
                  <a:srgbClr val="222222"/>
                </a:solidFill>
              </a:rPr>
              <a:t>b)  </a:t>
            </a:r>
            <a:r>
              <a:rPr sz="1500" b="0">
                <a:solidFill>
                  <a:srgbClr val="222222"/>
                </a:solidFill>
              </a:rPr>
              <a:t>Güç Kaynağı</a:t>
            </a:r>
          </a:p>
          <a:p>
            <a:pPr algn="l">
              <a:spcAft>
                <a:spcPts val="800"/>
              </a:spcAft>
            </a:pPr>
            <a:r>
              <a:rPr sz="1500" b="0">
                <a:solidFill>
                  <a:srgbClr val="222222"/>
                </a:solidFill>
              </a:rPr>
              <a:t>c)  </a:t>
            </a:r>
            <a:r>
              <a:rPr sz="1500" b="0">
                <a:solidFill>
                  <a:srgbClr val="222222"/>
                </a:solidFill>
              </a:rPr>
              <a:t>Alıcı - Verici</a:t>
            </a:r>
          </a:p>
          <a:p>
            <a:pPr algn="l">
              <a:spcAft>
                <a:spcPts val="800"/>
              </a:spcAft>
            </a:pPr>
            <a:r>
              <a:rPr sz="1500" b="1">
                <a:solidFill>
                  <a:srgbClr val="2E7D32"/>
                </a:solidFill>
              </a:rPr>
              <a:t>d)  </a:t>
            </a:r>
            <a:r>
              <a:rPr sz="1500" b="1">
                <a:solidFill>
                  <a:srgbClr val="2E7D32"/>
                </a:solidFill>
              </a:rPr>
              <a:t>Mikrofon</a:t>
            </a:r>
            <a:r>
              <a:rPr sz="1200" b="0">
                <a:solidFill>
                  <a:srgbClr val="2E7D32"/>
                </a:solidFill>
              </a:rPr>
              <a:t>   ✓ Doğru cevap</a:t>
            </a:r>
          </a:p>
        </p:txBody>
      </p:sp>
      <p:pic>
        <p:nvPicPr>
          <p:cNvPr id="5" name="Picture 4" descr="Teknik_066.png"/>
          <p:cNvPicPr>
            <a:picLocks noChangeAspect="1"/>
          </p:cNvPicPr>
          <p:nvPr/>
        </p:nvPicPr>
        <p:blipFill>
          <a:blip r:embed="rId2"/>
          <a:stretch>
            <a:fillRect/>
          </a:stretch>
        </p:blipFill>
        <p:spPr>
          <a:xfrm>
            <a:off x="757200" y="1090120"/>
            <a:ext cx="5008179" cy="918543"/>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Paket data yayınında ses yoktur: bilgi sayısal olarak üretilir, modem/TNC tarafından ton veya doğrudan sayısal modülasyona çevrilir ve vericiye verilir. Mikrofon yalnızca sesli (fonik) çalışmada gerekir. Anten, güç kaynağı ve alıcı-verici ise her çalışma türünde bulunur.</a:t>
            </a:r>
          </a:p>
          <a:p>
            <a:r>
              <a:rPr sz="1100" b="1">
                <a:solidFill>
                  <a:srgbClr val="1F3864"/>
                </a:solidFill>
              </a:rPr>
              <a:t>Kaynak: </a:t>
            </a:r>
            <a:r>
              <a:rPr sz="1100" b="0">
                <a:solidFill>
                  <a:srgbClr val="404040"/>
                </a:solidFill>
              </a:rPr>
              <a:t>Paket radyo (packet) istasyonunun donanım zinciri.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67</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68</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17040" bIns="182880"/>
          <a:lstStyle/>
          <a:p>
            <a:pPr algn="l">
              <a:spcAft>
                <a:spcPts val="1400"/>
              </a:spcAft>
            </a:pPr>
            <a:r>
              <a:rPr sz="1700" b="1">
                <a:solidFill>
                  <a:srgbClr val="222222"/>
                </a:solidFill>
              </a:rPr>
              <a:t>Şekildeki devrede (üst kolda seri 5 + 5 ohm, orta kolda 10 ohm, alt kolda seri 4 + 4 ohm ve sol uçta düşey 3 ohm) eşdeğer direncin (Reş) değeri nedir?</a:t>
            </a:r>
          </a:p>
          <a:p>
            <a:pPr algn="l">
              <a:spcAft>
                <a:spcPts val="800"/>
              </a:spcAft>
            </a:pPr>
            <a:r>
              <a:rPr sz="1500" b="0">
                <a:solidFill>
                  <a:srgbClr val="222222"/>
                </a:solidFill>
              </a:rPr>
              <a:t>a)  </a:t>
            </a:r>
            <a:r>
              <a:rPr sz="1500" b="0">
                <a:solidFill>
                  <a:srgbClr val="222222"/>
                </a:solidFill>
              </a:rPr>
              <a:t>2 Ω</a:t>
            </a:r>
          </a:p>
          <a:p>
            <a:pPr algn="l">
              <a:spcAft>
                <a:spcPts val="800"/>
              </a:spcAft>
            </a:pPr>
            <a:r>
              <a:rPr sz="1500" b="1">
                <a:solidFill>
                  <a:srgbClr val="2E7D32"/>
                </a:solidFill>
              </a:rPr>
              <a:t>b)  </a:t>
            </a:r>
            <a:r>
              <a:rPr sz="1500" b="1">
                <a:solidFill>
                  <a:srgbClr val="2E7D32"/>
                </a:solidFill>
              </a:rPr>
              <a:t>4 Ω</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6 Ω</a:t>
            </a:r>
          </a:p>
          <a:p>
            <a:pPr algn="l">
              <a:spcAft>
                <a:spcPts val="800"/>
              </a:spcAft>
            </a:pPr>
            <a:r>
              <a:rPr sz="1500" b="0">
                <a:solidFill>
                  <a:srgbClr val="222222"/>
                </a:solidFill>
              </a:rPr>
              <a:t>d)  </a:t>
            </a:r>
            <a:r>
              <a:rPr sz="1500" b="0">
                <a:solidFill>
                  <a:srgbClr val="222222"/>
                </a:solidFill>
              </a:rPr>
              <a:t>8 Ω</a:t>
            </a:r>
          </a:p>
        </p:txBody>
      </p:sp>
      <p:pic>
        <p:nvPicPr>
          <p:cNvPr id="5" name="Picture 4" descr="Teknik_068.png"/>
          <p:cNvPicPr>
            <a:picLocks noChangeAspect="1"/>
          </p:cNvPicPr>
          <p:nvPr/>
        </p:nvPicPr>
        <p:blipFill>
          <a:blip r:embed="rId2"/>
          <a:stretch>
            <a:fillRect/>
          </a:stretch>
        </p:blipFill>
        <p:spPr>
          <a:xfrm>
            <a:off x="757200" y="1090120"/>
            <a:ext cx="5008179" cy="118704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Önce seri kollar toplanır: üst kol 5 + 5 = 10 ohm, alt kol 4 + 4 = 8 ohm. Üst kol ile orta koldaki 10 ohm aynı iki düğüm arasında paralel olduğundan 10 × 10 / 20 = 5 ohm verir. Bu 5 ohm, sol uçtaki 3 ohm ile seri gelir: 5 + 3 = 8 ohm. Son olarak bu 8 ohmluk yol, alt koldaki 8 ohm ile paralel bağlanır: 8 × 8 / 16 = 4 ohm. Karışık ağlarda yöntem hep aynıdır: içten dışa doğru, önce seriler toplanır, sonra paraleller sadeleştirilir.</a:t>
            </a:r>
          </a:p>
          <a:p>
            <a:r>
              <a:rPr sz="1100" b="1">
                <a:solidFill>
                  <a:srgbClr val="1F3864"/>
                </a:solidFill>
              </a:rPr>
              <a:t>Kaynak: </a:t>
            </a:r>
            <a:r>
              <a:rPr sz="1100" b="0">
                <a:solidFill>
                  <a:srgbClr val="404040"/>
                </a:solidFill>
              </a:rPr>
              <a:t>Seri ve paralel direnç sadeleştirme adımları.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68</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69</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Varaktör diyot ne tip diyottur?</a:t>
            </a:r>
          </a:p>
          <a:p>
            <a:pPr algn="l">
              <a:spcAft>
                <a:spcPts val="800"/>
              </a:spcAft>
            </a:pPr>
            <a:r>
              <a:rPr sz="1500" b="1">
                <a:solidFill>
                  <a:srgbClr val="2E7D32"/>
                </a:solidFill>
              </a:rPr>
              <a:t>a)  </a:t>
            </a:r>
            <a:r>
              <a:rPr sz="1500" b="1">
                <a:solidFill>
                  <a:srgbClr val="2E7D32"/>
                </a:solidFill>
              </a:rPr>
              <a:t>Değişken voltaj değerleri ile kapasite değerini değiştiren diyottur.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Voltaj regülatör devrelerinde kullanılır.</a:t>
            </a:r>
          </a:p>
          <a:p>
            <a:pPr algn="l">
              <a:spcAft>
                <a:spcPts val="800"/>
              </a:spcAft>
            </a:pPr>
            <a:r>
              <a:rPr sz="1500" b="0">
                <a:solidFill>
                  <a:srgbClr val="222222"/>
                </a:solidFill>
              </a:rPr>
              <a:t>c)  </a:t>
            </a:r>
            <a:r>
              <a:rPr sz="1500" b="0">
                <a:solidFill>
                  <a:srgbClr val="222222"/>
                </a:solidFill>
              </a:rPr>
              <a:t>Osilatör akımı kararlığını sağlamak için kullanılır.</a:t>
            </a:r>
          </a:p>
          <a:p>
            <a:pPr algn="l">
              <a:spcAft>
                <a:spcPts val="800"/>
              </a:spcAft>
            </a:pPr>
            <a:r>
              <a:rPr sz="1500" b="0">
                <a:solidFill>
                  <a:srgbClr val="222222"/>
                </a:solidFill>
              </a:rPr>
              <a:t>d)  </a:t>
            </a:r>
            <a:r>
              <a:rPr sz="1500" b="0">
                <a:solidFill>
                  <a:srgbClr val="222222"/>
                </a:solidFill>
              </a:rPr>
              <a:t>Üç yönlü olup kontrol devrelerinde kullanılır.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Varaktör (varicap) diyot, üzerine uygulanan ters gerilim değiştirildiğinde kendi iç kapasitans değerinin de değişmesi özelliğiyle, elektronik olarak ayarlanabilen akort devrelerinde (örn. VFO, PLL) kullanılır.</a:t>
            </a:r>
          </a:p>
          <a:p>
            <a:r>
              <a:rPr sz="1100" b="1">
                <a:solidFill>
                  <a:srgbClr val="1F3864"/>
                </a:solidFill>
              </a:rPr>
              <a:t>Kaynak: </a:t>
            </a:r>
            <a:r>
              <a:rPr sz="1100" b="0">
                <a:solidFill>
                  <a:srgbClr val="404040"/>
                </a:solidFill>
              </a:rPr>
              <a:t>Varaktör (varicap) diyot çalışma prensibi.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69</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70</a:t>
            </a:r>
            <a:r>
              <a:rPr sz="1400" b="0">
                <a:solidFill>
                  <a:srgbClr val="D6E4F0"/>
                </a:solidFill>
              </a:rPr>
              <a:t>   ·   Devre Elemanları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İki iletken plaka ve bunların arasında yalıtkan bir malzemeden meydana gelen elemana ne ad verilir?</a:t>
            </a:r>
          </a:p>
          <a:p>
            <a:pPr algn="l">
              <a:spcAft>
                <a:spcPts val="800"/>
              </a:spcAft>
            </a:pPr>
            <a:r>
              <a:rPr sz="1500" b="0">
                <a:solidFill>
                  <a:srgbClr val="222222"/>
                </a:solidFill>
              </a:rPr>
              <a:t>a)  </a:t>
            </a:r>
            <a:r>
              <a:rPr sz="1500" b="0">
                <a:solidFill>
                  <a:srgbClr val="222222"/>
                </a:solidFill>
              </a:rPr>
              <a:t>Direnç</a:t>
            </a:r>
          </a:p>
          <a:p>
            <a:pPr algn="l">
              <a:spcAft>
                <a:spcPts val="800"/>
              </a:spcAft>
            </a:pPr>
            <a:r>
              <a:rPr sz="1500" b="0">
                <a:solidFill>
                  <a:srgbClr val="222222"/>
                </a:solidFill>
              </a:rPr>
              <a:t>b)  </a:t>
            </a:r>
            <a:r>
              <a:rPr sz="1500" b="0">
                <a:solidFill>
                  <a:srgbClr val="222222"/>
                </a:solidFill>
              </a:rPr>
              <a:t>Transistör</a:t>
            </a:r>
          </a:p>
          <a:p>
            <a:pPr algn="l">
              <a:spcAft>
                <a:spcPts val="800"/>
              </a:spcAft>
            </a:pPr>
            <a:r>
              <a:rPr sz="1500" b="1">
                <a:solidFill>
                  <a:srgbClr val="2E7D32"/>
                </a:solidFill>
              </a:rPr>
              <a:t>c)  </a:t>
            </a:r>
            <a:r>
              <a:rPr sz="1500" b="1">
                <a:solidFill>
                  <a:srgbClr val="2E7D32"/>
                </a:solidFill>
              </a:rPr>
              <a:t>Kondansatör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Diyot</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yapı kondansatörün tanımıdır: iki iletken plaka ve aralarındaki yalıtkan (dielektrik). Elektrik enerjisini plakalar arasındaki alanda depolar. Kapasite; plaka yüzeyi büyüdükçe ve plakalar birbirine yaklaştıkça artar, dielektrik malzemenin cinsine de bağlıdır.</a:t>
            </a:r>
          </a:p>
          <a:p>
            <a:r>
              <a:rPr sz="1100" b="1">
                <a:solidFill>
                  <a:srgbClr val="1F3864"/>
                </a:solidFill>
              </a:rPr>
              <a:t>Kaynak: </a:t>
            </a:r>
            <a:r>
              <a:rPr sz="1100" b="0">
                <a:solidFill>
                  <a:srgbClr val="404040"/>
                </a:solidFill>
              </a:rPr>
              <a:t>Kondansatörün yapısı ve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71</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Kondansatörlerin kapasite değerleri hangi birim ile ifade edilir?</a:t>
            </a:r>
          </a:p>
          <a:p>
            <a:pPr algn="l">
              <a:spcAft>
                <a:spcPts val="800"/>
              </a:spcAft>
            </a:pPr>
            <a:r>
              <a:rPr sz="1500" b="0">
                <a:solidFill>
                  <a:srgbClr val="222222"/>
                </a:solidFill>
              </a:rPr>
              <a:t>a)  </a:t>
            </a:r>
            <a:r>
              <a:rPr sz="1500" b="0">
                <a:solidFill>
                  <a:srgbClr val="222222"/>
                </a:solidFill>
              </a:rPr>
              <a:t>Ohm</a:t>
            </a:r>
          </a:p>
          <a:p>
            <a:pPr algn="l">
              <a:spcAft>
                <a:spcPts val="800"/>
              </a:spcAft>
            </a:pPr>
            <a:r>
              <a:rPr sz="1500" b="1">
                <a:solidFill>
                  <a:srgbClr val="2E7D32"/>
                </a:solidFill>
              </a:rPr>
              <a:t>b)  </a:t>
            </a:r>
            <a:r>
              <a:rPr sz="1500" b="1">
                <a:solidFill>
                  <a:srgbClr val="2E7D32"/>
                </a:solidFill>
              </a:rPr>
              <a:t>Farad</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Henry</a:t>
            </a:r>
          </a:p>
          <a:p>
            <a:pPr algn="l">
              <a:spcAft>
                <a:spcPts val="800"/>
              </a:spcAft>
            </a:pPr>
            <a:r>
              <a:rPr sz="1500" b="0">
                <a:solidFill>
                  <a:srgbClr val="222222"/>
                </a:solidFill>
              </a:rPr>
              <a:t>d)  </a:t>
            </a:r>
            <a:r>
              <a:rPr sz="1500" b="0">
                <a:solidFill>
                  <a:srgbClr val="222222"/>
                </a:solidFill>
              </a:rPr>
              <a:t>Watt</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Kapasitenin birimi faraddır (F). Farad çok büyük bir birim olduğundan pratikte mikrofarad (µF), nanofarad (nF) ve pikofarad (pF) kullanılır. Diğer şıklar başka büyüklüklerin birimidir: ohm direncin, henry endüktansın, watt ise gücün birimidir.</a:t>
            </a:r>
          </a:p>
          <a:p>
            <a:r>
              <a:rPr sz="1100" b="1">
                <a:solidFill>
                  <a:srgbClr val="1F3864"/>
                </a:solidFill>
              </a:rPr>
              <a:t>Kaynak: </a:t>
            </a:r>
            <a:r>
              <a:rPr sz="1100" b="0">
                <a:solidFill>
                  <a:srgbClr val="404040"/>
                </a:solidFill>
              </a:rPr>
              <a:t>SI birimleri: farad, ohm, henry, watt.</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71</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72</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İki kondansatör paralel bağlandığı takdirde toplam kapasite değeri ne olur?</a:t>
            </a:r>
          </a:p>
          <a:p>
            <a:pPr algn="l">
              <a:spcAft>
                <a:spcPts val="800"/>
              </a:spcAft>
            </a:pPr>
            <a:r>
              <a:rPr sz="1500" b="0">
                <a:solidFill>
                  <a:srgbClr val="222222"/>
                </a:solidFill>
              </a:rPr>
              <a:t>a)  </a:t>
            </a:r>
            <a:r>
              <a:rPr sz="1500" b="0">
                <a:solidFill>
                  <a:srgbClr val="222222"/>
                </a:solidFill>
              </a:rPr>
              <a:t>Büyük kondansatörün kapasitesine eşit olur</a:t>
            </a:r>
          </a:p>
          <a:p>
            <a:pPr algn="l">
              <a:spcAft>
                <a:spcPts val="800"/>
              </a:spcAft>
            </a:pPr>
            <a:r>
              <a:rPr sz="1500" b="0">
                <a:solidFill>
                  <a:srgbClr val="222222"/>
                </a:solidFill>
              </a:rPr>
              <a:t>b)  </a:t>
            </a:r>
            <a:r>
              <a:rPr sz="1500" b="0">
                <a:solidFill>
                  <a:srgbClr val="222222"/>
                </a:solidFill>
              </a:rPr>
              <a:t>Küçük kondansatörün kapasitesine eşit olur</a:t>
            </a:r>
          </a:p>
          <a:p>
            <a:pPr algn="l">
              <a:spcAft>
                <a:spcPts val="800"/>
              </a:spcAft>
            </a:pPr>
            <a:r>
              <a:rPr sz="1500" b="1">
                <a:solidFill>
                  <a:srgbClr val="2E7D32"/>
                </a:solidFill>
              </a:rPr>
              <a:t>c)  </a:t>
            </a:r>
            <a:r>
              <a:rPr sz="1500" b="1">
                <a:solidFill>
                  <a:srgbClr val="2E7D32"/>
                </a:solidFill>
              </a:rPr>
              <a:t>Kapasite değerleri toplanır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Büyük kapasite değerinden küçük çıkarılır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Kondansatörler paralel bağlandığında plaka yüzeyleri toplanmış gibi olur, bu yüzden kapasiteler doğrudan toplanır: C = C1 + C2. Bu, dirençlerin davranışının tersidir — dirençte toplama seri bağlamada olur. Kondansatörlerde seri bağlama kapasiteyi düşürür ve terslerin toplamı kuralına uyar.</a:t>
            </a:r>
          </a:p>
          <a:p>
            <a:r>
              <a:rPr sz="1100" b="1">
                <a:solidFill>
                  <a:srgbClr val="1F3864"/>
                </a:solidFill>
              </a:rPr>
              <a:t>Kaynak: </a:t>
            </a:r>
            <a:r>
              <a:rPr sz="1100" b="0">
                <a:solidFill>
                  <a:srgbClr val="404040"/>
                </a:solidFill>
              </a:rPr>
              <a:t>Paralel kondansatör bağıntısı C = C1 + C2.</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72</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73</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93349" bIns="182880"/>
          <a:lstStyle/>
          <a:p>
            <a:pPr algn="l">
              <a:spcAft>
                <a:spcPts val="1400"/>
              </a:spcAft>
            </a:pPr>
            <a:r>
              <a:rPr sz="1700" b="1">
                <a:solidFill>
                  <a:srgbClr val="222222"/>
                </a:solidFill>
              </a:rPr>
              <a:t>Şekildeki devreden (12 V kaynak köprünün sol ve sağ köşelerinde; kollar 4, 2, 6 ve 9 ohm, üst ile alt düğüm arasında köprü direnci 10 ohm) geçen I akımının değeri nedir?</a:t>
            </a:r>
          </a:p>
          <a:p>
            <a:pPr algn="l">
              <a:spcAft>
                <a:spcPts val="800"/>
              </a:spcAft>
            </a:pPr>
            <a:r>
              <a:rPr sz="1500" b="0">
                <a:solidFill>
                  <a:srgbClr val="222222"/>
                </a:solidFill>
              </a:rPr>
              <a:t>a)  </a:t>
            </a:r>
            <a:r>
              <a:rPr sz="1500" b="0">
                <a:solidFill>
                  <a:srgbClr val="222222"/>
                </a:solidFill>
              </a:rPr>
              <a:t>1 A</a:t>
            </a:r>
          </a:p>
          <a:p>
            <a:pPr algn="l">
              <a:spcAft>
                <a:spcPts val="800"/>
              </a:spcAft>
            </a:pPr>
            <a:r>
              <a:rPr sz="1500" b="1">
                <a:solidFill>
                  <a:srgbClr val="2E7D32"/>
                </a:solidFill>
              </a:rPr>
              <a:t>b)  </a:t>
            </a:r>
            <a:r>
              <a:rPr sz="1500" b="1">
                <a:solidFill>
                  <a:srgbClr val="2E7D32"/>
                </a:solidFill>
              </a:rPr>
              <a:t>2 A</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4 A</a:t>
            </a:r>
          </a:p>
          <a:p>
            <a:pPr algn="l">
              <a:spcAft>
                <a:spcPts val="800"/>
              </a:spcAft>
            </a:pPr>
            <a:r>
              <a:rPr sz="1500" b="0">
                <a:solidFill>
                  <a:srgbClr val="222222"/>
                </a:solidFill>
              </a:rPr>
              <a:t>d)  </a:t>
            </a:r>
            <a:r>
              <a:rPr sz="1500" b="0">
                <a:solidFill>
                  <a:srgbClr val="222222"/>
                </a:solidFill>
              </a:rPr>
              <a:t>6 A</a:t>
            </a:r>
          </a:p>
        </p:txBody>
      </p:sp>
      <p:pic>
        <p:nvPicPr>
          <p:cNvPr id="5" name="Picture 4" descr="Teknik_073.png"/>
          <p:cNvPicPr>
            <a:picLocks noChangeAspect="1"/>
          </p:cNvPicPr>
          <p:nvPr/>
        </p:nvPicPr>
        <p:blipFill>
          <a:blip r:embed="rId2"/>
          <a:stretch>
            <a:fillRect/>
          </a:stretch>
        </p:blipFill>
        <p:spPr>
          <a:xfrm>
            <a:off x="757200" y="1090120"/>
            <a:ext cx="5008179" cy="1263349"/>
          </a:xfrm>
          <a:prstGeom prst="rect">
            <a:avLst/>
          </a:prstGeom>
        </p:spPr>
      </p:pic>
      <p:sp>
        <p:nvSpPr>
          <p:cNvPr id="6" name="Rectangle 5"/>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Devre bir Wheatstone köprüsüdür ve dengede değildir: denge için 4 × 9 ile 2 × 6 çarpımlarının eşit olması gerekirdi (36 ≠ 12), bu yüzden köprüdeki 10 ohmluk direnç üzerinden akım geçer ve basit seri-paralel sadeleştirme uygulanamaz. Üçgen-yıldız (delta-yıldız) dönüşümüyle çözülür: sol üçgendeki 4, 6 ve 10 ohm yıldıza çevrilir (1,2 / 2 / 3 ohm), ardından üst dal 2 + 2 = 4 ohm, alt dal 3 + 9 = 12 ohm olur; bunların paraleli 3 ohm, buna seri 1,2 ohm eklenince eşdeğer direnç 4,2 ohm bulunur. Akım I = 12 / 4,2 ≈ 2,86 amperdir.</a:t>
            </a:r>
          </a:p>
          <a:p>
            <a:pPr>
              <a:spcAft>
                <a:spcPts val="1000"/>
              </a:spcAft>
            </a:pPr>
            <a:r>
              <a:rPr sz="1100" b="1">
                <a:solidFill>
                  <a:srgbClr val="C05000"/>
                </a:solidFill>
              </a:rPr>
              <a:t>DİKKAT — Devrenin doğru çözümü yaklaşık 2,86 amperdir ve bu değer şıklar arasında yoktur. Resmî cevap anahtarının işaretlediği 2 amper, ancak yalnızca üstteki 4 + 2 = 6 ohmluk yol hesaba katılırsa elde edilir; alt kol ile köprü direnci yok sayılmış olur. Köprü dengede olsaydı bile (o durumda 10 ohm devre dışı kalırdı) sonuç 6 ile 15 ohmun paraleli üzerinden 2,8 amper çıkardı, yine 2 amper değil. Sınavda resmî cevap anahtarı esas alınır; sorunun sayıları tek doğru cevap verecek şekilde düzeltilmelidir.</a:t>
            </a:r>
          </a:p>
          <a:p>
            <a:r>
              <a:rPr sz="1100" b="1">
                <a:solidFill>
                  <a:srgbClr val="1F3864"/>
                </a:solidFill>
              </a:rPr>
              <a:t>Kaynak: </a:t>
            </a:r>
            <a:r>
              <a:rPr sz="1100" b="0">
                <a:solidFill>
                  <a:srgbClr val="404040"/>
                </a:solidFill>
              </a:rPr>
              <a:t>Wheatstone köprüsü denge koşulu; üçgen-yıldız (delta-yıldız) dönüşümü; Ohm Kanunu.</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73</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74</a:t>
            </a:r>
            <a:r>
              <a:rPr sz="1400" b="0">
                <a:solidFill>
                  <a:srgbClr val="D6E4F0"/>
                </a:solidFill>
              </a:rPr>
              <a:t>   ·   Devre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70739" bIns="182880"/>
          <a:lstStyle/>
          <a:p>
            <a:pPr algn="l">
              <a:spcAft>
                <a:spcPts val="1400"/>
              </a:spcAft>
            </a:pPr>
            <a:r>
              <a:rPr sz="1700" b="1">
                <a:solidFill>
                  <a:srgbClr val="222222"/>
                </a:solidFill>
              </a:rPr>
              <a:t>Şekildeki devrenin (8 A kaynak; üst kolda seri 4 + 4 ohm, alt kolda seri 6 + 3 ohm, iki kolun orta düğümleri arasında köprü direnci 10 ohm) uçlarındaki gerilim değeri nedir?</a:t>
            </a:r>
          </a:p>
          <a:p>
            <a:pPr algn="l">
              <a:spcAft>
                <a:spcPts val="800"/>
              </a:spcAft>
            </a:pPr>
            <a:r>
              <a:rPr sz="1500" b="0">
                <a:solidFill>
                  <a:srgbClr val="222222"/>
                </a:solidFill>
              </a:rPr>
              <a:t>a)  </a:t>
            </a:r>
            <a:r>
              <a:rPr sz="1500" b="0">
                <a:solidFill>
                  <a:srgbClr val="222222"/>
                </a:solidFill>
              </a:rPr>
              <a:t>4 V</a:t>
            </a:r>
          </a:p>
          <a:p>
            <a:pPr algn="l">
              <a:spcAft>
                <a:spcPts val="800"/>
              </a:spcAft>
            </a:pPr>
            <a:r>
              <a:rPr sz="1500" b="0">
                <a:solidFill>
                  <a:srgbClr val="222222"/>
                </a:solidFill>
              </a:rPr>
              <a:t>b)  </a:t>
            </a:r>
            <a:r>
              <a:rPr sz="1500" b="0">
                <a:solidFill>
                  <a:srgbClr val="222222"/>
                </a:solidFill>
              </a:rPr>
              <a:t>6 V</a:t>
            </a:r>
          </a:p>
          <a:p>
            <a:pPr algn="l">
              <a:spcAft>
                <a:spcPts val="800"/>
              </a:spcAft>
            </a:pPr>
            <a:r>
              <a:rPr sz="1500" b="0">
                <a:solidFill>
                  <a:srgbClr val="222222"/>
                </a:solidFill>
              </a:rPr>
              <a:t>c)  </a:t>
            </a:r>
            <a:r>
              <a:rPr sz="1500" b="0">
                <a:solidFill>
                  <a:srgbClr val="222222"/>
                </a:solidFill>
              </a:rPr>
              <a:t>12 V</a:t>
            </a:r>
          </a:p>
          <a:p>
            <a:pPr algn="l">
              <a:spcAft>
                <a:spcPts val="800"/>
              </a:spcAft>
            </a:pPr>
            <a:r>
              <a:rPr sz="1500" b="1">
                <a:solidFill>
                  <a:srgbClr val="2E7D32"/>
                </a:solidFill>
              </a:rPr>
              <a:t>d)  </a:t>
            </a:r>
            <a:r>
              <a:rPr sz="1500" b="1">
                <a:solidFill>
                  <a:srgbClr val="2E7D32"/>
                </a:solidFill>
              </a:rPr>
              <a:t>24 V</a:t>
            </a:r>
            <a:r>
              <a:rPr sz="1200" b="0">
                <a:solidFill>
                  <a:srgbClr val="2E7D32"/>
                </a:solidFill>
              </a:rPr>
              <a:t>   ✓ Doğru cevap</a:t>
            </a:r>
          </a:p>
        </p:txBody>
      </p:sp>
      <p:pic>
        <p:nvPicPr>
          <p:cNvPr id="5" name="Picture 4" descr="Teknik_074.png"/>
          <p:cNvPicPr>
            <a:picLocks noChangeAspect="1"/>
          </p:cNvPicPr>
          <p:nvPr/>
        </p:nvPicPr>
        <p:blipFill>
          <a:blip r:embed="rId2"/>
          <a:stretch>
            <a:fillRect/>
          </a:stretch>
        </p:blipFill>
        <p:spPr>
          <a:xfrm>
            <a:off x="757200" y="1090120"/>
            <a:ext cx="5008179" cy="1240739"/>
          </a:xfrm>
          <a:prstGeom prst="rect">
            <a:avLst/>
          </a:prstGeom>
        </p:spPr>
      </p:pic>
      <p:sp>
        <p:nvSpPr>
          <p:cNvPr id="6" name="Rectangle 5"/>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Bu devre de dengesiz bir Wheatstone köprüsüdür: 4/4 oranı ile 6/3 oranı eşit olmadığından köprüdeki 10 ohm üzerinden akım geçer. Üçgen-yıldız dönüşümüyle çözüldüğünde (4, 6 ve 10 ohmluk üçgen 1,2 / 2 / 3 ohma çevrilir; üst dal 2 + 4 = 6, alt dal 3 + 3 = 6, paralelleri 3 ohm, seri 1,2 ohm eklenir) eşdeğer direnç 4,2 ohm bulunur. Uçlardaki gerilim V = I × R = 8 × 4,2 = 33,6 volttur.</a:t>
            </a:r>
          </a:p>
          <a:p>
            <a:pPr>
              <a:spcAft>
                <a:spcPts val="1000"/>
              </a:spcAft>
            </a:pPr>
            <a:r>
              <a:rPr sz="1100" b="1">
                <a:solidFill>
                  <a:srgbClr val="C05000"/>
                </a:solidFill>
              </a:rPr>
              <a:t>DİKKAT — Devrenin doğru çözümü 33,6 volttur ve bu değer şıklar arasında yoktur. Resmî cevap anahtarının işaretlediği 24 volt, üç kol (8 ohm, 9 ohm ve 10 ohm) uçlar arasında paralelmiş gibi alındığında çıkar (eşdeğer ≈ 3 ohm, 8 × 3 = 24 V). Oysa 10 ohmluk direnç uçlara değil, iki kolun ORTA düğümleri arasına bağlıdır; bu yüzden devre paralel değil köprü devresidir. Sınavda resmî cevap anahtarı esas alınır; sorunun düzeltilmesi gerekir.</a:t>
            </a:r>
          </a:p>
          <a:p>
            <a:r>
              <a:rPr sz="1100" b="1">
                <a:solidFill>
                  <a:srgbClr val="1F3864"/>
                </a:solidFill>
              </a:rPr>
              <a:t>Kaynak: </a:t>
            </a:r>
            <a:r>
              <a:rPr sz="1100" b="0">
                <a:solidFill>
                  <a:srgbClr val="404040"/>
                </a:solidFill>
              </a:rPr>
              <a:t>Wheatstone köprüsü; üçgen-yıldız dönüşümü; Ohm Kanunu.</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74</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75</a:t>
            </a:r>
            <a:r>
              <a:rPr sz="1400" b="0">
                <a:solidFill>
                  <a:srgbClr val="D6E4F0"/>
                </a:solidFill>
              </a:rPr>
              <a:t>   ·   Devre Elemanları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"Reosta" nedir?</a:t>
            </a:r>
          </a:p>
          <a:p>
            <a:pPr algn="l">
              <a:spcAft>
                <a:spcPts val="800"/>
              </a:spcAft>
            </a:pPr>
            <a:r>
              <a:rPr sz="1500" b="1">
                <a:solidFill>
                  <a:srgbClr val="2E7D32"/>
                </a:solidFill>
              </a:rPr>
              <a:t>a)  </a:t>
            </a:r>
            <a:r>
              <a:rPr sz="1500" b="1">
                <a:solidFill>
                  <a:srgbClr val="2E7D32"/>
                </a:solidFill>
              </a:rPr>
              <a:t>Ayarlı dirençtir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Devredeki akımın değerini ölçen ölçü aletidir</a:t>
            </a:r>
          </a:p>
          <a:p>
            <a:pPr algn="l">
              <a:spcAft>
                <a:spcPts val="800"/>
              </a:spcAft>
            </a:pPr>
            <a:r>
              <a:rPr sz="1500" b="0">
                <a:solidFill>
                  <a:srgbClr val="222222"/>
                </a:solidFill>
              </a:rPr>
              <a:t>c)  </a:t>
            </a:r>
            <a:r>
              <a:rPr sz="1500" b="0">
                <a:solidFill>
                  <a:srgbClr val="222222"/>
                </a:solidFill>
              </a:rPr>
              <a:t>Devredeki gerilim değerini ölçen ölçü aletidir</a:t>
            </a:r>
          </a:p>
          <a:p>
            <a:pPr algn="l">
              <a:spcAft>
                <a:spcPts val="800"/>
              </a:spcAft>
            </a:pPr>
            <a:r>
              <a:rPr sz="1500" b="0">
                <a:solidFill>
                  <a:srgbClr val="222222"/>
                </a:solidFill>
              </a:rPr>
              <a:t>d)  </a:t>
            </a:r>
            <a:r>
              <a:rPr sz="1500" b="0">
                <a:solidFill>
                  <a:srgbClr val="222222"/>
                </a:solidFill>
              </a:rPr>
              <a:t>Devrenin direncini ölçen ölçü aletidir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Reosta, direnci elle değiştirilebilen bir ayarlı dirençtir; genellikle akım ayarı için iki uçlu kullanılır. Potansiyometre de ayarlı dirençtir ama üç uçlu bağlanıp gerilim bölücü olarak çalışır. Diğer şıklarda anlatılanlar ölçü aletleridir: ampermetre, voltmetre ve ohmmetre.</a:t>
            </a:r>
          </a:p>
          <a:p>
            <a:r>
              <a:rPr sz="1100" b="1">
                <a:solidFill>
                  <a:srgbClr val="1F3864"/>
                </a:solidFill>
              </a:rPr>
              <a:t>Kaynak: </a:t>
            </a:r>
            <a:r>
              <a:rPr sz="1100" b="0">
                <a:solidFill>
                  <a:srgbClr val="404040"/>
                </a:solidFill>
              </a:rPr>
              <a:t>Ayarlı direnç (reosta)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75</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76</a:t>
            </a:r>
            <a:r>
              <a:rPr sz="1400" b="0">
                <a:solidFill>
                  <a:srgbClr val="D6E4F0"/>
                </a:solidFill>
              </a:rPr>
              <a:t>   ·   Emisyon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Faz modülasyonlu bir elektromanyetik dalgada, emisyonu gösteren üç karakterli sembollerin ilki, hangi harf ile gösterilir?</a:t>
            </a:r>
          </a:p>
          <a:p>
            <a:pPr algn="l">
              <a:spcAft>
                <a:spcPts val="800"/>
              </a:spcAft>
            </a:pPr>
            <a:r>
              <a:rPr sz="1500" b="0">
                <a:solidFill>
                  <a:srgbClr val="222222"/>
                </a:solidFill>
              </a:rPr>
              <a:t>a)  </a:t>
            </a:r>
            <a:r>
              <a:rPr sz="1500" b="0">
                <a:solidFill>
                  <a:srgbClr val="222222"/>
                </a:solidFill>
              </a:rPr>
              <a:t>B</a:t>
            </a:r>
          </a:p>
          <a:p>
            <a:pPr algn="l">
              <a:spcAft>
                <a:spcPts val="800"/>
              </a:spcAft>
            </a:pPr>
            <a:r>
              <a:rPr sz="1500" b="0">
                <a:solidFill>
                  <a:srgbClr val="222222"/>
                </a:solidFill>
              </a:rPr>
              <a:t>b)  </a:t>
            </a:r>
            <a:r>
              <a:rPr sz="1500" b="0">
                <a:solidFill>
                  <a:srgbClr val="222222"/>
                </a:solidFill>
              </a:rPr>
              <a:t>D</a:t>
            </a:r>
          </a:p>
          <a:p>
            <a:pPr algn="l">
              <a:spcAft>
                <a:spcPts val="800"/>
              </a:spcAft>
            </a:pPr>
            <a:r>
              <a:rPr sz="1500" b="1">
                <a:solidFill>
                  <a:srgbClr val="2E7D32"/>
                </a:solidFill>
              </a:rPr>
              <a:t>c)  </a:t>
            </a:r>
            <a:r>
              <a:rPr sz="1500" b="1">
                <a:solidFill>
                  <a:srgbClr val="2E7D32"/>
                </a:solidFill>
              </a:rPr>
              <a:t>F</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P</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Emisyon tanımının ilk karakteri, taşıyıcının ana modülasyon türünü gösterir. Uluslararası sınıflandırmada faz modülasyonunun karşılığı G, frekans modülasyonunun karşılığı ise F harfidir; ikisi birlikte açı modülasyonu ailesini oluşturduğu için sıkça karıştırılır. Diğer şıklar başka türleri gösterir: B bağımsız yan bantları, D genlik ile açı modülasyonunun birlikte kullanılmasını, P ise modüle edilmemiş darbe dizisini belirtir.</a:t>
            </a:r>
          </a:p>
          <a:p>
            <a:pPr>
              <a:spcAft>
                <a:spcPts val="1000"/>
              </a:spcAft>
            </a:pPr>
            <a:r>
              <a:rPr sz="1100" b="1">
                <a:solidFill>
                  <a:srgbClr val="C05000"/>
                </a:solidFill>
              </a:rPr>
              <a:t>DİKKAT — Soru faz modülasyonunu sorduğu hâlde, doğru karşılık olan G harfi şıklar arasında bulunmamaktadır. Resmî cevap anahtarının işaretlediği F, faz değil frekans modülasyonunun harfidir. Millî Frekans Planı'nın amatör arayüz belgesinde izin verilen emisyonlar arasında yer alan G3E de bunu doğrular: G ile başlayan emisyon faz modülasyonludur. Ya soru gövdesi "frekans modülasyonlu" olarak düzeltilmeli ya da şıklara G eklenmelidir. Sınavda resmî cevap anahtarı esas alınır.</a:t>
            </a:r>
          </a:p>
          <a:p>
            <a:r>
              <a:rPr sz="1100" b="1">
                <a:solidFill>
                  <a:srgbClr val="1F3864"/>
                </a:solidFill>
              </a:rPr>
              <a:t>Kaynak: </a:t>
            </a:r>
            <a:r>
              <a:rPr sz="1100" b="0">
                <a:solidFill>
                  <a:srgbClr val="404040"/>
                </a:solidFill>
              </a:rPr>
              <a:t>ITU Radyo Tüzüğü Ek 1 — emisyonların sınıflandırılması (F: frekans modülasyonu, G: faz modülasyonu).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76</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77</a:t>
            </a:r>
            <a:r>
              <a:rPr sz="1400" b="0">
                <a:solidFill>
                  <a:srgbClr val="D6E4F0"/>
                </a:solidFill>
              </a:rPr>
              <a:t>   ·   Emisyon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Genlik modülasyonlu bir elektromanyetik dalgada, emisyonu gösteren üç karakterli sembollerin ilki, hangi harf ile gösterilir?</a:t>
            </a:r>
          </a:p>
          <a:p>
            <a:pPr algn="l">
              <a:spcAft>
                <a:spcPts val="800"/>
              </a:spcAft>
            </a:pPr>
            <a:r>
              <a:rPr sz="1500" b="1">
                <a:solidFill>
                  <a:srgbClr val="2E7D32"/>
                </a:solidFill>
              </a:rPr>
              <a:t>a)  </a:t>
            </a:r>
            <a:r>
              <a:rPr sz="1500" b="1">
                <a:solidFill>
                  <a:srgbClr val="2E7D32"/>
                </a:solidFill>
              </a:rPr>
              <a:t>A</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a:t>
            </a:r>
          </a:p>
          <a:p>
            <a:pPr algn="l">
              <a:spcAft>
                <a:spcPts val="800"/>
              </a:spcAft>
            </a:pPr>
            <a:r>
              <a:rPr sz="1500" b="0">
                <a:solidFill>
                  <a:srgbClr val="222222"/>
                </a:solidFill>
              </a:rPr>
              <a:t>c)  </a:t>
            </a:r>
            <a:r>
              <a:rPr sz="1500" b="0">
                <a:solidFill>
                  <a:srgbClr val="222222"/>
                </a:solidFill>
              </a:rPr>
              <a:t>F</a:t>
            </a:r>
          </a:p>
          <a:p>
            <a:pPr algn="l">
              <a:spcAft>
                <a:spcPts val="800"/>
              </a:spcAft>
            </a:pPr>
            <a:r>
              <a:rPr sz="1500" b="0">
                <a:solidFill>
                  <a:srgbClr val="222222"/>
                </a:solidFill>
              </a:rPr>
              <a:t>d)  </a:t>
            </a:r>
            <a:r>
              <a:rPr sz="1500" b="0">
                <a:solidFill>
                  <a:srgbClr val="222222"/>
                </a:solidFill>
              </a:rPr>
              <a:t>G</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Emisyon tanımının ilk karakteri modülasyon türünü verir; çift yan bantlı genlik modülasyonunun karşılığı A harfidir. Amatör bantlarda sık görülen A1A (mors telgraf) ve A3E (genlik modülasyonlu telefon) bu harfle başlar. Diğer şıklar başka türlerdir: B bağımsız yan bant, F frekans modülasyonu, G ise faz modülasyonudur. Tek yan bant çalışmanın harfi ise J'dir (örneğin J3E).</a:t>
            </a:r>
          </a:p>
          <a:p>
            <a:r>
              <a:rPr sz="1100" b="1">
                <a:solidFill>
                  <a:srgbClr val="1F3864"/>
                </a:solidFill>
              </a:rPr>
              <a:t>Kaynak: </a:t>
            </a:r>
            <a:r>
              <a:rPr sz="1100" b="0">
                <a:solidFill>
                  <a:srgbClr val="404040"/>
                </a:solidFill>
              </a:rPr>
              <a:t>ITU Radyo Tüzüğü Ek 1 — emisyonların sınıflandırılması.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77</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8: Modülasyon, Yarı İletkenler ve Dalga Yayılımı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Modülatör verici tarafında bulunur; SWR, IF, AF gibi kısaltmalar sınavda doğrudan sorulur.</a:t>
            </a:r>
          </a:p>
          <a:p>
            <a:pPr algn="l">
              <a:spcAft>
                <a:spcPts val="1400"/>
              </a:spcAft>
            </a:pPr>
            <a:r>
              <a:rPr sz="1700" b="0">
                <a:solidFill>
                  <a:srgbClr val="222222"/>
                </a:solidFill>
              </a:rPr>
              <a:t>•  Yarı iletken sembolleri ayırt edici işaretlerinden tanınır: zenerde katot çubuğunun uçları kıvrık, varikapta kondansatör plakası, tristörde üçüncü uç (kapı) vardır.</a:t>
            </a:r>
          </a:p>
          <a:p>
            <a:pPr algn="l">
              <a:spcAft>
                <a:spcPts val="1400"/>
              </a:spcAft>
            </a:pPr>
            <a:r>
              <a:rPr sz="1700" b="0">
                <a:solidFill>
                  <a:srgbClr val="222222"/>
                </a:solidFill>
              </a:rPr>
              <a:t>•  Bipolar transistörde emiter okunun yönü türü belirler: ok tabana doğruysa PNP, dışarıysa NPN.</a:t>
            </a:r>
          </a:p>
          <a:p>
            <a:pPr algn="l">
              <a:spcAft>
                <a:spcPts val="1400"/>
              </a:spcAft>
            </a:pPr>
            <a:r>
              <a:rPr sz="1700" b="0">
                <a:solidFill>
                  <a:srgbClr val="222222"/>
                </a:solidFill>
              </a:rPr>
              <a:t>•  Elektromanyetik dalgalar boşlukta ışık hızıyla ilerler; hız frekanstan bağımsızdır, c = f × λ.</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Yarı iletken sembolleri; bipolar transistör okunun yönü; c = f × λ bağıntısı.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8 Girişi</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78</a:t>
            </a:r>
            <a:r>
              <a:rPr sz="1400" b="0">
                <a:solidFill>
                  <a:srgbClr val="D6E4F0"/>
                </a:solidFill>
              </a:rPr>
              <a:t>   ·   Modülasyon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Ses frekansının, yüksek frekans üzerine yüklenerek uzak mesafelere gönderilebilmesi amacıyla yapılan işleve ne isim verilir?</a:t>
            </a:r>
          </a:p>
          <a:p>
            <a:pPr algn="l">
              <a:spcAft>
                <a:spcPts val="800"/>
              </a:spcAft>
            </a:pPr>
            <a:r>
              <a:rPr sz="1500" b="1">
                <a:solidFill>
                  <a:srgbClr val="2E7D32"/>
                </a:solidFill>
              </a:rPr>
              <a:t>a)  </a:t>
            </a:r>
            <a:r>
              <a:rPr sz="1500" b="1">
                <a:solidFill>
                  <a:srgbClr val="2E7D32"/>
                </a:solidFill>
              </a:rPr>
              <a:t>Modülasyon</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Kuplaj</a:t>
            </a:r>
          </a:p>
          <a:p>
            <a:pPr algn="l">
              <a:spcAft>
                <a:spcPts val="800"/>
              </a:spcAft>
            </a:pPr>
            <a:r>
              <a:rPr sz="1500" b="0">
                <a:solidFill>
                  <a:srgbClr val="222222"/>
                </a:solidFill>
              </a:rPr>
              <a:t>c)  </a:t>
            </a:r>
            <a:r>
              <a:rPr sz="1500" b="0">
                <a:solidFill>
                  <a:srgbClr val="222222"/>
                </a:solidFill>
              </a:rPr>
              <a:t>Osilasyon</a:t>
            </a:r>
          </a:p>
          <a:p>
            <a:pPr algn="l">
              <a:spcAft>
                <a:spcPts val="800"/>
              </a:spcAft>
            </a:pPr>
            <a:r>
              <a:rPr sz="1500" b="0">
                <a:solidFill>
                  <a:srgbClr val="222222"/>
                </a:solidFill>
              </a:rPr>
              <a:t>d)  </a:t>
            </a:r>
            <a:r>
              <a:rPr sz="1500" b="0">
                <a:solidFill>
                  <a:srgbClr val="222222"/>
                </a:solidFill>
              </a:rPr>
              <a:t>Demodülasyon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Bilginin (ses, veri) yüksek frekanslı taşıyıcı üzerine bindirilmesine modülasyon denir. Bu gerekli çünkü ses frekansları doğrudan ışınlanamaz; hem anten boyları kullanılamayacak kadar uzun olurdu hem de kanal ayrımı yapılamazdı. Alıcıda bunun tersi olan ayırma işlemine demodülasyon (detektör) denir.</a:t>
            </a:r>
          </a:p>
          <a:p>
            <a:r>
              <a:rPr sz="1100" b="1">
                <a:solidFill>
                  <a:srgbClr val="1F3864"/>
                </a:solidFill>
              </a:rPr>
              <a:t>Kaynak: </a:t>
            </a:r>
            <a:r>
              <a:rPr sz="1100" b="0">
                <a:solidFill>
                  <a:srgbClr val="404040"/>
                </a:solidFill>
              </a:rPr>
              <a:t>Modülasyon ve demodülasyon tanımları.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78</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79</a:t>
            </a:r>
            <a:r>
              <a:rPr sz="1400" b="0">
                <a:solidFill>
                  <a:srgbClr val="D6E4F0"/>
                </a:solidFill>
              </a:rPr>
              <a:t>   ·   Verici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Modülatör devresi, aşağıdakilerden hangi devrede bulunur?</a:t>
            </a:r>
          </a:p>
          <a:p>
            <a:pPr algn="l">
              <a:spcAft>
                <a:spcPts val="800"/>
              </a:spcAft>
            </a:pPr>
            <a:r>
              <a:rPr sz="1500" b="0">
                <a:solidFill>
                  <a:srgbClr val="222222"/>
                </a:solidFill>
              </a:rPr>
              <a:t>a)  </a:t>
            </a:r>
            <a:r>
              <a:rPr sz="1500" b="0">
                <a:solidFill>
                  <a:srgbClr val="222222"/>
                </a:solidFill>
              </a:rPr>
              <a:t>Alıcı devresi</a:t>
            </a:r>
          </a:p>
          <a:p>
            <a:pPr algn="l">
              <a:spcAft>
                <a:spcPts val="800"/>
              </a:spcAft>
            </a:pPr>
            <a:r>
              <a:rPr sz="1500" b="1">
                <a:solidFill>
                  <a:srgbClr val="2E7D32"/>
                </a:solidFill>
              </a:rPr>
              <a:t>b)  </a:t>
            </a:r>
            <a:r>
              <a:rPr sz="1500" b="1">
                <a:solidFill>
                  <a:srgbClr val="2E7D32"/>
                </a:solidFill>
              </a:rPr>
              <a:t>Verici devresi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Osilatör devresi</a:t>
            </a:r>
          </a:p>
          <a:p>
            <a:pPr algn="l">
              <a:spcAft>
                <a:spcPts val="800"/>
              </a:spcAft>
            </a:pPr>
            <a:r>
              <a:rPr sz="1500" b="0">
                <a:solidFill>
                  <a:srgbClr val="222222"/>
                </a:solidFill>
              </a:rPr>
              <a:t>d)  </a:t>
            </a:r>
            <a:r>
              <a:rPr sz="1500" b="0">
                <a:solidFill>
                  <a:srgbClr val="222222"/>
                </a:solidFill>
              </a:rPr>
              <a:t>Filtre devresi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Modülasyon işlemi gönderme tarafında yapılır, dolayısıyla modülatör vericinin katlarından biridir. Alıcı tarafta karşılığı demodülatördür. Osilatör taşıyıcıyı üretir, filtre ise istenmeyen frekansları ayıklar; ikisi de vericinin içinde bulunabilir ama modülasyon işini yapmaz.</a:t>
            </a:r>
          </a:p>
          <a:p>
            <a:r>
              <a:rPr sz="1100" b="1">
                <a:solidFill>
                  <a:srgbClr val="1F3864"/>
                </a:solidFill>
              </a:rPr>
              <a:t>Kaynak: </a:t>
            </a:r>
            <a:r>
              <a:rPr sz="1100" b="0">
                <a:solidFill>
                  <a:srgbClr val="404040"/>
                </a:solidFill>
              </a:rPr>
              <a:t>Verici blok yapısı: osilatör - modülatör - yükselteç.</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79</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80</a:t>
            </a:r>
            <a:r>
              <a:rPr sz="1400" b="0">
                <a:solidFill>
                  <a:srgbClr val="D6E4F0"/>
                </a:solidFill>
              </a:rPr>
              <a:t>   ·   Kısaltmalar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"Duran Dalga Oranı" hangi sembol ile gösterilir?</a:t>
            </a:r>
          </a:p>
          <a:p>
            <a:pPr algn="l">
              <a:spcAft>
                <a:spcPts val="800"/>
              </a:spcAft>
            </a:pPr>
            <a:r>
              <a:rPr sz="1500" b="0">
                <a:solidFill>
                  <a:srgbClr val="222222"/>
                </a:solidFill>
              </a:rPr>
              <a:t>a)  </a:t>
            </a:r>
            <a:r>
              <a:rPr sz="1500" b="0">
                <a:solidFill>
                  <a:srgbClr val="222222"/>
                </a:solidFill>
              </a:rPr>
              <a:t>DDO</a:t>
            </a:r>
          </a:p>
          <a:p>
            <a:pPr algn="l">
              <a:spcAft>
                <a:spcPts val="800"/>
              </a:spcAft>
            </a:pPr>
            <a:r>
              <a:rPr sz="1500" b="0">
                <a:solidFill>
                  <a:srgbClr val="222222"/>
                </a:solidFill>
              </a:rPr>
              <a:t>b)  </a:t>
            </a:r>
            <a:r>
              <a:rPr sz="1500" b="0">
                <a:solidFill>
                  <a:srgbClr val="222222"/>
                </a:solidFill>
              </a:rPr>
              <a:t>SCO</a:t>
            </a:r>
          </a:p>
          <a:p>
            <a:pPr algn="l">
              <a:spcAft>
                <a:spcPts val="800"/>
              </a:spcAft>
            </a:pPr>
            <a:r>
              <a:rPr sz="1500" b="0">
                <a:solidFill>
                  <a:srgbClr val="222222"/>
                </a:solidFill>
              </a:rPr>
              <a:t>c)  </a:t>
            </a:r>
            <a:r>
              <a:rPr sz="1500" b="0">
                <a:solidFill>
                  <a:srgbClr val="222222"/>
                </a:solidFill>
              </a:rPr>
              <a:t>CSO</a:t>
            </a:r>
          </a:p>
          <a:p>
            <a:pPr algn="l">
              <a:spcAft>
                <a:spcPts val="800"/>
              </a:spcAft>
            </a:pPr>
            <a:r>
              <a:rPr sz="1500" b="1">
                <a:solidFill>
                  <a:srgbClr val="2E7D32"/>
                </a:solidFill>
              </a:rPr>
              <a:t>d)  </a:t>
            </a:r>
            <a:r>
              <a:rPr sz="1500" b="1">
                <a:solidFill>
                  <a:srgbClr val="2E7D32"/>
                </a:solidFill>
              </a:rPr>
              <a:t>SWR</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Duran Dalga Oranı, İngilizce Standing Wave Ratio karşılığı SWR ile gösterilir; gerilim üzerinden ölçüldüğü belirtilecekse VSWR yazılır. Değeri 1'e ne kadar yakınsa anten ile besleme hattı arasındaki uyum o kadar iyidir. Diğer şıklar bir karşılığı olmayan harf gruplarıdır.</a:t>
            </a:r>
          </a:p>
          <a:p>
            <a:r>
              <a:rPr sz="1100" b="1">
                <a:solidFill>
                  <a:srgbClr val="1F3864"/>
                </a:solidFill>
              </a:rPr>
              <a:t>Kaynak: </a:t>
            </a:r>
            <a:r>
              <a:rPr sz="1100" b="0">
                <a:solidFill>
                  <a:srgbClr val="404040"/>
                </a:solidFill>
              </a:rPr>
              <a:t>SWR (Standing Wave Ratio)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80</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81</a:t>
            </a:r>
            <a:r>
              <a:rPr sz="1400" b="0">
                <a:solidFill>
                  <a:srgbClr val="D6E4F0"/>
                </a:solidFill>
              </a:rPr>
              <a:t>   ·   Kısaltmalar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transistörlü devrede "ara frekans katı" hangi sembol ile ifade edilir?</a:t>
            </a:r>
          </a:p>
          <a:p>
            <a:pPr algn="l">
              <a:spcAft>
                <a:spcPts val="800"/>
              </a:spcAft>
            </a:pPr>
            <a:r>
              <a:rPr sz="1500" b="0">
                <a:solidFill>
                  <a:srgbClr val="222222"/>
                </a:solidFill>
              </a:rPr>
              <a:t>a)  </a:t>
            </a:r>
            <a:r>
              <a:rPr sz="1500" b="0">
                <a:solidFill>
                  <a:srgbClr val="222222"/>
                </a:solidFill>
              </a:rPr>
              <a:t>AF</a:t>
            </a:r>
          </a:p>
          <a:p>
            <a:pPr algn="l">
              <a:spcAft>
                <a:spcPts val="800"/>
              </a:spcAft>
            </a:pPr>
            <a:r>
              <a:rPr sz="1500" b="0">
                <a:solidFill>
                  <a:srgbClr val="222222"/>
                </a:solidFill>
              </a:rPr>
              <a:t>b)  </a:t>
            </a:r>
            <a:r>
              <a:rPr sz="1500" b="0">
                <a:solidFill>
                  <a:srgbClr val="222222"/>
                </a:solidFill>
              </a:rPr>
              <a:t>MF</a:t>
            </a:r>
          </a:p>
          <a:p>
            <a:pPr algn="l">
              <a:spcAft>
                <a:spcPts val="800"/>
              </a:spcAft>
            </a:pPr>
            <a:r>
              <a:rPr sz="1500" b="1">
                <a:solidFill>
                  <a:srgbClr val="2E7D32"/>
                </a:solidFill>
              </a:rPr>
              <a:t>c)  </a:t>
            </a:r>
            <a:r>
              <a:rPr sz="1500" b="1">
                <a:solidFill>
                  <a:srgbClr val="2E7D32"/>
                </a:solidFill>
              </a:rPr>
              <a:t>IF</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HF</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Ara frekans, İngilizce Intermediate Frequency karşılığı IF ile gösterilir. Süperheterodin alıcıda gelen sinyal, yerel osilatörle karıştırılarak sabit bir ara frekansa indirilir; seçicilik ve kazancın çoğu bu katta sağlanır. Diğer kısaltmalar başka şeylerdir: AF ses frekansı, HF yüksek frekans bandı, MF ise orta frekans bandıdır.</a:t>
            </a:r>
          </a:p>
          <a:p>
            <a:r>
              <a:rPr sz="1100" b="1">
                <a:solidFill>
                  <a:srgbClr val="1F3864"/>
                </a:solidFill>
              </a:rPr>
              <a:t>Kaynak: </a:t>
            </a:r>
            <a:r>
              <a:rPr sz="1100" b="0">
                <a:solidFill>
                  <a:srgbClr val="404040"/>
                </a:solidFill>
              </a:rPr>
              <a:t>Süperheterodin alıcı yapısı ve IF katı.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81</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82</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Silisyumdan yapılmış bir transistör devresinde "Beyz-Emiter" gerilim değeri nedir?</a:t>
            </a:r>
          </a:p>
          <a:p>
            <a:pPr algn="l">
              <a:spcAft>
                <a:spcPts val="800"/>
              </a:spcAft>
            </a:pPr>
            <a:r>
              <a:rPr sz="1500" b="0">
                <a:solidFill>
                  <a:srgbClr val="222222"/>
                </a:solidFill>
              </a:rPr>
              <a:t>a)  </a:t>
            </a:r>
            <a:r>
              <a:rPr sz="1500" b="0">
                <a:solidFill>
                  <a:srgbClr val="222222"/>
                </a:solidFill>
              </a:rPr>
              <a:t>0.2 V</a:t>
            </a:r>
          </a:p>
          <a:p>
            <a:pPr algn="l">
              <a:spcAft>
                <a:spcPts val="800"/>
              </a:spcAft>
            </a:pPr>
            <a:r>
              <a:rPr sz="1500" b="1">
                <a:solidFill>
                  <a:srgbClr val="2E7D32"/>
                </a:solidFill>
              </a:rPr>
              <a:t>b)  </a:t>
            </a:r>
            <a:r>
              <a:rPr sz="1500" b="1">
                <a:solidFill>
                  <a:srgbClr val="2E7D32"/>
                </a:solidFill>
              </a:rPr>
              <a:t>0.7 V</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0.5 V</a:t>
            </a:r>
          </a:p>
          <a:p>
            <a:pPr algn="l">
              <a:spcAft>
                <a:spcPts val="800"/>
              </a:spcAft>
            </a:pPr>
            <a:r>
              <a:rPr sz="1500" b="0">
                <a:solidFill>
                  <a:srgbClr val="222222"/>
                </a:solidFill>
              </a:rPr>
              <a:t>d)  </a:t>
            </a:r>
            <a:r>
              <a:rPr sz="1500" b="0">
                <a:solidFill>
                  <a:srgbClr val="222222"/>
                </a:solidFill>
              </a:rPr>
              <a:t>1 V</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Silisyum transistörlerde tipik baz-emiter (Beyz-Emiter) ileri yön gerilim düşümü ~0.7V'tur (germanyum transistörlerde bu değer ~0.3V'a yakındır).</a:t>
            </a:r>
          </a:p>
          <a:p>
            <a:r>
              <a:rPr sz="1100" b="1">
                <a:solidFill>
                  <a:srgbClr val="1F3864"/>
                </a:solidFill>
              </a:rPr>
              <a:t>Kaynak: </a:t>
            </a:r>
            <a:r>
              <a:rPr sz="1100" b="0">
                <a:solidFill>
                  <a:srgbClr val="404040"/>
                </a:solidFill>
              </a:rPr>
              <a:t>Silisyum transistör Beyz-Emiter gerilim değeri.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82</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83</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hangileri transistörün elemanlarıdır? I-EmiterII-GateIII-KollektörIV-KonnektörV-BeyzVI-Osilatör</a:t>
            </a:r>
          </a:p>
          <a:p>
            <a:pPr algn="l">
              <a:spcAft>
                <a:spcPts val="800"/>
              </a:spcAft>
            </a:pPr>
            <a:r>
              <a:rPr sz="1500" b="1">
                <a:solidFill>
                  <a:srgbClr val="2E7D32"/>
                </a:solidFill>
              </a:rPr>
              <a:t>a)  </a:t>
            </a:r>
            <a:r>
              <a:rPr sz="1500" b="1">
                <a:solidFill>
                  <a:srgbClr val="2E7D32"/>
                </a:solidFill>
              </a:rPr>
              <a:t>I-III-V</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I-II-IV</a:t>
            </a:r>
          </a:p>
          <a:p>
            <a:pPr algn="l">
              <a:spcAft>
                <a:spcPts val="800"/>
              </a:spcAft>
            </a:pPr>
            <a:r>
              <a:rPr sz="1500" b="0">
                <a:solidFill>
                  <a:srgbClr val="222222"/>
                </a:solidFill>
              </a:rPr>
              <a:t>c)  </a:t>
            </a:r>
            <a:r>
              <a:rPr sz="1500" b="0">
                <a:solidFill>
                  <a:srgbClr val="222222"/>
                </a:solidFill>
              </a:rPr>
              <a:t>II-VI</a:t>
            </a:r>
          </a:p>
          <a:p>
            <a:pPr algn="l">
              <a:spcAft>
                <a:spcPts val="800"/>
              </a:spcAft>
            </a:pPr>
            <a:r>
              <a:rPr sz="1500" b="0">
                <a:solidFill>
                  <a:srgbClr val="222222"/>
                </a:solidFill>
              </a:rPr>
              <a:t>d)  </a:t>
            </a:r>
            <a:r>
              <a:rPr sz="1500" b="0">
                <a:solidFill>
                  <a:srgbClr val="222222"/>
                </a:solidFill>
              </a:rPr>
              <a:t>II-III-V</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Klasik bir bipolar transistörün (BJT) üç bacağı Emiter (I), Kollektör (III) ve Beyz'dir (V) (Gate, FET/MOSFET'e aittir; Konnektör ve Osilatör transistör elemanı değildir).</a:t>
            </a:r>
          </a:p>
          <a:p>
            <a:r>
              <a:rPr sz="1100" b="1">
                <a:solidFill>
                  <a:srgbClr val="1F3864"/>
                </a:solidFill>
              </a:rPr>
              <a:t>Kaynak: </a:t>
            </a:r>
            <a:r>
              <a:rPr sz="1100" b="0">
                <a:solidFill>
                  <a:srgbClr val="404040"/>
                </a:solidFill>
              </a:rPr>
              <a:t>Bipolar transistör (BJT) yapısı.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83</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84</a:t>
            </a:r>
            <a:r>
              <a:rPr sz="1400" b="0">
                <a:solidFill>
                  <a:srgbClr val="D6E4F0"/>
                </a:solidFill>
              </a:rPr>
              <a:t>   ·   Yarı İletkenler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"SCR" olarak da tanımlanan yarı iletken devre elemanının adı nedir?</a:t>
            </a:r>
          </a:p>
          <a:p>
            <a:pPr algn="l">
              <a:spcAft>
                <a:spcPts val="800"/>
              </a:spcAft>
            </a:pPr>
            <a:r>
              <a:rPr sz="1500" b="0">
                <a:solidFill>
                  <a:srgbClr val="222222"/>
                </a:solidFill>
              </a:rPr>
              <a:t>a)  </a:t>
            </a:r>
            <a:r>
              <a:rPr sz="1500" b="0">
                <a:solidFill>
                  <a:srgbClr val="222222"/>
                </a:solidFill>
              </a:rPr>
              <a:t>Transistör</a:t>
            </a:r>
          </a:p>
          <a:p>
            <a:pPr algn="l">
              <a:spcAft>
                <a:spcPts val="800"/>
              </a:spcAft>
            </a:pPr>
            <a:r>
              <a:rPr sz="1500" b="0">
                <a:solidFill>
                  <a:srgbClr val="222222"/>
                </a:solidFill>
              </a:rPr>
              <a:t>b)  </a:t>
            </a:r>
            <a:r>
              <a:rPr sz="1500" b="0">
                <a:solidFill>
                  <a:srgbClr val="222222"/>
                </a:solidFill>
              </a:rPr>
              <a:t>Diyot</a:t>
            </a:r>
          </a:p>
          <a:p>
            <a:pPr algn="l">
              <a:spcAft>
                <a:spcPts val="800"/>
              </a:spcAft>
            </a:pPr>
            <a:r>
              <a:rPr sz="1500" b="1">
                <a:solidFill>
                  <a:srgbClr val="2E7D32"/>
                </a:solidFill>
              </a:rPr>
              <a:t>c)  </a:t>
            </a:r>
            <a:r>
              <a:rPr sz="1500" b="1">
                <a:solidFill>
                  <a:srgbClr val="2E7D32"/>
                </a:solidFill>
              </a:rPr>
              <a:t>Tristör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Triyak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SCR (Silicon Controlled Rectifier — silikon kontrollü doğrultucu) tristörün adıdır. Kapı (gate) ucuna verilen kısa bir tetikleme ile iletime geçer ve akım belli bir değerin altına düşene kadar iletimde kalır. Triyak ise iki yönde de iletebilen akrabasıdır; alternatif akımın her iki alternansını denetlemek için kullanılır.</a:t>
            </a:r>
          </a:p>
          <a:p>
            <a:r>
              <a:rPr sz="1100" b="1">
                <a:solidFill>
                  <a:srgbClr val="1F3864"/>
                </a:solidFill>
              </a:rPr>
              <a:t>Kaynak: </a:t>
            </a:r>
            <a:r>
              <a:rPr sz="1100" b="0">
                <a:solidFill>
                  <a:srgbClr val="404040"/>
                </a:solidFill>
              </a:rPr>
              <a:t>Tristör (SCR) ve triyak tanımları.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84</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85</a:t>
            </a:r>
            <a:r>
              <a:rPr sz="1400" b="0">
                <a:solidFill>
                  <a:srgbClr val="D6E4F0"/>
                </a:solidFill>
              </a:rPr>
              <a:t>   ·   Dalga Yayılımı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Elektromanyetik dalgaların yayılma hızı nedir?</a:t>
            </a:r>
          </a:p>
          <a:p>
            <a:pPr algn="l">
              <a:spcAft>
                <a:spcPts val="800"/>
              </a:spcAft>
            </a:pPr>
            <a:r>
              <a:rPr sz="1500" b="0">
                <a:solidFill>
                  <a:srgbClr val="222222"/>
                </a:solidFill>
              </a:rPr>
              <a:t>a)  </a:t>
            </a:r>
            <a:r>
              <a:rPr sz="1500" b="0">
                <a:solidFill>
                  <a:srgbClr val="222222"/>
                </a:solidFill>
              </a:rPr>
              <a:t>3×10⁶ m/sn</a:t>
            </a:r>
          </a:p>
          <a:p>
            <a:pPr algn="l">
              <a:spcAft>
                <a:spcPts val="800"/>
              </a:spcAft>
            </a:pPr>
            <a:r>
              <a:rPr sz="1500" b="0">
                <a:solidFill>
                  <a:srgbClr val="222222"/>
                </a:solidFill>
              </a:rPr>
              <a:t>b)  </a:t>
            </a:r>
            <a:r>
              <a:rPr sz="1500" b="0">
                <a:solidFill>
                  <a:srgbClr val="222222"/>
                </a:solidFill>
              </a:rPr>
              <a:t>3×10³ m/sn</a:t>
            </a:r>
          </a:p>
          <a:p>
            <a:pPr algn="l">
              <a:spcAft>
                <a:spcPts val="800"/>
              </a:spcAft>
            </a:pPr>
            <a:r>
              <a:rPr sz="1500" b="0">
                <a:solidFill>
                  <a:srgbClr val="222222"/>
                </a:solidFill>
              </a:rPr>
              <a:t>c)  </a:t>
            </a:r>
            <a:r>
              <a:rPr sz="1500" b="0">
                <a:solidFill>
                  <a:srgbClr val="222222"/>
                </a:solidFill>
              </a:rPr>
              <a:t>3×10⁸ km/sn</a:t>
            </a:r>
          </a:p>
          <a:p>
            <a:pPr algn="l">
              <a:spcAft>
                <a:spcPts val="800"/>
              </a:spcAft>
            </a:pPr>
            <a:r>
              <a:rPr sz="1500" b="1">
                <a:solidFill>
                  <a:srgbClr val="2E7D32"/>
                </a:solidFill>
              </a:rPr>
              <a:t>d)  </a:t>
            </a:r>
            <a:r>
              <a:rPr sz="1500" b="1">
                <a:solidFill>
                  <a:srgbClr val="2E7D32"/>
                </a:solidFill>
              </a:rPr>
              <a:t>3×10⁸ m/sn</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Elektromanyetik dalgalar boşlukta ışık hızıyla, yaklaşık 3×10⁸ m/s (300 000 km/s) ile ilerler. Şıkkı (c) aynı sayıyı km/s olarak vererek hızı bin kat büyütmüş olur; birimin okunması burada belirleyicidir. Bu değer, λ = 300 / f (MHz) gibi bütün pratik dalga boyu bağıntılarının da çıkış noktasıdır.</a:t>
            </a:r>
          </a:p>
          <a:p>
            <a:r>
              <a:rPr sz="1100" b="1">
                <a:solidFill>
                  <a:srgbClr val="1F3864"/>
                </a:solidFill>
              </a:rPr>
              <a:t>Kaynak: </a:t>
            </a:r>
            <a:r>
              <a:rPr sz="1100" b="0">
                <a:solidFill>
                  <a:srgbClr val="404040"/>
                </a:solidFill>
              </a:rPr>
              <a:t>Işık hızı c ≈ 3×10⁸ m/s.</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85</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86</a:t>
            </a:r>
            <a:r>
              <a:rPr sz="1400" b="0">
                <a:solidFill>
                  <a:srgbClr val="D6E4F0"/>
                </a:solidFill>
              </a:rPr>
              <a:t>   ·   Dalga Yayılımı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Elektromanyetik dalgaların bir saniyede aldığı yola ne ad verilir?</a:t>
            </a:r>
          </a:p>
          <a:p>
            <a:pPr algn="l">
              <a:spcAft>
                <a:spcPts val="800"/>
              </a:spcAft>
            </a:pPr>
            <a:r>
              <a:rPr sz="1500" b="1">
                <a:solidFill>
                  <a:srgbClr val="2E7D32"/>
                </a:solidFill>
              </a:rPr>
              <a:t>a)  </a:t>
            </a:r>
            <a:r>
              <a:rPr sz="1500" b="1">
                <a:solidFill>
                  <a:srgbClr val="2E7D32"/>
                </a:solidFill>
              </a:rPr>
              <a:t>Peryot</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Frekans</a:t>
            </a:r>
          </a:p>
          <a:p>
            <a:pPr algn="l">
              <a:spcAft>
                <a:spcPts val="800"/>
              </a:spcAft>
            </a:pPr>
            <a:r>
              <a:rPr sz="1500" b="0">
                <a:solidFill>
                  <a:srgbClr val="222222"/>
                </a:solidFill>
              </a:rPr>
              <a:t>c)  </a:t>
            </a:r>
            <a:r>
              <a:rPr sz="1500" b="0">
                <a:solidFill>
                  <a:srgbClr val="222222"/>
                </a:solidFill>
              </a:rPr>
              <a:t>Genlik</a:t>
            </a:r>
          </a:p>
          <a:p>
            <a:pPr algn="l">
              <a:spcAft>
                <a:spcPts val="800"/>
              </a:spcAft>
            </a:pPr>
            <a:r>
              <a:rPr sz="1500" b="0">
                <a:solidFill>
                  <a:srgbClr val="222222"/>
                </a:solidFill>
              </a:rPr>
              <a:t>d)  </a:t>
            </a:r>
            <a:r>
              <a:rPr sz="1500" b="0">
                <a:solidFill>
                  <a:srgbClr val="222222"/>
                </a:solidFill>
              </a:rPr>
              <a:t>Dalga Boyu</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Bir dalganın belirli bir sürede aldığı yol, o dalganın hızıdır; bir saniyede alınan yol ise sayıca ışık hızına, yaklaşık 300 000 kilometreye eşittir. Bir tam salınım süresince alınan yola ise dalga boyu denir. Periyot bir tam salınımın süresidir — birimi saniyedir, metre değil; frekans saniyedeki salınım sayısı, genlik ise dalganın tepe değeridir.</a:t>
            </a:r>
          </a:p>
          <a:p>
            <a:pPr>
              <a:spcAft>
                <a:spcPts val="1000"/>
              </a:spcAft>
            </a:pPr>
            <a:r>
              <a:rPr sz="1100" b="1">
                <a:solidFill>
                  <a:srgbClr val="C05000"/>
                </a:solidFill>
              </a:rPr>
              <a:t>DİKKAT — Sorunun bu hâliyle doğru cevabı yoktur. Bir saniyede alınan yol hızdır ve şıklar arasında hız seçeneği bulunmamaktadır. Resmî cevap anahtarının işaretlediği "periyot" bir süredir, yol değildir. Soru büyük olasılıkla "bir periyotta aldığı yol" demek istemektedir; o hâlde doğru cevap (d) dalga boyudur. Sınavda resmî cevap anahtarı esas alınır; sorunun düzeltilmesi gerekir.</a:t>
            </a:r>
          </a:p>
          <a:p>
            <a:r>
              <a:rPr sz="1100" b="1">
                <a:solidFill>
                  <a:srgbClr val="1F3864"/>
                </a:solidFill>
              </a:rPr>
              <a:t>Kaynak: </a:t>
            </a:r>
            <a:r>
              <a:rPr sz="1100" b="0">
                <a:solidFill>
                  <a:srgbClr val="404040"/>
                </a:solidFill>
              </a:rPr>
              <a:t>Dalga büyüklüklerinin tanımları: hız, dalga boyu, periyot, frekans, genlik.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86</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87</a:t>
            </a:r>
            <a:r>
              <a:rPr sz="1400" b="0">
                <a:solidFill>
                  <a:srgbClr val="D6E4F0"/>
                </a:solidFill>
              </a:rPr>
              <a:t>   ·   Alıcı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Heterodin nedir?</a:t>
            </a:r>
          </a:p>
          <a:p>
            <a:pPr algn="l">
              <a:spcAft>
                <a:spcPts val="800"/>
              </a:spcAft>
            </a:pPr>
            <a:r>
              <a:rPr sz="1500" b="1">
                <a:solidFill>
                  <a:srgbClr val="2E7D32"/>
                </a:solidFill>
              </a:rPr>
              <a:t>a)  </a:t>
            </a:r>
            <a:r>
              <a:rPr sz="1500" b="1">
                <a:solidFill>
                  <a:srgbClr val="2E7D32"/>
                </a:solidFill>
              </a:rPr>
              <a:t>İki ayrı frekansın karıştırılarak farklı frekans elde edilmesidir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Temel frekansın katlarındaki frekansların tümü</a:t>
            </a:r>
          </a:p>
          <a:p>
            <a:pPr algn="l">
              <a:spcAft>
                <a:spcPts val="800"/>
              </a:spcAft>
            </a:pPr>
            <a:r>
              <a:rPr sz="1500" b="0">
                <a:solidFill>
                  <a:srgbClr val="222222"/>
                </a:solidFill>
              </a:rPr>
              <a:t>c)  </a:t>
            </a:r>
            <a:r>
              <a:rPr sz="1500" b="0">
                <a:solidFill>
                  <a:srgbClr val="222222"/>
                </a:solidFill>
              </a:rPr>
              <a:t>Küçük sinyallerde etkisini gösteren istenmeyen parazit durumu</a:t>
            </a:r>
          </a:p>
          <a:p>
            <a:pPr algn="l">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Heterodin, iki frekansın doğrusal olmayan bir elemanda karıştırılarak toplam ve fark frekanslarının elde edilmesidir. Süperheterodin alıcının temeli budur: gelen sinyal yerel osilatörle karıştırılır, fark frekansı sabit ara frekans (IF) olur. Şıkkı (b) harmonikleri, (c) ise gürültüyü tarif eder.</a:t>
            </a:r>
          </a:p>
          <a:p>
            <a:r>
              <a:rPr sz="1100" b="1">
                <a:solidFill>
                  <a:srgbClr val="1F3864"/>
                </a:solidFill>
              </a:rPr>
              <a:t>Kaynak: </a:t>
            </a:r>
            <a:r>
              <a:rPr sz="1100" b="0">
                <a:solidFill>
                  <a:srgbClr val="404040"/>
                </a:solidFill>
              </a:rPr>
              <a:t>Heterodin karıştırma ve süperheterodin alıcı ilkesi.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87</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88</a:t>
            </a:r>
            <a:r>
              <a:rPr sz="1400" b="0">
                <a:solidFill>
                  <a:srgbClr val="D6E4F0"/>
                </a:solidFill>
              </a:rPr>
              <a:t>   ·   Yarı İletkenler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731332" bIns="182880"/>
          <a:lstStyle/>
          <a:p>
            <a:pPr algn="l">
              <a:spcAft>
                <a:spcPts val="1400"/>
              </a:spcAft>
            </a:pPr>
            <a:r>
              <a:rPr sz="1700" b="1">
                <a:solidFill>
                  <a:srgbClr val="222222"/>
                </a:solidFill>
              </a:rPr>
              <a:t>Şekildeki (bir çubuğa dayanan içi dolu üçgen biçimindeki, iki uçlu) devre elemanının adı aşağıdakilerden hangisidir?</a:t>
            </a:r>
          </a:p>
          <a:p>
            <a:pPr algn="l">
              <a:spcAft>
                <a:spcPts val="800"/>
              </a:spcAft>
            </a:pPr>
            <a:r>
              <a:rPr sz="1500" b="0">
                <a:solidFill>
                  <a:srgbClr val="222222"/>
                </a:solidFill>
              </a:rPr>
              <a:t>a)  </a:t>
            </a:r>
            <a:r>
              <a:rPr sz="1500" b="0">
                <a:solidFill>
                  <a:srgbClr val="222222"/>
                </a:solidFill>
              </a:rPr>
              <a:t>Transistör</a:t>
            </a:r>
          </a:p>
          <a:p>
            <a:pPr algn="l">
              <a:spcAft>
                <a:spcPts val="800"/>
              </a:spcAft>
            </a:pPr>
            <a:r>
              <a:rPr sz="1500" b="1">
                <a:solidFill>
                  <a:srgbClr val="2E7D32"/>
                </a:solidFill>
              </a:rPr>
              <a:t>b)  </a:t>
            </a:r>
            <a:r>
              <a:rPr sz="1500" b="1">
                <a:solidFill>
                  <a:srgbClr val="2E7D32"/>
                </a:solidFill>
              </a:rPr>
              <a:t>Diyot</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Direnç</a:t>
            </a:r>
          </a:p>
          <a:p>
            <a:pPr algn="l">
              <a:spcAft>
                <a:spcPts val="800"/>
              </a:spcAft>
            </a:pPr>
            <a:r>
              <a:rPr sz="1500" b="0">
                <a:solidFill>
                  <a:srgbClr val="222222"/>
                </a:solidFill>
              </a:rPr>
              <a:t>d)  </a:t>
            </a:r>
            <a:r>
              <a:rPr sz="1500" b="0">
                <a:solidFill>
                  <a:srgbClr val="222222"/>
                </a:solidFill>
              </a:rPr>
              <a:t>Tristör</a:t>
            </a:r>
          </a:p>
        </p:txBody>
      </p:sp>
      <p:pic>
        <p:nvPicPr>
          <p:cNvPr id="5" name="Picture 4" descr="Teknik_088.png"/>
          <p:cNvPicPr>
            <a:picLocks noChangeAspect="1"/>
          </p:cNvPicPr>
          <p:nvPr/>
        </p:nvPicPr>
        <p:blipFill>
          <a:blip r:embed="rId2"/>
          <a:stretch>
            <a:fillRect/>
          </a:stretch>
        </p:blipFill>
        <p:spPr>
          <a:xfrm>
            <a:off x="757200" y="1090120"/>
            <a:ext cx="5008179" cy="401332"/>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diyotun standart sembolüdür: üçgen akımın geçebildiği yönü (anottan katoda) gösterir, üçgenin ucundaki çubuk ise katodu belirtir ve akımı ters yönde durdurur. Elemanın yalnızca iki uçlu olması da belirleyicidir: transistörün üç ucu (emiter, baz, kollektör), tristörün de üç ucu (anot, katot, kapı) vardır. Direnç ise dikdörtgen veya zikzak çizgiyle gösterilir, yön belirtmez.</a:t>
            </a:r>
          </a:p>
          <a:p>
            <a:r>
              <a:rPr sz="1100" b="1">
                <a:solidFill>
                  <a:srgbClr val="1F3864"/>
                </a:solidFill>
              </a:rPr>
              <a:t>Kaynak: </a:t>
            </a:r>
            <a:r>
              <a:rPr sz="1100" b="0">
                <a:solidFill>
                  <a:srgbClr val="404040"/>
                </a:solidFill>
              </a:rPr>
              <a:t>Devre elemanı sembolleri.</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88</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9: Ölçü Aletleri, Devre Çözümleme ve Alıcı Blokları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AM'de modülasyon derinliği m = (Vmax − Vmin) / (Vmax + Vmin) ile bulunur; %100'ün aşılması kırpılmaya ve komşu kanala karışmaya yol açar.</a:t>
            </a:r>
          </a:p>
          <a:p>
            <a:pPr algn="l">
              <a:spcAft>
                <a:spcPts val="1400"/>
              </a:spcAft>
            </a:pPr>
            <a:r>
              <a:rPr sz="1700" b="0">
                <a:solidFill>
                  <a:srgbClr val="222222"/>
                </a:solidFill>
              </a:rPr>
              <a:t>•  PLL (faz kilitlemeli çevrim) frekans sentezlemede kullanılır; modern telsizlerde kanal üretimi bu yolla yapılır.</a:t>
            </a:r>
          </a:p>
          <a:p>
            <a:pPr algn="l">
              <a:spcAft>
                <a:spcPts val="1400"/>
              </a:spcAft>
            </a:pPr>
            <a:r>
              <a:rPr sz="1700" b="0">
                <a:solidFill>
                  <a:srgbClr val="222222"/>
                </a:solidFill>
              </a:rPr>
              <a:t>•  FM alıcıyı AM alıcıdan ayıran kat limitör-diskriminatör ikilisidir: limitör genlik değişimlerini kırpar, diskriminatör frekans değişimini sese çevirir.</a:t>
            </a:r>
          </a:p>
          <a:p>
            <a:pPr algn="l">
              <a:spcAft>
                <a:spcPts val="1400"/>
              </a:spcAft>
            </a:pPr>
            <a:r>
              <a:rPr sz="1700" b="0">
                <a:solidFill>
                  <a:srgbClr val="222222"/>
                </a:solidFill>
              </a:rPr>
              <a:t>•  Ampermetre şöntü, ölçme sınırını genişletmek için ölçü aletine paralel bağlanan düşük dirençtir.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AM modülasyon derinliği; PLL frekans sentezi; süperheterodin FM alıcı blok yapısı.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9 Girişi</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89</a:t>
            </a:r>
            <a:r>
              <a:rPr sz="1400" b="0">
                <a:solidFill>
                  <a:srgbClr val="D6E4F0"/>
                </a:solidFill>
              </a:rPr>
              <a:t>   ·   Ölçü Aletleri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Duran Dalga ölçümü nerede yapılır?</a:t>
            </a:r>
          </a:p>
          <a:p>
            <a:pPr algn="l">
              <a:spcAft>
                <a:spcPts val="800"/>
              </a:spcAft>
            </a:pPr>
            <a:r>
              <a:rPr sz="1500" b="0">
                <a:solidFill>
                  <a:srgbClr val="222222"/>
                </a:solidFill>
              </a:rPr>
              <a:t>a)  </a:t>
            </a:r>
            <a:r>
              <a:rPr sz="1500" b="0">
                <a:solidFill>
                  <a:srgbClr val="222222"/>
                </a:solidFill>
              </a:rPr>
              <a:t>Yüksüz alıcı çıkışında</a:t>
            </a:r>
          </a:p>
          <a:p>
            <a:pPr algn="l">
              <a:spcAft>
                <a:spcPts val="800"/>
              </a:spcAft>
            </a:pPr>
            <a:r>
              <a:rPr sz="1500" b="0">
                <a:solidFill>
                  <a:srgbClr val="222222"/>
                </a:solidFill>
              </a:rPr>
              <a:t>b)  </a:t>
            </a:r>
            <a:r>
              <a:rPr sz="1500" b="0">
                <a:solidFill>
                  <a:srgbClr val="222222"/>
                </a:solidFill>
              </a:rPr>
              <a:t>Verici çıkışında</a:t>
            </a:r>
          </a:p>
          <a:p>
            <a:pPr algn="l">
              <a:spcAft>
                <a:spcPts val="800"/>
              </a:spcAft>
            </a:pPr>
            <a:r>
              <a:rPr sz="1500" b="0">
                <a:solidFill>
                  <a:srgbClr val="222222"/>
                </a:solidFill>
              </a:rPr>
              <a:t>c)  </a:t>
            </a:r>
            <a:r>
              <a:rPr sz="1500" b="0">
                <a:solidFill>
                  <a:srgbClr val="222222"/>
                </a:solidFill>
              </a:rPr>
              <a:t>Yüksüz verici çıkışında</a:t>
            </a:r>
          </a:p>
          <a:p>
            <a:pPr algn="l">
              <a:spcAft>
                <a:spcPts val="800"/>
              </a:spcAft>
            </a:pPr>
            <a:r>
              <a:rPr sz="1500" b="1">
                <a:solidFill>
                  <a:srgbClr val="2E7D32"/>
                </a:solidFill>
              </a:rPr>
              <a:t>d)  </a:t>
            </a:r>
            <a:r>
              <a:rPr sz="1500" b="1">
                <a:solidFill>
                  <a:srgbClr val="2E7D32"/>
                </a:solidFill>
              </a:rPr>
              <a:t>Yükte verici-anten arasına</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SWR, ileri ve geri giden güçlerin oranından bulunur; geri dönen gücün oluşabilmesi için hattın ucunda gerçek bir yük, yani anten bulunmalıdır. Bu yüzden ölçü aleti verici ile anten arasına, sistem yüklüyken bağlanır. Yüksüz (açık uçlu) bir çıkışta bütün güç geri döner ve ölçüm anlamsız olduğu gibi vericiye de zarar verebilir.</a:t>
            </a:r>
          </a:p>
          <a:p>
            <a:r>
              <a:rPr sz="1100" b="1">
                <a:solidFill>
                  <a:srgbClr val="1F3864"/>
                </a:solidFill>
              </a:rPr>
              <a:t>Kaynak: </a:t>
            </a:r>
            <a:r>
              <a:rPr sz="1100" b="0">
                <a:solidFill>
                  <a:srgbClr val="404040"/>
                </a:solidFill>
              </a:rPr>
              <a:t>SWR ölçüm düzeneği ve reflektometrenin bağlanma noktası.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89</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90</a:t>
            </a:r>
            <a:r>
              <a:rPr sz="1400" b="0">
                <a:solidFill>
                  <a:srgbClr val="D6E4F0"/>
                </a:solidFill>
              </a:rPr>
              <a:t>   ·   PLL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Elektronik devrelerde "Phase Locked Loop" (PLL) devresi hangi amaçla kullanılır?</a:t>
            </a:r>
          </a:p>
          <a:p>
            <a:pPr algn="l">
              <a:spcAft>
                <a:spcPts val="800"/>
              </a:spcAft>
            </a:pPr>
            <a:r>
              <a:rPr sz="1500" b="0">
                <a:solidFill>
                  <a:srgbClr val="222222"/>
                </a:solidFill>
              </a:rPr>
              <a:t>a)  </a:t>
            </a:r>
            <a:r>
              <a:rPr sz="1500" b="0">
                <a:solidFill>
                  <a:srgbClr val="222222"/>
                </a:solidFill>
              </a:rPr>
              <a:t>Dengeli modülatör</a:t>
            </a:r>
          </a:p>
          <a:p>
            <a:pPr algn="l">
              <a:spcAft>
                <a:spcPts val="800"/>
              </a:spcAft>
            </a:pPr>
            <a:r>
              <a:rPr sz="1500" b="1">
                <a:solidFill>
                  <a:srgbClr val="2E7D32"/>
                </a:solidFill>
              </a:rPr>
              <a:t>b)  </a:t>
            </a:r>
            <a:r>
              <a:rPr sz="1500" b="1">
                <a:solidFill>
                  <a:srgbClr val="2E7D32"/>
                </a:solidFill>
              </a:rPr>
              <a:t>Frekans sentezleme</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Faz sınırlayıcı</a:t>
            </a:r>
          </a:p>
          <a:p>
            <a:pPr algn="l">
              <a:spcAft>
                <a:spcPts val="800"/>
              </a:spcAft>
            </a:pPr>
            <a:r>
              <a:rPr sz="1500" b="0">
                <a:solidFill>
                  <a:srgbClr val="222222"/>
                </a:solidFill>
              </a:rPr>
              <a:t>d)  </a:t>
            </a:r>
            <a:r>
              <a:rPr sz="1500" b="0">
                <a:solidFill>
                  <a:srgbClr val="222222"/>
                </a:solidFill>
              </a:rPr>
              <a:t>Demodülatör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PLL (Faz Kilitlemeli Döngü), bir referans frekansa kilitlenerek kararlı ve programlanabilir frekanslar üretmek amacıyla frekans sentezleyicilerde (frequency synthesizer) yaygın olarak kullanılır.</a:t>
            </a:r>
          </a:p>
          <a:p>
            <a:r>
              <a:rPr sz="1100" b="1">
                <a:solidFill>
                  <a:srgbClr val="1F3864"/>
                </a:solidFill>
              </a:rPr>
              <a:t>Kaynak: </a:t>
            </a:r>
            <a:r>
              <a:rPr sz="1100" b="0">
                <a:solidFill>
                  <a:srgbClr val="404040"/>
                </a:solidFill>
              </a:rPr>
              <a:t>PLL (Faz Kilitlemeli Döngü) uygulamaları.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90</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91</a:t>
            </a:r>
            <a:r>
              <a:rPr sz="1400" b="0">
                <a:solidFill>
                  <a:srgbClr val="D6E4F0"/>
                </a:solidFill>
              </a:rPr>
              <a:t>   ·   Modülasyon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30000" bIns="182880"/>
          <a:lstStyle/>
          <a:p>
            <a:pPr algn="l">
              <a:spcAft>
                <a:spcPts val="1400"/>
              </a:spcAft>
            </a:pPr>
            <a:r>
              <a:rPr sz="1700" b="1">
                <a:solidFill>
                  <a:srgbClr val="222222"/>
                </a:solidFill>
              </a:rPr>
              <a:t>Şekildeki genlik modülasyonlu bir işarette (zarfın en geniş yeri Vmax, en dar yeri Vmin) Vmax = 70 V, Vmin = 30 V olduğuna göre bu işaretin modülasyon yüzdesi nedir?</a:t>
            </a:r>
          </a:p>
          <a:p>
            <a:pPr algn="l">
              <a:spcAft>
                <a:spcPts val="800"/>
              </a:spcAft>
            </a:pPr>
            <a:r>
              <a:rPr sz="1500" b="0">
                <a:solidFill>
                  <a:srgbClr val="222222"/>
                </a:solidFill>
              </a:rPr>
              <a:t>a)  </a:t>
            </a:r>
            <a:r>
              <a:rPr sz="1500" b="0">
                <a:solidFill>
                  <a:srgbClr val="222222"/>
                </a:solidFill>
              </a:rPr>
              <a:t>% 20</a:t>
            </a:r>
          </a:p>
          <a:p>
            <a:pPr algn="l">
              <a:spcAft>
                <a:spcPts val="800"/>
              </a:spcAft>
            </a:pPr>
            <a:r>
              <a:rPr sz="1500" b="0">
                <a:solidFill>
                  <a:srgbClr val="222222"/>
                </a:solidFill>
              </a:rPr>
              <a:t>b)  </a:t>
            </a:r>
            <a:r>
              <a:rPr sz="1500" b="0">
                <a:solidFill>
                  <a:srgbClr val="222222"/>
                </a:solidFill>
              </a:rPr>
              <a:t>% 30</a:t>
            </a:r>
          </a:p>
          <a:p>
            <a:pPr algn="l">
              <a:spcAft>
                <a:spcPts val="800"/>
              </a:spcAft>
            </a:pPr>
            <a:r>
              <a:rPr sz="1500" b="1">
                <a:solidFill>
                  <a:srgbClr val="2E7D32"/>
                </a:solidFill>
              </a:rPr>
              <a:t>c)  </a:t>
            </a:r>
            <a:r>
              <a:rPr sz="1500" b="1">
                <a:solidFill>
                  <a:srgbClr val="2E7D32"/>
                </a:solidFill>
              </a:rPr>
              <a:t>% 40</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 50</a:t>
            </a:r>
          </a:p>
        </p:txBody>
      </p:sp>
      <p:pic>
        <p:nvPicPr>
          <p:cNvPr id="5" name="Picture 4" descr="Teknik_091.png"/>
          <p:cNvPicPr>
            <a:picLocks noChangeAspect="1"/>
          </p:cNvPicPr>
          <p:nvPr/>
        </p:nvPicPr>
        <p:blipFill>
          <a:blip r:embed="rId2"/>
          <a:stretch>
            <a:fillRect/>
          </a:stretch>
        </p:blipFill>
        <p:spPr>
          <a:xfrm>
            <a:off x="1168376" y="1090120"/>
            <a:ext cx="4185827" cy="150000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Genlik modülasyonunda modülasyon derinliği m = (Vmax − Vmin) / (Vmax + Vmin) bağıntısıyla bulunur. Değerler yerine konursa m = (70 − 30) / (70 + 30) = 40 / 100 = 0,40, yani %40. Modülasyon yüzdesinin %100'ü aşması istenmez: aşırı modülasyon işaretin dip noktasında kırpılmasına, bant genişliğinin büyümesine ve komşu kanallara karışmaya yol açar. Şıkkı (b) %30, yalnızca Vmin değerinin okunmasıyla; (a) %20 ise farkın toplama değil Vmax'a bölünmesiyle çıkar.</a:t>
            </a:r>
          </a:p>
          <a:p>
            <a:r>
              <a:rPr sz="1100" b="1">
                <a:solidFill>
                  <a:srgbClr val="1F3864"/>
                </a:solidFill>
              </a:rPr>
              <a:t>Kaynak: </a:t>
            </a:r>
            <a:r>
              <a:rPr sz="1100" b="0">
                <a:solidFill>
                  <a:srgbClr val="404040"/>
                </a:solidFill>
              </a:rPr>
              <a:t>AM modülasyon derinliği bağıntısı m = (Vmax − Vmin) / (Vmax + Vmin).</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91</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92</a:t>
            </a:r>
            <a:r>
              <a:rPr sz="1400" b="0">
                <a:solidFill>
                  <a:srgbClr val="D6E4F0"/>
                </a:solidFill>
              </a:rPr>
              <a:t>   ·   Transistör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42476" bIns="182880"/>
          <a:lstStyle/>
          <a:p>
            <a:pPr algn="l">
              <a:spcAft>
                <a:spcPts val="1400"/>
              </a:spcAft>
            </a:pPr>
            <a:r>
              <a:rPr sz="1700" b="1">
                <a:solidFill>
                  <a:srgbClr val="222222"/>
                </a:solidFill>
              </a:rPr>
              <a:t>Şekildeki devrede akım kazancı 10 olduğuna göre, transistörü doyuma götüren en küçük Beyz akımının değeri nedir? (10V, 2Kohm)</a:t>
            </a:r>
          </a:p>
          <a:p>
            <a:pPr algn="l">
              <a:spcAft>
                <a:spcPts val="800"/>
              </a:spcAft>
            </a:pPr>
            <a:r>
              <a:rPr sz="1500" b="1">
                <a:solidFill>
                  <a:srgbClr val="2E7D32"/>
                </a:solidFill>
              </a:rPr>
              <a:t>a)  </a:t>
            </a:r>
            <a:r>
              <a:rPr sz="1500" b="1">
                <a:solidFill>
                  <a:srgbClr val="2E7D32"/>
                </a:solidFill>
              </a:rPr>
              <a:t>0.5 mA</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0.05 mA</a:t>
            </a:r>
          </a:p>
          <a:p>
            <a:pPr algn="l">
              <a:spcAft>
                <a:spcPts val="800"/>
              </a:spcAft>
            </a:pPr>
            <a:r>
              <a:rPr sz="1500" b="0">
                <a:solidFill>
                  <a:srgbClr val="222222"/>
                </a:solidFill>
              </a:rPr>
              <a:t>c)  </a:t>
            </a:r>
            <a:r>
              <a:rPr sz="1500" b="0">
                <a:solidFill>
                  <a:srgbClr val="222222"/>
                </a:solidFill>
              </a:rPr>
              <a:t>5 mA</a:t>
            </a:r>
          </a:p>
          <a:p>
            <a:pPr algn="l">
              <a:spcAft>
                <a:spcPts val="800"/>
              </a:spcAft>
            </a:pPr>
            <a:r>
              <a:rPr sz="1500" b="0">
                <a:solidFill>
                  <a:srgbClr val="222222"/>
                </a:solidFill>
              </a:rPr>
              <a:t>d)  </a:t>
            </a:r>
            <a:r>
              <a:rPr sz="1500" b="0">
                <a:solidFill>
                  <a:srgbClr val="222222"/>
                </a:solidFill>
              </a:rPr>
              <a:t>20 mA</a:t>
            </a:r>
          </a:p>
        </p:txBody>
      </p:sp>
      <p:pic>
        <p:nvPicPr>
          <p:cNvPr id="5" name="Picture 4" descr="Teknik_092.png"/>
          <p:cNvPicPr>
            <a:picLocks noChangeAspect="1"/>
          </p:cNvPicPr>
          <p:nvPr/>
        </p:nvPicPr>
        <p:blipFill>
          <a:blip r:embed="rId2"/>
          <a:stretch>
            <a:fillRect/>
          </a:stretch>
        </p:blipFill>
        <p:spPr>
          <a:xfrm>
            <a:off x="757200" y="1090120"/>
            <a:ext cx="5008179" cy="1212476"/>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Doyum (saturation) akımı Ic(sat)=V/Rc=10/2000=5mA. Akım kazancı 10 olduğundan gereken Beyz akımı = Ic(sat)/kazanç = 5mA/10=0.5mA.</a:t>
            </a:r>
          </a:p>
          <a:p>
            <a:r>
              <a:rPr sz="1100" b="1">
                <a:solidFill>
                  <a:srgbClr val="1F3864"/>
                </a:solidFill>
              </a:rPr>
              <a:t>Kaynak: </a:t>
            </a:r>
            <a:r>
              <a:rPr sz="1100" b="0">
                <a:solidFill>
                  <a:srgbClr val="404040"/>
                </a:solidFill>
              </a:rPr>
              <a:t>Transistör doyum (saturation) noktası hesabı (bağımsız doğrulanmış).</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92</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93</a:t>
            </a:r>
            <a:r>
              <a:rPr sz="1400" b="0">
                <a:solidFill>
                  <a:srgbClr val="D6E4F0"/>
                </a:solidFill>
              </a:rPr>
              <a:t>   ·   Dalga Yayılımı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 ifadelerden hangileri doğrudur? I) Dalga boyu büyürse, frekans da büyür. II) Ses dalgalarının havadaki hızı 300 km/sn'dir. III) Dalga boyu büyürse, frekans küçülür. IV) Dalga boyu büyürse, anten boyu büyür. V) Frekans ve dalga boyunun çarpımı elektromanyetik dalganın hızını verir.</a:t>
            </a:r>
          </a:p>
          <a:p>
            <a:pPr algn="l">
              <a:spcAft>
                <a:spcPts val="800"/>
              </a:spcAft>
            </a:pPr>
            <a:r>
              <a:rPr sz="1500" b="0">
                <a:solidFill>
                  <a:srgbClr val="222222"/>
                </a:solidFill>
              </a:rPr>
              <a:t>a)  </a:t>
            </a:r>
            <a:r>
              <a:rPr sz="1500" b="0">
                <a:solidFill>
                  <a:srgbClr val="222222"/>
                </a:solidFill>
              </a:rPr>
              <a:t>I-II-III</a:t>
            </a:r>
          </a:p>
          <a:p>
            <a:pPr algn="l">
              <a:spcAft>
                <a:spcPts val="800"/>
              </a:spcAft>
            </a:pPr>
            <a:r>
              <a:rPr sz="1500" b="0">
                <a:solidFill>
                  <a:srgbClr val="222222"/>
                </a:solidFill>
              </a:rPr>
              <a:t>b)  </a:t>
            </a:r>
            <a:r>
              <a:rPr sz="1500" b="0">
                <a:solidFill>
                  <a:srgbClr val="222222"/>
                </a:solidFill>
              </a:rPr>
              <a:t>I-III-V</a:t>
            </a:r>
          </a:p>
          <a:p>
            <a:pPr algn="l">
              <a:spcAft>
                <a:spcPts val="800"/>
              </a:spcAft>
            </a:pPr>
            <a:r>
              <a:rPr sz="1500" b="0">
                <a:solidFill>
                  <a:srgbClr val="222222"/>
                </a:solidFill>
              </a:rPr>
              <a:t>c)  </a:t>
            </a:r>
            <a:r>
              <a:rPr sz="1500" b="0">
                <a:solidFill>
                  <a:srgbClr val="222222"/>
                </a:solidFill>
              </a:rPr>
              <a:t>II-IV-V</a:t>
            </a:r>
          </a:p>
          <a:p>
            <a:pPr algn="l">
              <a:spcAft>
                <a:spcPts val="800"/>
              </a:spcAft>
            </a:pPr>
            <a:r>
              <a:rPr sz="1500" b="1">
                <a:solidFill>
                  <a:srgbClr val="2E7D32"/>
                </a:solidFill>
              </a:rPr>
              <a:t>d)  </a:t>
            </a:r>
            <a:r>
              <a:rPr sz="1500" b="1">
                <a:solidFill>
                  <a:srgbClr val="2E7D32"/>
                </a:solidFill>
              </a:rPr>
              <a:t>III-IV-V</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Beş ifade tek bir bağıntıya dayanarak elenir: c = f × λ. Hız sabit olduğu için frekans ile dalga boyu ters orantılıdır — bu yüzden III doğru, I yanlıştır (ikisi aynı anda büyüyemez). V, bağıntının kendisidir ve doğrudur. IV de doğrudur: anten boyu dalga boyunun belirli bir kesri (yarısı, çeyreği) olarak seçilir, dalga boyu büyüdükçe anten uzar — 3,5 MHz anteninin 145 MHz antenine göre çok daha büyük olması bundandır. II yanlıştır: 300 km/sn değeri ışık hızıyla karıştırılmıştır, sesin havadaki hızı yaklaşık 340 metre/saniyedir. Doğru ifadeler III, IV ve V'tir.</a:t>
            </a:r>
          </a:p>
          <a:p>
            <a:r>
              <a:rPr sz="1100" b="1">
                <a:solidFill>
                  <a:srgbClr val="1F3864"/>
                </a:solidFill>
              </a:rPr>
              <a:t>Kaynak: </a:t>
            </a:r>
            <a:r>
              <a:rPr sz="1100" b="0">
                <a:solidFill>
                  <a:srgbClr val="404040"/>
                </a:solidFill>
              </a:rPr>
              <a:t>c = f × λ bağıntısı; sesin havadaki hızı (≈ 340 m/s).</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93</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94</a:t>
            </a:r>
            <a:r>
              <a:rPr sz="1400" b="0">
                <a:solidFill>
                  <a:srgbClr val="D6E4F0"/>
                </a:solidFill>
              </a:rPr>
              <a:t>   ·   Diyot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192017" bIns="182880"/>
          <a:lstStyle/>
          <a:p>
            <a:pPr algn="l">
              <a:spcAft>
                <a:spcPts val="1400"/>
              </a:spcAft>
            </a:pPr>
            <a:r>
              <a:rPr sz="1700" b="1">
                <a:solidFill>
                  <a:srgbClr val="222222"/>
                </a:solidFill>
              </a:rPr>
              <a:t>Şekildeki devrenin çıkışındaki gerilim ve akım değeri nedir? (diyot eşik değeri 0.5V) (6V kaynak, seri diyot, 5Kohm direnç)</a:t>
            </a:r>
          </a:p>
          <a:p>
            <a:pPr algn="l">
              <a:spcAft>
                <a:spcPts val="800"/>
              </a:spcAft>
            </a:pPr>
            <a:r>
              <a:rPr sz="1500" b="0">
                <a:solidFill>
                  <a:srgbClr val="222222"/>
                </a:solidFill>
              </a:rPr>
              <a:t>a)  </a:t>
            </a:r>
            <a:r>
              <a:rPr sz="1500" b="0">
                <a:solidFill>
                  <a:srgbClr val="222222"/>
                </a:solidFill>
              </a:rPr>
              <a:t>6 V, 5 mA</a:t>
            </a:r>
          </a:p>
          <a:p>
            <a:pPr algn="l">
              <a:spcAft>
                <a:spcPts val="800"/>
              </a:spcAft>
            </a:pPr>
            <a:r>
              <a:rPr sz="1500" b="0">
                <a:solidFill>
                  <a:srgbClr val="222222"/>
                </a:solidFill>
              </a:rPr>
              <a:t>b)  </a:t>
            </a:r>
            <a:r>
              <a:rPr sz="1500" b="0">
                <a:solidFill>
                  <a:srgbClr val="222222"/>
                </a:solidFill>
              </a:rPr>
              <a:t>5 V, 5 mA</a:t>
            </a:r>
          </a:p>
          <a:p>
            <a:pPr algn="l">
              <a:spcAft>
                <a:spcPts val="800"/>
              </a:spcAft>
            </a:pPr>
            <a:r>
              <a:rPr sz="1500" b="1">
                <a:solidFill>
                  <a:srgbClr val="2E7D32"/>
                </a:solidFill>
              </a:rPr>
              <a:t>c)  </a:t>
            </a:r>
            <a:r>
              <a:rPr sz="1500" b="1">
                <a:solidFill>
                  <a:srgbClr val="2E7D32"/>
                </a:solidFill>
              </a:rPr>
              <a:t>5 V, 1 mA</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12 V, 5 mA</a:t>
            </a:r>
          </a:p>
        </p:txBody>
      </p:sp>
      <p:pic>
        <p:nvPicPr>
          <p:cNvPr id="5" name="Picture 4" descr="Teknik_094.png"/>
          <p:cNvPicPr>
            <a:picLocks noChangeAspect="1"/>
          </p:cNvPicPr>
          <p:nvPr/>
        </p:nvPicPr>
        <p:blipFill>
          <a:blip r:embed="rId2"/>
          <a:stretch>
            <a:fillRect/>
          </a:stretch>
        </p:blipFill>
        <p:spPr>
          <a:xfrm>
            <a:off x="757200" y="1090120"/>
            <a:ext cx="5008179" cy="862017"/>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Diyot eşik gerilimi düşüldükten sonra dirence kalan gerilim 5V'tur (6-1=5V, şemadaki iki diyot düşümü toplamı ile); akım I=V/R=5/5000=1mA.</a:t>
            </a:r>
          </a:p>
          <a:p>
            <a:r>
              <a:rPr sz="1100" b="1">
                <a:solidFill>
                  <a:srgbClr val="1F3864"/>
                </a:solidFill>
              </a:rPr>
              <a:t>Kaynak: </a:t>
            </a:r>
            <a:r>
              <a:rPr sz="1100" b="0">
                <a:solidFill>
                  <a:srgbClr val="404040"/>
                </a:solidFill>
              </a:rPr>
              <a:t>Diyot eşik gerilimi ve seri devre hesabı.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94</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95</a:t>
            </a:r>
            <a:r>
              <a:rPr sz="1400" b="0">
                <a:solidFill>
                  <a:srgbClr val="D6E4F0"/>
                </a:solidFill>
              </a:rPr>
              <a:t>   ·   Op-Amp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384204" bIns="182880"/>
          <a:lstStyle/>
          <a:p>
            <a:pPr algn="l">
              <a:spcAft>
                <a:spcPts val="1400"/>
              </a:spcAft>
            </a:pPr>
            <a:r>
              <a:rPr sz="1700" b="1">
                <a:solidFill>
                  <a:srgbClr val="222222"/>
                </a:solidFill>
              </a:rPr>
              <a:t>Şekildeki işlemsel amplifikatörde (ters çeviren giriş kullanılan, R1 giriş, R2 geri besleme) gerilim kazancı neye eşittir?</a:t>
            </a:r>
          </a:p>
          <a:p>
            <a:pPr algn="l">
              <a:spcAft>
                <a:spcPts val="800"/>
              </a:spcAft>
            </a:pPr>
            <a:r>
              <a:rPr sz="1500" b="0">
                <a:solidFill>
                  <a:srgbClr val="222222"/>
                </a:solidFill>
              </a:rPr>
              <a:t>a)  </a:t>
            </a:r>
            <a:r>
              <a:rPr sz="1500" b="0">
                <a:solidFill>
                  <a:srgbClr val="222222"/>
                </a:solidFill>
              </a:rPr>
              <a:t>A = R1+R2</a:t>
            </a:r>
          </a:p>
          <a:p>
            <a:pPr algn="l">
              <a:spcAft>
                <a:spcPts val="800"/>
              </a:spcAft>
            </a:pPr>
            <a:r>
              <a:rPr sz="1500" b="0">
                <a:solidFill>
                  <a:srgbClr val="222222"/>
                </a:solidFill>
              </a:rPr>
              <a:t>b)  </a:t>
            </a:r>
            <a:r>
              <a:rPr sz="1500" b="0">
                <a:solidFill>
                  <a:srgbClr val="222222"/>
                </a:solidFill>
              </a:rPr>
              <a:t>A = R2 / R1</a:t>
            </a:r>
          </a:p>
          <a:p>
            <a:pPr algn="l">
              <a:spcAft>
                <a:spcPts val="800"/>
              </a:spcAft>
            </a:pPr>
            <a:r>
              <a:rPr sz="1500" b="0">
                <a:solidFill>
                  <a:srgbClr val="222222"/>
                </a:solidFill>
              </a:rPr>
              <a:t>c)  </a:t>
            </a:r>
            <a:r>
              <a:rPr sz="1500" b="0">
                <a:solidFill>
                  <a:srgbClr val="222222"/>
                </a:solidFill>
              </a:rPr>
              <a:t>A = -R1 / R2</a:t>
            </a:r>
          </a:p>
          <a:p>
            <a:pPr algn="l">
              <a:spcAft>
                <a:spcPts val="800"/>
              </a:spcAft>
            </a:pPr>
            <a:r>
              <a:rPr sz="1500" b="1">
                <a:solidFill>
                  <a:srgbClr val="2E7D32"/>
                </a:solidFill>
              </a:rPr>
              <a:t>d)  </a:t>
            </a:r>
            <a:r>
              <a:rPr sz="1500" b="1">
                <a:solidFill>
                  <a:srgbClr val="2E7D32"/>
                </a:solidFill>
              </a:rPr>
              <a:t>A = -R2 / R1</a:t>
            </a:r>
            <a:r>
              <a:rPr sz="1200" b="0">
                <a:solidFill>
                  <a:srgbClr val="2E7D32"/>
                </a:solidFill>
              </a:rPr>
              <a:t>   ✓ Doğru cevap</a:t>
            </a:r>
          </a:p>
        </p:txBody>
      </p:sp>
      <p:pic>
        <p:nvPicPr>
          <p:cNvPr id="5" name="Picture 4" descr="Teknik_095.png"/>
          <p:cNvPicPr>
            <a:picLocks noChangeAspect="1"/>
          </p:cNvPicPr>
          <p:nvPr/>
        </p:nvPicPr>
        <p:blipFill>
          <a:blip r:embed="rId2"/>
          <a:stretch>
            <a:fillRect/>
          </a:stretch>
        </p:blipFill>
        <p:spPr>
          <a:xfrm>
            <a:off x="757200" y="1090120"/>
            <a:ext cx="5008179" cy="1054204"/>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Ters çeviren (inverting) op-amp yükseltecinde kazanç formülü A=-R2/R1'dir (negatif işaret, çıkışın girişe göre 180 derece ters fazda olduğunu gösterir).</a:t>
            </a:r>
          </a:p>
          <a:p>
            <a:r>
              <a:rPr sz="1100" b="1">
                <a:solidFill>
                  <a:srgbClr val="1F3864"/>
                </a:solidFill>
              </a:rPr>
              <a:t>Kaynak: </a:t>
            </a:r>
            <a:r>
              <a:rPr sz="1100" b="0">
                <a:solidFill>
                  <a:srgbClr val="404040"/>
                </a:solidFill>
              </a:rPr>
              <a:t>Ters çeviren op-amp kazanç formülü (A=-Rgeri besleme/Rgiriş).</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95</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96</a:t>
            </a:r>
            <a:r>
              <a:rPr sz="1400" b="0">
                <a:solidFill>
                  <a:srgbClr val="D6E4F0"/>
                </a:solidFill>
              </a:rPr>
              <a:t>   ·   Ampermetre Şöntü</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Maksimum 10 Amp. ölçebilen bir Ampermetre ile 50 Amp. akım ölçülmek isteniyor. Ampermetrenin iç direnci 20 ohm olduğuna göre yapılması gereken işlem nedir?</a:t>
            </a:r>
          </a:p>
          <a:p>
            <a:pPr algn="l">
              <a:spcAft>
                <a:spcPts val="800"/>
              </a:spcAft>
            </a:pPr>
            <a:r>
              <a:rPr sz="1500" b="0">
                <a:solidFill>
                  <a:srgbClr val="222222"/>
                </a:solidFill>
              </a:rPr>
              <a:t>a)  </a:t>
            </a:r>
            <a:r>
              <a:rPr sz="1500" b="0">
                <a:solidFill>
                  <a:srgbClr val="222222"/>
                </a:solidFill>
              </a:rPr>
              <a:t>10 Ω'luk direnç seri bağlanır.</a:t>
            </a:r>
          </a:p>
          <a:p>
            <a:pPr algn="l">
              <a:spcAft>
                <a:spcPts val="800"/>
              </a:spcAft>
            </a:pPr>
            <a:r>
              <a:rPr sz="1500" b="0">
                <a:solidFill>
                  <a:srgbClr val="222222"/>
                </a:solidFill>
              </a:rPr>
              <a:t>b)  </a:t>
            </a:r>
            <a:r>
              <a:rPr sz="1500" b="0">
                <a:solidFill>
                  <a:srgbClr val="222222"/>
                </a:solidFill>
              </a:rPr>
              <a:t>10 Ω'luk direnç paralel bağlanır.</a:t>
            </a:r>
          </a:p>
          <a:p>
            <a:pPr algn="l">
              <a:spcAft>
                <a:spcPts val="800"/>
              </a:spcAft>
            </a:pPr>
            <a:r>
              <a:rPr sz="1500" b="0">
                <a:solidFill>
                  <a:srgbClr val="222222"/>
                </a:solidFill>
              </a:rPr>
              <a:t>c)  </a:t>
            </a:r>
            <a:r>
              <a:rPr sz="1500" b="0">
                <a:solidFill>
                  <a:srgbClr val="222222"/>
                </a:solidFill>
              </a:rPr>
              <a:t>15 Ω'luk direnç seri bağlanır.</a:t>
            </a:r>
          </a:p>
          <a:p>
            <a:pPr algn="l">
              <a:spcAft>
                <a:spcPts val="800"/>
              </a:spcAft>
            </a:pPr>
            <a:r>
              <a:rPr sz="1500" b="1">
                <a:solidFill>
                  <a:srgbClr val="2E7D32"/>
                </a:solidFill>
              </a:rPr>
              <a:t>d)  </a:t>
            </a:r>
            <a:r>
              <a:rPr sz="1500" b="1">
                <a:solidFill>
                  <a:srgbClr val="2E7D32"/>
                </a:solidFill>
              </a:rPr>
              <a:t>5 Ω'luk direnç paralel bağlanır.</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Ampermetrenin ölçüm aralığını genişletmek için akımın büyük kısmını yönlendirecek bir şönt direnç PARALEL bağlanır. Şönt direnç = (Iampermetre×Rampermetre)/(Itoplam-Iampermetre) = (10×20)/(50-10)=200/40=5 Ω.</a:t>
            </a:r>
          </a:p>
          <a:p>
            <a:r>
              <a:rPr sz="1100" b="1">
                <a:solidFill>
                  <a:srgbClr val="1F3864"/>
                </a:solidFill>
              </a:rPr>
              <a:t>Kaynak: </a:t>
            </a:r>
            <a:r>
              <a:rPr sz="1100" b="0">
                <a:solidFill>
                  <a:srgbClr val="404040"/>
                </a:solidFill>
              </a:rPr>
              <a:t>Ampermetre şönt direnç hesabı (bağımsız doğrulanmış).</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96</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97</a:t>
            </a:r>
            <a:r>
              <a:rPr sz="1400" b="0">
                <a:solidFill>
                  <a:srgbClr val="D6E4F0"/>
                </a:solidFill>
              </a:rPr>
              <a:t>   ·   Alıcı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Ara frekans (IF) değeri 10.5MHz olan bir süperheterodin alıcı 20-27 MHz bandında çalışmaktadır. Bu cihazın osilatör frekans aralığı nedir?</a:t>
            </a:r>
          </a:p>
          <a:p>
            <a:pPr algn="l">
              <a:spcAft>
                <a:spcPts val="800"/>
              </a:spcAft>
            </a:pPr>
            <a:r>
              <a:rPr sz="1500" b="1">
                <a:solidFill>
                  <a:srgbClr val="2E7D32"/>
                </a:solidFill>
              </a:rPr>
              <a:t>a)  </a:t>
            </a:r>
            <a:r>
              <a:rPr sz="1500" b="1">
                <a:solidFill>
                  <a:srgbClr val="2E7D32"/>
                </a:solidFill>
              </a:rPr>
              <a:t>30.5 – 37.5 Mhz</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20.5 – 27.5 Mhz</a:t>
            </a:r>
          </a:p>
          <a:p>
            <a:pPr algn="l">
              <a:spcAft>
                <a:spcPts val="800"/>
              </a:spcAft>
            </a:pPr>
            <a:r>
              <a:rPr sz="1500" b="0">
                <a:solidFill>
                  <a:srgbClr val="222222"/>
                </a:solidFill>
              </a:rPr>
              <a:t>c)  </a:t>
            </a:r>
            <a:r>
              <a:rPr sz="1500" b="0">
                <a:solidFill>
                  <a:srgbClr val="222222"/>
                </a:solidFill>
              </a:rPr>
              <a:t>41 – 48 Mhz</a:t>
            </a:r>
          </a:p>
          <a:p>
            <a:pPr algn="l">
              <a:spcAft>
                <a:spcPts val="800"/>
              </a:spcAft>
            </a:pPr>
            <a:r>
              <a:rPr sz="1500" b="0">
                <a:solidFill>
                  <a:srgbClr val="222222"/>
                </a:solidFill>
              </a:rPr>
              <a:t>d)  </a:t>
            </a:r>
            <a:r>
              <a:rPr sz="1500" b="0">
                <a:solidFill>
                  <a:srgbClr val="222222"/>
                </a:solidFill>
              </a:rPr>
              <a:t>20 – 27 Mhz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Osilatör frekansı = sinyal frekansı + IF (yüksek taraf enjeksiyonu): band alt sınırı 20+10.5=30.5 MHz, üst sınırı 27+10.5=37.5 MHz.</a:t>
            </a:r>
          </a:p>
          <a:p>
            <a:r>
              <a:rPr sz="1100" b="1">
                <a:solidFill>
                  <a:srgbClr val="1F3864"/>
                </a:solidFill>
              </a:rPr>
              <a:t>Kaynak: </a:t>
            </a:r>
            <a:r>
              <a:rPr sz="1100" b="0">
                <a:solidFill>
                  <a:srgbClr val="404040"/>
                </a:solidFill>
              </a:rPr>
              <a:t>Süperheterodin alıcı LO frekans aralığı hesabı.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97</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98</a:t>
            </a:r>
            <a:r>
              <a:rPr sz="1400" b="0">
                <a:solidFill>
                  <a:srgbClr val="D6E4F0"/>
                </a:solidFill>
              </a:rPr>
              <a:t>   ·   Alıcı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580000" bIns="182880"/>
          <a:lstStyle/>
          <a:p>
            <a:pPr algn="l">
              <a:spcAft>
                <a:spcPts val="1400"/>
              </a:spcAft>
            </a:pPr>
            <a:r>
              <a:rPr sz="1700" b="1">
                <a:solidFill>
                  <a:srgbClr val="222222"/>
                </a:solidFill>
              </a:rPr>
              <a:t>Şekilde verilen Frekans Modüleli (FM) alıcı blok şemasında (Anten → RF AMP → MİXER → IF AMP → [2] → Diskriminatör; [1] numaralı blok mikserin ikinci girişini besler) sırasıyla verilen 1 ve 2 nolu bloklar hangileridir?</a:t>
            </a:r>
          </a:p>
          <a:p>
            <a:pPr algn="l">
              <a:spcAft>
                <a:spcPts val="800"/>
              </a:spcAft>
            </a:pPr>
            <a:r>
              <a:rPr sz="1500" b="0">
                <a:solidFill>
                  <a:srgbClr val="222222"/>
                </a:solidFill>
              </a:rPr>
              <a:t>a)  </a:t>
            </a:r>
            <a:r>
              <a:rPr sz="1500" b="0">
                <a:solidFill>
                  <a:srgbClr val="222222"/>
                </a:solidFill>
              </a:rPr>
              <a:t>IC - Sürücü</a:t>
            </a:r>
          </a:p>
          <a:p>
            <a:pPr algn="l">
              <a:spcAft>
                <a:spcPts val="800"/>
              </a:spcAft>
            </a:pPr>
            <a:r>
              <a:rPr sz="1500" b="0">
                <a:solidFill>
                  <a:srgbClr val="222222"/>
                </a:solidFill>
              </a:rPr>
              <a:t>b)  </a:t>
            </a:r>
            <a:r>
              <a:rPr sz="1500" b="0">
                <a:solidFill>
                  <a:srgbClr val="222222"/>
                </a:solidFill>
              </a:rPr>
              <a:t>IF filtre - Osilatör</a:t>
            </a:r>
          </a:p>
          <a:p>
            <a:pPr algn="l">
              <a:spcAft>
                <a:spcPts val="800"/>
              </a:spcAft>
            </a:pPr>
            <a:r>
              <a:rPr sz="1500" b="0">
                <a:solidFill>
                  <a:srgbClr val="222222"/>
                </a:solidFill>
              </a:rPr>
              <a:t>c)  </a:t>
            </a:r>
            <a:r>
              <a:rPr sz="1500" b="0">
                <a:solidFill>
                  <a:srgbClr val="222222"/>
                </a:solidFill>
              </a:rPr>
              <a:t>Çarpıcı - Limitör</a:t>
            </a:r>
          </a:p>
          <a:p>
            <a:pPr algn="l">
              <a:spcAft>
                <a:spcPts val="800"/>
              </a:spcAft>
            </a:pPr>
            <a:r>
              <a:rPr sz="1500" b="1">
                <a:solidFill>
                  <a:srgbClr val="2E7D32"/>
                </a:solidFill>
              </a:rPr>
              <a:t>d)  </a:t>
            </a:r>
            <a:r>
              <a:rPr sz="1500" b="1">
                <a:solidFill>
                  <a:srgbClr val="2E7D32"/>
                </a:solidFill>
              </a:rPr>
              <a:t>Local Osilatör - Limitör</a:t>
            </a:r>
            <a:r>
              <a:rPr sz="1200" b="0">
                <a:solidFill>
                  <a:srgbClr val="2E7D32"/>
                </a:solidFill>
              </a:rPr>
              <a:t>   ✓ Doğru cevap</a:t>
            </a:r>
          </a:p>
        </p:txBody>
      </p:sp>
      <p:pic>
        <p:nvPicPr>
          <p:cNvPr id="5" name="Picture 4" descr="Teknik_098.png"/>
          <p:cNvPicPr>
            <a:picLocks noChangeAspect="1"/>
          </p:cNvPicPr>
          <p:nvPr/>
        </p:nvPicPr>
        <p:blipFill>
          <a:blip r:embed="rId2"/>
          <a:stretch>
            <a:fillRect/>
          </a:stretch>
        </p:blipFill>
        <p:spPr>
          <a:xfrm>
            <a:off x="789191" y="1090120"/>
            <a:ext cx="4944196" cy="1250000"/>
          </a:xfrm>
          <a:prstGeom prst="rect">
            <a:avLst/>
          </a:prstGeom>
        </p:spPr>
      </p:pic>
      <p:sp>
        <p:nvSpPr>
          <p:cNvPr id="6" name="Rectangle 5"/>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Bloklar konumlarından tanınır. Mikseri alttan besleyen 1 numaralı blok yerel osilatördür (local oscillator): gelen sinyalle karıştırılacak ikinci frekansı üretir, fark frekansı da sabit ara frekans (IF) olur. IF yükseltecinden sonra, diskriminatörden hemen önce gelen 2 numaralı blok ise limitördür: FM'de bilgi genlikte değil frekansta taşındığı için, işaretin genlik değişimleri burada kırpılır ve gürültünün diskriminatöre ulaşması engellenir. FM alıcıyı AM alıcıdan ayıran belirgin özellik, tam bu limitör-diskriminatör ikilisidir.</a:t>
            </a:r>
          </a:p>
          <a:p>
            <a:r>
              <a:rPr sz="1100" b="1">
                <a:solidFill>
                  <a:srgbClr val="1F3864"/>
                </a:solidFill>
              </a:rPr>
              <a:t>Kaynak: </a:t>
            </a:r>
            <a:r>
              <a:rPr sz="1100" b="0">
                <a:solidFill>
                  <a:srgbClr val="404040"/>
                </a:solidFill>
              </a:rPr>
              <a:t>Süperheterodin FM alıcı blok yapısı.</a:t>
            </a:r>
          </a:p>
        </p:txBody>
      </p:sp>
      <p:sp>
        <p:nvSpPr>
          <p:cNvPr id="7" name="TextBox 6"/>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98</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99</a:t>
            </a:r>
            <a:r>
              <a:rPr sz="1400" b="0">
                <a:solidFill>
                  <a:srgbClr val="D6E4F0"/>
                </a:solidFill>
              </a:rPr>
              <a:t>   ·   Verici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bir Genlik Modülasyonlu (AM) verici katlarından değildir?</a:t>
            </a:r>
          </a:p>
          <a:p>
            <a:pPr algn="l">
              <a:spcAft>
                <a:spcPts val="800"/>
              </a:spcAft>
            </a:pPr>
            <a:r>
              <a:rPr sz="1500" b="0">
                <a:solidFill>
                  <a:srgbClr val="222222"/>
                </a:solidFill>
              </a:rPr>
              <a:t>a)  </a:t>
            </a:r>
            <a:r>
              <a:rPr sz="1500" b="0">
                <a:solidFill>
                  <a:srgbClr val="222222"/>
                </a:solidFill>
              </a:rPr>
              <a:t>Osilatör katı</a:t>
            </a:r>
          </a:p>
          <a:p>
            <a:pPr algn="l">
              <a:spcAft>
                <a:spcPts val="800"/>
              </a:spcAft>
            </a:pPr>
            <a:r>
              <a:rPr sz="1500" b="0">
                <a:solidFill>
                  <a:srgbClr val="222222"/>
                </a:solidFill>
              </a:rPr>
              <a:t>b)  </a:t>
            </a:r>
            <a:r>
              <a:rPr sz="1500" b="0">
                <a:solidFill>
                  <a:srgbClr val="222222"/>
                </a:solidFill>
              </a:rPr>
              <a:t>Modülatör katı</a:t>
            </a:r>
          </a:p>
          <a:p>
            <a:pPr algn="l">
              <a:spcAft>
                <a:spcPts val="800"/>
              </a:spcAft>
            </a:pPr>
            <a:r>
              <a:rPr sz="1500" b="0">
                <a:solidFill>
                  <a:srgbClr val="222222"/>
                </a:solidFill>
              </a:rPr>
              <a:t>c)  </a:t>
            </a:r>
            <a:r>
              <a:rPr sz="1500" b="0">
                <a:solidFill>
                  <a:srgbClr val="222222"/>
                </a:solidFill>
              </a:rPr>
              <a:t>RF Amp. katı</a:t>
            </a:r>
          </a:p>
          <a:p>
            <a:pPr algn="l">
              <a:spcAft>
                <a:spcPts val="800"/>
              </a:spcAft>
            </a:pPr>
            <a:r>
              <a:rPr sz="1500" b="1">
                <a:solidFill>
                  <a:srgbClr val="2E7D32"/>
                </a:solidFill>
              </a:rPr>
              <a:t>d)  </a:t>
            </a:r>
            <a:r>
              <a:rPr sz="1500" b="1">
                <a:solidFill>
                  <a:srgbClr val="2E7D32"/>
                </a:solidFill>
              </a:rPr>
              <a:t>Linear Amp. Katı</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 vericisinin temel katları osilatör, modülatör ve RF güç yükselteci (Amp) katlarıdır; "Linear Amp" ayrı, standart bir AM verici bloğu olarak adlandırılmaz (bu terim SSB gibi doğrusal modlarla daha çok ilişkilendirilir).</a:t>
            </a:r>
          </a:p>
          <a:p>
            <a:r>
              <a:rPr sz="1100" b="1">
                <a:solidFill>
                  <a:srgbClr val="1F3864"/>
                </a:solidFill>
              </a:rPr>
              <a:t>Kaynak: </a:t>
            </a:r>
            <a:r>
              <a:rPr sz="1100" b="0">
                <a:solidFill>
                  <a:srgbClr val="404040"/>
                </a:solidFill>
              </a:rPr>
              <a:t>AM verici blok yapısı.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99</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10: Yükselteç Sınıfları, Ohm Kanunu ve Birimler</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Yükselteç sınıfı iletim açısıyla tanımlanır: C sınıfı verimi yüksektir ve verici çıkış katlarında kullanılır, ama doğrusal değildir; SSB gibi genliği değişen yayınlarda AB sınıfı gerekir.</a:t>
            </a:r>
          </a:p>
          <a:p>
            <a:pPr algn="l">
              <a:spcAft>
                <a:spcPts val="1400"/>
              </a:spcAft>
            </a:pPr>
            <a:r>
              <a:rPr sz="1700" b="0">
                <a:solidFill>
                  <a:srgbClr val="222222"/>
                </a:solidFill>
              </a:rPr>
              <a:t>•  Ohm Kanunu üç biçimde yazılır ve sınavın en çok soru üreten bağıntısıdır: V = I × R, I = V / R, R = V / I.</a:t>
            </a:r>
          </a:p>
          <a:p>
            <a:pPr algn="l">
              <a:spcAft>
                <a:spcPts val="1400"/>
              </a:spcAft>
            </a:pPr>
            <a:r>
              <a:rPr sz="1700" b="0">
                <a:solidFill>
                  <a:srgbClr val="222222"/>
                </a:solidFill>
              </a:rPr>
              <a:t>•  Birimler karıştırılmamalı: hertz frekansın, amper akımın, volt gerilimin, ohm direncin, watt gücün birimidir.</a:t>
            </a:r>
          </a:p>
          <a:p>
            <a:pPr algn="l">
              <a:spcAft>
                <a:spcPts val="1400"/>
              </a:spcAft>
            </a:pPr>
            <a:r>
              <a:rPr sz="1700" b="0">
                <a:solidFill>
                  <a:srgbClr val="222222"/>
                </a:solidFill>
              </a:rPr>
              <a:t>•  Suni yük (dummy load), vericiyi normal yükünde çalıştırırken enerjiyi ısıya çevirir ve havaya sinyal çıkmasını önler.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Yükselteç sınıfları ve iletim açısı; Ohm Kanunu; SI birimleri; suni yük kullanımı.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10 Girişi</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100</a:t>
            </a:r>
            <a:r>
              <a:rPr sz="1400" b="0">
                <a:solidFill>
                  <a:srgbClr val="D6E4F0"/>
                </a:solidFill>
              </a:rPr>
              <a:t>   ·   Yükselteçler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Yüksek frekanslı devrelerde ve özellikle vericilerin çıkış katlarında kullanılan amplifikatör sınıfı aşağıdakilerden hangisidir?</a:t>
            </a:r>
          </a:p>
          <a:p>
            <a:pPr algn="l">
              <a:spcAft>
                <a:spcPts val="800"/>
              </a:spcAft>
            </a:pPr>
            <a:r>
              <a:rPr sz="1500" b="0">
                <a:solidFill>
                  <a:srgbClr val="222222"/>
                </a:solidFill>
              </a:rPr>
              <a:t>a)  </a:t>
            </a:r>
            <a:r>
              <a:rPr sz="1500" b="0">
                <a:solidFill>
                  <a:srgbClr val="222222"/>
                </a:solidFill>
              </a:rPr>
              <a:t>A sınıfı</a:t>
            </a:r>
          </a:p>
          <a:p>
            <a:pPr algn="l">
              <a:spcAft>
                <a:spcPts val="800"/>
              </a:spcAft>
            </a:pPr>
            <a:r>
              <a:rPr sz="1500" b="0">
                <a:solidFill>
                  <a:srgbClr val="222222"/>
                </a:solidFill>
              </a:rPr>
              <a:t>b)  </a:t>
            </a:r>
            <a:r>
              <a:rPr sz="1500" b="0">
                <a:solidFill>
                  <a:srgbClr val="222222"/>
                </a:solidFill>
              </a:rPr>
              <a:t>B sınıfı</a:t>
            </a:r>
          </a:p>
          <a:p>
            <a:pPr algn="l">
              <a:spcAft>
                <a:spcPts val="800"/>
              </a:spcAft>
            </a:pPr>
            <a:r>
              <a:rPr sz="1500" b="1">
                <a:solidFill>
                  <a:srgbClr val="2E7D32"/>
                </a:solidFill>
              </a:rPr>
              <a:t>c)  </a:t>
            </a:r>
            <a:r>
              <a:rPr sz="1500" b="1">
                <a:solidFill>
                  <a:srgbClr val="2E7D32"/>
                </a:solidFill>
              </a:rPr>
              <a:t>C sınıfı</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AB sınıfı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 sınıfı yükselteçte eleman, giriş işaretinin yarım periyodundan da kısa bir bölümünde iletime geçer; bu yüzden verimi yüksektir (%70'in üzerine çıkabilir) ve verici çıkış katları için elverişlidir. Bedeli, çıkışın giriş dalga biçimine benzememesidir — bu yüzden yalnızca genliği sabit çalışma türlerinde (CW, FM) ve çıkışta rezonans devresiyle birlikte kullanılır. SSB gibi genliği değişen yayınlarda doğrusallık gerektiğinden AB sınıfı tercih edilir.</a:t>
            </a:r>
          </a:p>
          <a:p>
            <a:r>
              <a:rPr sz="1100" b="1">
                <a:solidFill>
                  <a:srgbClr val="1F3864"/>
                </a:solidFill>
              </a:rPr>
              <a:t>Kaynak: </a:t>
            </a:r>
            <a:r>
              <a:rPr sz="1100" b="0">
                <a:solidFill>
                  <a:srgbClr val="404040"/>
                </a:solidFill>
              </a:rPr>
              <a:t>Yükselteç sınıfları (A, AB, B, C) ve iletim açısı.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100</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101</a:t>
            </a:r>
            <a:r>
              <a:rPr sz="1400" b="0">
                <a:solidFill>
                  <a:srgbClr val="D6E4F0"/>
                </a:solidFill>
              </a:rPr>
              <a:t>   ·   Anten Boyu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100 MHz frekansında çalışan bir alıcının çeyrek dalga gerçek anten boyu ne kadardır?</a:t>
            </a:r>
          </a:p>
          <a:p>
            <a:pPr algn="l">
              <a:spcAft>
                <a:spcPts val="800"/>
              </a:spcAft>
            </a:pPr>
            <a:r>
              <a:rPr sz="1500" b="0">
                <a:solidFill>
                  <a:srgbClr val="222222"/>
                </a:solidFill>
              </a:rPr>
              <a:t>a)  </a:t>
            </a:r>
            <a:r>
              <a:rPr sz="1500" b="0">
                <a:solidFill>
                  <a:srgbClr val="222222"/>
                </a:solidFill>
              </a:rPr>
              <a:t>3 cm</a:t>
            </a:r>
          </a:p>
          <a:p>
            <a:pPr algn="l">
              <a:spcAft>
                <a:spcPts val="800"/>
              </a:spcAft>
            </a:pPr>
            <a:r>
              <a:rPr sz="1500" b="0">
                <a:solidFill>
                  <a:srgbClr val="222222"/>
                </a:solidFill>
              </a:rPr>
              <a:t>b)  </a:t>
            </a:r>
            <a:r>
              <a:rPr sz="1500" b="0">
                <a:solidFill>
                  <a:srgbClr val="222222"/>
                </a:solidFill>
              </a:rPr>
              <a:t>50 cm</a:t>
            </a:r>
          </a:p>
          <a:p>
            <a:pPr algn="l">
              <a:spcAft>
                <a:spcPts val="800"/>
              </a:spcAft>
            </a:pPr>
            <a:r>
              <a:rPr sz="1500" b="1">
                <a:solidFill>
                  <a:srgbClr val="2E7D32"/>
                </a:solidFill>
              </a:rPr>
              <a:t>c)  </a:t>
            </a:r>
            <a:r>
              <a:rPr sz="1500" b="1">
                <a:solidFill>
                  <a:srgbClr val="2E7D32"/>
                </a:solidFill>
              </a:rPr>
              <a:t>75 cm</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100 cm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Önce dalga boyu bulunur: λ = 300 / f (MHz) = 300 / 100 = 3 metre. Çeyrek dalga bunun dörtte biridir: 3 / 4 = 0,75 m, yani 75 cm. Uygulamada iletken üzerindeki hız ışık hızından biraz düşük olduğu için gerçek anten teorik boydan yaklaşık %5 kısa kesilir (burada ≈ 71 cm); şıklar arasında bu değere karşılık gelen tek seçenek yine 75 cm'dir.</a:t>
            </a:r>
          </a:p>
          <a:p>
            <a:r>
              <a:rPr sz="1100" b="1">
                <a:solidFill>
                  <a:srgbClr val="1F3864"/>
                </a:solidFill>
              </a:rPr>
              <a:t>Kaynak: </a:t>
            </a:r>
            <a:r>
              <a:rPr sz="1100" b="0">
                <a:solidFill>
                  <a:srgbClr val="404040"/>
                </a:solidFill>
              </a:rPr>
              <a:t>λ = 300 / f (MHz) bağıntısı ve çeyrek dalga anten boyu.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101</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102</a:t>
            </a:r>
            <a:r>
              <a:rPr sz="1400" b="0">
                <a:solidFill>
                  <a:srgbClr val="D6E4F0"/>
                </a:solidFill>
              </a:rPr>
              <a:t>   ·   Alıcı Devresi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telsiz alıcısının seçiciliği:</a:t>
            </a:r>
          </a:p>
          <a:p>
            <a:pPr algn="l">
              <a:spcAft>
                <a:spcPts val="800"/>
              </a:spcAft>
            </a:pPr>
            <a:r>
              <a:rPr sz="1500" b="0">
                <a:solidFill>
                  <a:srgbClr val="222222"/>
                </a:solidFill>
              </a:rPr>
              <a:t>a)  </a:t>
            </a:r>
            <a:r>
              <a:rPr sz="1500" b="0">
                <a:solidFill>
                  <a:srgbClr val="222222"/>
                </a:solidFill>
              </a:rPr>
              <a:t>Çok geniş bandlı çalışma kabiliyetidir.</a:t>
            </a:r>
          </a:p>
          <a:p>
            <a:pPr algn="l">
              <a:spcAft>
                <a:spcPts val="800"/>
              </a:spcAft>
            </a:pPr>
            <a:r>
              <a:rPr sz="1500" b="0">
                <a:solidFill>
                  <a:srgbClr val="222222"/>
                </a:solidFill>
              </a:rPr>
              <a:t>b)  </a:t>
            </a:r>
            <a:r>
              <a:rPr sz="1500" b="0">
                <a:solidFill>
                  <a:srgbClr val="222222"/>
                </a:solidFill>
              </a:rPr>
              <a:t>Işığa karşı duyarlıdır.</a:t>
            </a:r>
          </a:p>
          <a:p>
            <a:pPr algn="l">
              <a:spcAft>
                <a:spcPts val="800"/>
              </a:spcAft>
            </a:pPr>
            <a:r>
              <a:rPr sz="1500" b="0">
                <a:solidFill>
                  <a:srgbClr val="222222"/>
                </a:solidFill>
              </a:rPr>
              <a:t>c)  </a:t>
            </a:r>
            <a:r>
              <a:rPr sz="1500" b="0">
                <a:solidFill>
                  <a:srgbClr val="222222"/>
                </a:solidFill>
              </a:rPr>
              <a:t>Cihazın en yüksek istasyonu algılayabilme kabiliyetidir.</a:t>
            </a:r>
          </a:p>
          <a:p>
            <a:pPr algn="l">
              <a:spcAft>
                <a:spcPts val="800"/>
              </a:spcAft>
            </a:pPr>
            <a:r>
              <a:rPr sz="1500" b="1">
                <a:solidFill>
                  <a:srgbClr val="2E7D32"/>
                </a:solidFill>
              </a:rPr>
              <a:t>d)  </a:t>
            </a:r>
            <a:r>
              <a:rPr sz="1500" b="1">
                <a:solidFill>
                  <a:srgbClr val="2E7D32"/>
                </a:solidFill>
              </a:rPr>
              <a:t>Ayarlandığı frekansın dışındaki frekansları bastırabilme kabiliyetidir.</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Seçicilik (selectivity), bir alıcının istenen frekansı ayırıp, yakın komşu frekanslardaki istenmeyen sinyalleri REDDETME (almama) yeteneğidir.</a:t>
            </a:r>
          </a:p>
          <a:p>
            <a:r>
              <a:rPr sz="1100" b="1">
                <a:solidFill>
                  <a:srgbClr val="1F3864"/>
                </a:solidFill>
              </a:rPr>
              <a:t>Kaynak: </a:t>
            </a:r>
            <a:r>
              <a:rPr sz="1100" b="0">
                <a:solidFill>
                  <a:srgbClr val="404040"/>
                </a:solidFill>
              </a:rPr>
              <a:t>Alıcı performans parametreleri (seçicilik).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102</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103</a:t>
            </a:r>
            <a:r>
              <a:rPr sz="1400" b="0">
                <a:solidFill>
                  <a:srgbClr val="D6E4F0"/>
                </a:solidFill>
              </a:rPr>
              <a:t>   ·   Yarı İletken</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Kapasitif diyotların kapasite değeri hangi parametreye göre değişir?</a:t>
            </a:r>
          </a:p>
          <a:p>
            <a:pPr algn="l">
              <a:spcAft>
                <a:spcPts val="800"/>
              </a:spcAft>
            </a:pPr>
            <a:r>
              <a:rPr sz="1500" b="1">
                <a:solidFill>
                  <a:srgbClr val="2E7D32"/>
                </a:solidFill>
              </a:rPr>
              <a:t>a)  </a:t>
            </a:r>
            <a:r>
              <a:rPr sz="1500" b="1">
                <a:solidFill>
                  <a:srgbClr val="2E7D32"/>
                </a:solidFill>
              </a:rPr>
              <a:t>Gerilim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Akım</a:t>
            </a:r>
          </a:p>
          <a:p>
            <a:pPr algn="l">
              <a:spcAft>
                <a:spcPts val="800"/>
              </a:spcAft>
            </a:pPr>
            <a:r>
              <a:rPr sz="1500" b="0">
                <a:solidFill>
                  <a:srgbClr val="222222"/>
                </a:solidFill>
              </a:rPr>
              <a:t>c)  </a:t>
            </a:r>
            <a:r>
              <a:rPr sz="1500" b="0">
                <a:solidFill>
                  <a:srgbClr val="222222"/>
                </a:solidFill>
              </a:rPr>
              <a:t>Frekans</a:t>
            </a:r>
          </a:p>
          <a:p>
            <a:pPr algn="l">
              <a:spcAft>
                <a:spcPts val="800"/>
              </a:spcAft>
            </a:pPr>
            <a:r>
              <a:rPr sz="1500" b="0">
                <a:solidFill>
                  <a:srgbClr val="222222"/>
                </a:solidFill>
              </a:rPr>
              <a:t>d)  </a:t>
            </a:r>
            <a:r>
              <a:rPr sz="1500" b="0">
                <a:solidFill>
                  <a:srgbClr val="222222"/>
                </a:solidFill>
              </a:rPr>
              <a:t>Güç</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Kapasitif diyotların (varaktör) kapasitans değeri, üzerlerine uygulanan ters GERİLİM miktarına göre değişir.</a:t>
            </a:r>
          </a:p>
          <a:p>
            <a:r>
              <a:rPr sz="1100" b="1">
                <a:solidFill>
                  <a:srgbClr val="1F3864"/>
                </a:solidFill>
              </a:rPr>
              <a:t>Kaynak: </a:t>
            </a:r>
            <a:r>
              <a:rPr sz="1100" b="0">
                <a:solidFill>
                  <a:srgbClr val="404040"/>
                </a:solidFill>
              </a:rPr>
              <a:t>Varaktör (varicap) diyot çalışma prensibi.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103</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104</a:t>
            </a:r>
            <a:r>
              <a:rPr sz="1400" b="0">
                <a:solidFill>
                  <a:srgbClr val="D6E4F0"/>
                </a:solidFill>
              </a:rPr>
              <a:t>   ·   İşletme ve Güvenlik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Vericinizi test etmek istediğinizde havadaki enterferansı azaltmak için ne yapılır?</a:t>
            </a:r>
          </a:p>
          <a:p>
            <a:pPr algn="l">
              <a:spcAft>
                <a:spcPts val="800"/>
              </a:spcAft>
            </a:pPr>
            <a:r>
              <a:rPr sz="1500" b="1">
                <a:solidFill>
                  <a:srgbClr val="2E7D32"/>
                </a:solidFill>
              </a:rPr>
              <a:t>a)  </a:t>
            </a:r>
            <a:r>
              <a:rPr sz="1500" b="1">
                <a:solidFill>
                  <a:srgbClr val="2E7D32"/>
                </a:solidFill>
              </a:rPr>
              <a:t>Dummy Load (suni yük) kullanılır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Test anında verici antenden ayrılır</a:t>
            </a:r>
          </a:p>
          <a:p>
            <a:pPr algn="l">
              <a:spcAft>
                <a:spcPts val="800"/>
              </a:spcAft>
            </a:pPr>
            <a:r>
              <a:rPr sz="1500" b="0">
                <a:solidFill>
                  <a:srgbClr val="222222"/>
                </a:solidFill>
              </a:rPr>
              <a:t>c)  </a:t>
            </a:r>
            <a:r>
              <a:rPr sz="1500" b="0">
                <a:solidFill>
                  <a:srgbClr val="222222"/>
                </a:solidFill>
              </a:rPr>
              <a:t>Test anında üst yan band kullanılır</a:t>
            </a:r>
          </a:p>
          <a:p>
            <a:pPr algn="l">
              <a:spcAft>
                <a:spcPts val="800"/>
              </a:spcAft>
            </a:pPr>
            <a:r>
              <a:rPr sz="1500" b="0">
                <a:solidFill>
                  <a:srgbClr val="222222"/>
                </a:solidFill>
              </a:rPr>
              <a:t>d)  </a:t>
            </a:r>
            <a:r>
              <a:rPr sz="1500" b="0">
                <a:solidFill>
                  <a:srgbClr val="222222"/>
                </a:solidFill>
              </a:rPr>
              <a:t>Test anında simpleks frekans kullanılır.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Suni yük, antenin yerine bağlanan ve vericinin gücünü ısıya çeviren, ışıma yapmayan bir dirençtir (genellikle 50 ohm). Verici normal koşullarda çalışır ama havaya sinyal çıkmadığı için kimseye karışma vermez. Şıkkı (b) tehlikelidir: vericiyi yüksüz çalıştırmak çıkış katına zarar verebilir — anten sökülür ama yerine mutlaka suni yük bağlanır.</a:t>
            </a:r>
          </a:p>
          <a:p>
            <a:r>
              <a:rPr sz="1100" b="1">
                <a:solidFill>
                  <a:srgbClr val="1F3864"/>
                </a:solidFill>
              </a:rPr>
              <a:t>Kaynak: </a:t>
            </a:r>
            <a:r>
              <a:rPr sz="1100" b="0">
                <a:solidFill>
                  <a:srgbClr val="404040"/>
                </a:solidFill>
              </a:rPr>
              <a:t>Suni yük (dummy load) kullanımı.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104</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105</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akımı hangi formül ile hesaplarız?</a:t>
            </a:r>
          </a:p>
          <a:p>
            <a:pPr algn="l">
              <a:spcAft>
                <a:spcPts val="800"/>
              </a:spcAft>
            </a:pPr>
            <a:r>
              <a:rPr sz="1500" b="0">
                <a:solidFill>
                  <a:srgbClr val="222222"/>
                </a:solidFill>
              </a:rPr>
              <a:t>a)  </a:t>
            </a:r>
            <a:r>
              <a:rPr sz="1500" b="0">
                <a:solidFill>
                  <a:srgbClr val="222222"/>
                </a:solidFill>
              </a:rPr>
              <a:t>I = V x R</a:t>
            </a:r>
          </a:p>
          <a:p>
            <a:pPr algn="l">
              <a:spcAft>
                <a:spcPts val="800"/>
              </a:spcAft>
            </a:pPr>
            <a:r>
              <a:rPr sz="1500" b="1">
                <a:solidFill>
                  <a:srgbClr val="2E7D32"/>
                </a:solidFill>
              </a:rPr>
              <a:t>b)  </a:t>
            </a:r>
            <a:r>
              <a:rPr sz="1500" b="1">
                <a:solidFill>
                  <a:srgbClr val="2E7D32"/>
                </a:solidFill>
              </a:rPr>
              <a:t>I = V / 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I = V + R</a:t>
            </a:r>
          </a:p>
          <a:p>
            <a:pPr algn="l">
              <a:spcAft>
                <a:spcPts val="800"/>
              </a:spcAft>
            </a:pPr>
            <a:r>
              <a:rPr sz="1500" b="0">
                <a:solidFill>
                  <a:srgbClr val="222222"/>
                </a:solidFill>
              </a:rPr>
              <a:t>d)  </a:t>
            </a:r>
            <a:r>
              <a:rPr sz="1500" b="0">
                <a:solidFill>
                  <a:srgbClr val="222222"/>
                </a:solidFill>
              </a:rPr>
              <a:t>I = V - 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Ohm Kanunu'na göre akım, gerilimin dirence bölümüdür: I = V / R. Bağıntı sezgiyle de doğrulanır — aynı gerilimde direnç büyüdükçe akım azalır, yani direnç bölende değil bölünende olmalıdır. Üçlünün diğer iki yazılışı V = I × R ve R = V / I'dır.</a:t>
            </a:r>
          </a:p>
          <a:p>
            <a:r>
              <a:rPr sz="1100" b="1">
                <a:solidFill>
                  <a:srgbClr val="1F3864"/>
                </a:solidFill>
              </a:rPr>
              <a:t>Kaynak: </a:t>
            </a:r>
            <a:r>
              <a:rPr sz="1100" b="0">
                <a:solidFill>
                  <a:srgbClr val="404040"/>
                </a:solidFill>
              </a:rPr>
              <a:t>Ohm Kanunu.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105</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106</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gerilimi hangi formül ile hesaplarız?</a:t>
            </a:r>
          </a:p>
          <a:p>
            <a:pPr algn="l">
              <a:spcAft>
                <a:spcPts val="800"/>
              </a:spcAft>
            </a:pPr>
            <a:r>
              <a:rPr sz="1500" b="1">
                <a:solidFill>
                  <a:srgbClr val="2E7D32"/>
                </a:solidFill>
              </a:rPr>
              <a:t>a)  </a:t>
            </a:r>
            <a:r>
              <a:rPr sz="1500" b="1">
                <a:solidFill>
                  <a:srgbClr val="2E7D32"/>
                </a:solidFill>
              </a:rPr>
              <a:t>V = I x 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V = I / R</a:t>
            </a:r>
          </a:p>
          <a:p>
            <a:pPr algn="l">
              <a:spcAft>
                <a:spcPts val="800"/>
              </a:spcAft>
            </a:pPr>
            <a:r>
              <a:rPr sz="1500" b="0">
                <a:solidFill>
                  <a:srgbClr val="222222"/>
                </a:solidFill>
              </a:rPr>
              <a:t>c)  </a:t>
            </a:r>
            <a:r>
              <a:rPr sz="1500" b="0">
                <a:solidFill>
                  <a:srgbClr val="222222"/>
                </a:solidFill>
              </a:rPr>
              <a:t>V = I + R</a:t>
            </a:r>
          </a:p>
          <a:p>
            <a:pPr algn="l">
              <a:spcAft>
                <a:spcPts val="800"/>
              </a:spcAft>
            </a:pPr>
            <a:r>
              <a:rPr sz="1500" b="0">
                <a:solidFill>
                  <a:srgbClr val="222222"/>
                </a:solidFill>
              </a:rPr>
              <a:t>d)  </a:t>
            </a:r>
            <a:r>
              <a:rPr sz="1500" b="0">
                <a:solidFill>
                  <a:srgbClr val="222222"/>
                </a:solidFill>
              </a:rPr>
              <a:t>V = I - 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Ohm Kanunu'nun gerilim için yazılışı V = I × R'dir: bir dirençten akım geçtiğinde uçlarında akım ile direncin çarpımı kadar gerilim düşer. Akım ya da direnç iki katına çıkarsa gerilim de iki katına çıkar.</a:t>
            </a:r>
          </a:p>
          <a:p>
            <a:r>
              <a:rPr sz="1100" b="1">
                <a:solidFill>
                  <a:srgbClr val="1F3864"/>
                </a:solidFill>
              </a:rPr>
              <a:t>Kaynak: </a:t>
            </a:r>
            <a:r>
              <a:rPr sz="1100" b="0">
                <a:solidFill>
                  <a:srgbClr val="404040"/>
                </a:solidFill>
              </a:rPr>
              <a:t>Ohm Kanunu.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106</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107</a:t>
            </a:r>
            <a:r>
              <a:rPr sz="1400" b="0">
                <a:solidFill>
                  <a:srgbClr val="D6E4F0"/>
                </a:solidFill>
              </a:rPr>
              <a:t>   ·   Ölçü Aletleri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akımı hangi ölçü aleti ile ölçeriz?</a:t>
            </a:r>
          </a:p>
          <a:p>
            <a:pPr algn="l">
              <a:spcAft>
                <a:spcPts val="800"/>
              </a:spcAft>
            </a:pPr>
            <a:r>
              <a:rPr sz="1500" b="0">
                <a:solidFill>
                  <a:srgbClr val="222222"/>
                </a:solidFill>
              </a:rPr>
              <a:t>a)  </a:t>
            </a:r>
            <a:r>
              <a:rPr sz="1500" b="0">
                <a:solidFill>
                  <a:srgbClr val="222222"/>
                </a:solidFill>
              </a:rPr>
              <a:t>Voltmetre</a:t>
            </a:r>
          </a:p>
          <a:p>
            <a:pPr algn="l">
              <a:spcAft>
                <a:spcPts val="800"/>
              </a:spcAft>
            </a:pPr>
            <a:r>
              <a:rPr sz="1500" b="1">
                <a:solidFill>
                  <a:srgbClr val="2E7D32"/>
                </a:solidFill>
              </a:rPr>
              <a:t>b)  </a:t>
            </a:r>
            <a:r>
              <a:rPr sz="1500" b="1">
                <a:solidFill>
                  <a:srgbClr val="2E7D32"/>
                </a:solidFill>
              </a:rPr>
              <a:t>Ampermetre</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Wattmetre</a:t>
            </a:r>
          </a:p>
          <a:p>
            <a:pPr algn="l">
              <a:spcAft>
                <a:spcPts val="800"/>
              </a:spcAft>
            </a:pPr>
            <a:r>
              <a:rPr sz="1500" b="0">
                <a:solidFill>
                  <a:srgbClr val="222222"/>
                </a:solidFill>
              </a:rPr>
              <a:t>d)  </a:t>
            </a:r>
            <a:r>
              <a:rPr sz="1500" b="0">
                <a:solidFill>
                  <a:srgbClr val="222222"/>
                </a:solidFill>
              </a:rPr>
              <a:t>Frekansmetre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Akımı ampermetre ölçer ve devreye seri bağlanır, çünkü ölçülecek akımın aletin içinden geçmesi gerekir; bu yüzden iç direnci çok küçüktür. Voltmetre ise gerilimi ölçer ve paralel bağlanır. Wattmetre gücü, frekansmetre frekansı ölçer.</a:t>
            </a:r>
          </a:p>
          <a:p>
            <a:r>
              <a:rPr sz="1100" b="1">
                <a:solidFill>
                  <a:srgbClr val="1F3864"/>
                </a:solidFill>
              </a:rPr>
              <a:t>Kaynak: </a:t>
            </a:r>
            <a:r>
              <a:rPr sz="1100" b="0">
                <a:solidFill>
                  <a:srgbClr val="404040"/>
                </a:solidFill>
              </a:rPr>
              <a:t>Ölçü aletlerinin görevleri ve bağlanma biçimleri.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107</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108</a:t>
            </a:r>
            <a:r>
              <a:rPr sz="1400" b="0">
                <a:solidFill>
                  <a:srgbClr val="D6E4F0"/>
                </a:solidFill>
              </a:rPr>
              <a:t>   ·   Frekans ve Periyot</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60 Hertz ne anlama gelir?</a:t>
            </a:r>
          </a:p>
          <a:p>
            <a:pPr algn="l">
              <a:spcAft>
                <a:spcPts val="800"/>
              </a:spcAft>
            </a:pPr>
            <a:r>
              <a:rPr sz="1500" b="0">
                <a:solidFill>
                  <a:srgbClr val="222222"/>
                </a:solidFill>
              </a:rPr>
              <a:t>a)  </a:t>
            </a:r>
            <a:r>
              <a:rPr sz="1500" b="0">
                <a:solidFill>
                  <a:srgbClr val="222222"/>
                </a:solidFill>
              </a:rPr>
              <a:t>Saniyedeki 6000 titreşim sayısı</a:t>
            </a:r>
          </a:p>
          <a:p>
            <a:pPr algn="l">
              <a:spcAft>
                <a:spcPts val="800"/>
              </a:spcAft>
            </a:pPr>
            <a:r>
              <a:rPr sz="1500" b="1">
                <a:solidFill>
                  <a:srgbClr val="2E7D32"/>
                </a:solidFill>
              </a:rPr>
              <a:t>b)  </a:t>
            </a:r>
            <a:r>
              <a:rPr sz="1500" b="1">
                <a:solidFill>
                  <a:srgbClr val="2E7D32"/>
                </a:solidFill>
              </a:rPr>
              <a:t>Saniyedeki 60 titreşim sayısı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Saniyedeki 6000 m dalga uzunluğu</a:t>
            </a:r>
          </a:p>
          <a:p>
            <a:pPr algn="l">
              <a:spcAft>
                <a:spcPts val="800"/>
              </a:spcAft>
            </a:pPr>
            <a:r>
              <a:rPr sz="1500" b="0">
                <a:solidFill>
                  <a:srgbClr val="222222"/>
                </a:solidFill>
              </a:rPr>
              <a:t>d)  </a:t>
            </a:r>
            <a:r>
              <a:rPr sz="1500" b="0">
                <a:solidFill>
                  <a:srgbClr val="222222"/>
                </a:solidFill>
              </a:rPr>
              <a:t>Saniyedeki 60 m dalga uzunluğu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Hertz, saniyedeki tam salınım (titreşim) sayısıdır; 60 Hz saniyede 60 salınım demektir. Şıkları (c) ve (d) dalga uzunluğundan söz ederek birimi karıştırır: dalga boyu metre ile ölçülür ve "saniyedeki metre" diye bir büyüklük yoktur.</a:t>
            </a:r>
          </a:p>
          <a:p>
            <a:r>
              <a:rPr sz="1100" b="1">
                <a:solidFill>
                  <a:srgbClr val="1F3864"/>
                </a:solidFill>
              </a:rPr>
              <a:t>Kaynak: </a:t>
            </a:r>
            <a:r>
              <a:rPr sz="1100" b="0">
                <a:solidFill>
                  <a:srgbClr val="404040"/>
                </a:solidFill>
              </a:rPr>
              <a:t>Hertz biriminin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108</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109</a:t>
            </a:r>
            <a:r>
              <a:rPr sz="1400" b="0">
                <a:solidFill>
                  <a:srgbClr val="D6E4F0"/>
                </a:solidFill>
              </a:rPr>
              <a:t>   ·   Verici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10 Wattlık telsizin çıkışını 100 Watta hangi cihazla çıkarırız?</a:t>
            </a:r>
          </a:p>
          <a:p>
            <a:pPr algn="l">
              <a:spcAft>
                <a:spcPts val="800"/>
              </a:spcAft>
            </a:pPr>
            <a:r>
              <a:rPr sz="1500" b="1">
                <a:solidFill>
                  <a:srgbClr val="2E7D32"/>
                </a:solidFill>
              </a:rPr>
              <a:t>a)  </a:t>
            </a:r>
            <a:r>
              <a:rPr sz="1500" b="1">
                <a:solidFill>
                  <a:srgbClr val="2E7D32"/>
                </a:solidFill>
              </a:rPr>
              <a:t>Yükselteç</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Besleme Kaynağı</a:t>
            </a:r>
          </a:p>
          <a:p>
            <a:pPr algn="l">
              <a:spcAft>
                <a:spcPts val="800"/>
              </a:spcAft>
            </a:pPr>
            <a:r>
              <a:rPr sz="1500" b="0">
                <a:solidFill>
                  <a:srgbClr val="222222"/>
                </a:solidFill>
              </a:rPr>
              <a:t>c)  </a:t>
            </a:r>
            <a:r>
              <a:rPr sz="1500" b="0">
                <a:solidFill>
                  <a:srgbClr val="222222"/>
                </a:solidFill>
              </a:rPr>
              <a:t>Anten</a:t>
            </a:r>
          </a:p>
          <a:p>
            <a:pPr algn="l">
              <a:spcAft>
                <a:spcPts val="800"/>
              </a:spcAft>
            </a:pPr>
            <a:r>
              <a:rPr sz="1500" b="0">
                <a:solidFill>
                  <a:srgbClr val="222222"/>
                </a:solidFill>
              </a:rPr>
              <a:t>d)  </a:t>
            </a:r>
            <a:r>
              <a:rPr sz="1500" b="0">
                <a:solidFill>
                  <a:srgbClr val="222222"/>
                </a:solidFill>
              </a:rPr>
              <a:t>Zayıflatıcı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Çıkış gücünü artıran cihaz güç yükselteci (lineer amplifikatör) olup vericinin çıkışı ile anten arasına konur. Zayıflatıcı bunun tam tersini yapar, gücü düşürür. Anten gücü artırmaz — kazancı yalnızca mevcut gücü belirli bir yöne toplar; besleme kaynağı ise cihazın çalışması için gereken doğru gerilimi sağlar.</a:t>
            </a:r>
          </a:p>
          <a:p>
            <a:r>
              <a:rPr sz="1100" b="1">
                <a:solidFill>
                  <a:srgbClr val="1F3864"/>
                </a:solidFill>
              </a:rPr>
              <a:t>Kaynak: </a:t>
            </a:r>
            <a:r>
              <a:rPr sz="1100" b="0">
                <a:solidFill>
                  <a:srgbClr val="404040"/>
                </a:solidFill>
              </a:rPr>
              <a:t>Güç yükselteci ve zayıflatıcının işlevleri.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109</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110</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Frekansın birimi nedir?</a:t>
            </a:r>
          </a:p>
          <a:p>
            <a:pPr algn="l">
              <a:spcAft>
                <a:spcPts val="800"/>
              </a:spcAft>
            </a:pPr>
            <a:r>
              <a:rPr sz="1500" b="1">
                <a:solidFill>
                  <a:srgbClr val="2E7D32"/>
                </a:solidFill>
              </a:rPr>
              <a:t>a)  </a:t>
            </a:r>
            <a:r>
              <a:rPr sz="1500" b="1">
                <a:solidFill>
                  <a:srgbClr val="2E7D32"/>
                </a:solidFill>
              </a:rPr>
              <a:t>Hertz</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Watt</a:t>
            </a:r>
          </a:p>
          <a:p>
            <a:pPr algn="l">
              <a:spcAft>
                <a:spcPts val="800"/>
              </a:spcAft>
            </a:pPr>
            <a:r>
              <a:rPr sz="1500" b="0">
                <a:solidFill>
                  <a:srgbClr val="222222"/>
                </a:solidFill>
              </a:rPr>
              <a:t>c)  </a:t>
            </a:r>
            <a:r>
              <a:rPr sz="1500" b="0">
                <a:solidFill>
                  <a:srgbClr val="222222"/>
                </a:solidFill>
              </a:rPr>
              <a:t>Amper</a:t>
            </a:r>
          </a:p>
          <a:p>
            <a:pPr algn="l">
              <a:spcAft>
                <a:spcPts val="800"/>
              </a:spcAft>
            </a:pPr>
            <a:r>
              <a:rPr sz="1500" b="0">
                <a:solidFill>
                  <a:srgbClr val="222222"/>
                </a:solidFill>
              </a:rPr>
              <a:t>d)  </a:t>
            </a:r>
            <a:r>
              <a:rPr sz="1500" b="0">
                <a:solidFill>
                  <a:srgbClr val="222222"/>
                </a:solidFill>
              </a:rPr>
              <a:t>Voltaj</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Frekansın birimi hertzdir (Hz) ve saniyedeki salınım sayısını gösterir. Katları amatör pratiğinde sürekli kullanılır: 1 kHz = 1000 Hz, 1 MHz = 10⁶ Hz. Diğer şıklar gücün (watt), akımın (amper) ve gerilimin birimidir; ayrıca gerilimin birimi "voltaj" değil volttur — voltaj büyüklüğün kendi adıdır.</a:t>
            </a:r>
          </a:p>
          <a:p>
            <a:r>
              <a:rPr sz="1100" b="1">
                <a:solidFill>
                  <a:srgbClr val="1F3864"/>
                </a:solidFill>
              </a:rPr>
              <a:t>Kaynak: </a:t>
            </a:r>
            <a:r>
              <a:rPr sz="1100" b="0">
                <a:solidFill>
                  <a:srgbClr val="404040"/>
                </a:solidFill>
              </a:rPr>
              <a:t>SI birimleri.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110</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111</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Direncin birimi nedir?</a:t>
            </a:r>
          </a:p>
          <a:p>
            <a:pPr algn="l">
              <a:spcAft>
                <a:spcPts val="800"/>
              </a:spcAft>
            </a:pPr>
            <a:r>
              <a:rPr sz="1500" b="0">
                <a:solidFill>
                  <a:srgbClr val="222222"/>
                </a:solidFill>
              </a:rPr>
              <a:t>a)  </a:t>
            </a:r>
            <a:r>
              <a:rPr sz="1500" b="0">
                <a:solidFill>
                  <a:srgbClr val="222222"/>
                </a:solidFill>
              </a:rPr>
              <a:t>Voltaj</a:t>
            </a:r>
          </a:p>
          <a:p>
            <a:pPr algn="l">
              <a:spcAft>
                <a:spcPts val="800"/>
              </a:spcAft>
            </a:pPr>
            <a:r>
              <a:rPr sz="1500" b="0">
                <a:solidFill>
                  <a:srgbClr val="222222"/>
                </a:solidFill>
              </a:rPr>
              <a:t>b)  </a:t>
            </a:r>
            <a:r>
              <a:rPr sz="1500" b="0">
                <a:solidFill>
                  <a:srgbClr val="222222"/>
                </a:solidFill>
              </a:rPr>
              <a:t>Watt</a:t>
            </a:r>
          </a:p>
          <a:p>
            <a:pPr algn="l">
              <a:spcAft>
                <a:spcPts val="800"/>
              </a:spcAft>
            </a:pPr>
            <a:r>
              <a:rPr sz="1500" b="0">
                <a:solidFill>
                  <a:srgbClr val="222222"/>
                </a:solidFill>
              </a:rPr>
              <a:t>c)  </a:t>
            </a:r>
            <a:r>
              <a:rPr sz="1500" b="0">
                <a:solidFill>
                  <a:srgbClr val="222222"/>
                </a:solidFill>
              </a:rPr>
              <a:t>Amper</a:t>
            </a:r>
          </a:p>
          <a:p>
            <a:pPr algn="l">
              <a:spcAft>
                <a:spcPts val="800"/>
              </a:spcAft>
            </a:pPr>
            <a:r>
              <a:rPr sz="1500" b="1">
                <a:solidFill>
                  <a:srgbClr val="2E7D32"/>
                </a:solidFill>
              </a:rPr>
              <a:t>d)  </a:t>
            </a:r>
            <a:r>
              <a:rPr sz="1500" b="1">
                <a:solidFill>
                  <a:srgbClr val="2E7D32"/>
                </a:solidFill>
              </a:rPr>
              <a:t>Ohm</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Direncin birimi ohmdur (Ω). Tanımı Ohm Kanunu'ndan gelir: uçlarına 1 volt uygulandığında üzerinden 1 amper akım geçiren iletkenin direnci 1 ohmdur.</a:t>
            </a:r>
          </a:p>
          <a:p>
            <a:r>
              <a:rPr sz="1100" b="1">
                <a:solidFill>
                  <a:srgbClr val="1F3864"/>
                </a:solidFill>
              </a:rPr>
              <a:t>Kaynak: </a:t>
            </a:r>
            <a:r>
              <a:rPr sz="1100" b="0">
                <a:solidFill>
                  <a:srgbClr val="404040"/>
                </a:solidFill>
              </a:rPr>
              <a:t>SI birimleri ve Ohm Kanunu.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111</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11: İletkenlik, Temel Kavramlar ve Güç Kaynağı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İletken ile yalıtkanın farkı serbest elektrondur: bakır ve alüminyum iletir, cam ve plastik iletmez. Kuru tahta yalıtkandır ama ıslanınca iletken hâle gelebilir.</a:t>
            </a:r>
          </a:p>
          <a:p>
            <a:pPr algn="l">
              <a:spcAft>
                <a:spcPts val="1400"/>
              </a:spcAft>
            </a:pPr>
            <a:r>
              <a:rPr sz="1700" b="0">
                <a:solidFill>
                  <a:srgbClr val="222222"/>
                </a:solidFill>
              </a:rPr>
              <a:t>•  Üç temel büyüklük birbirinden türer: voltaj elektronları harekete geçiren kuvvet, akım bu hareketin kendisi, direnç ise harekete gösterilen karşı koymadır.</a:t>
            </a:r>
          </a:p>
          <a:p>
            <a:pPr algn="l">
              <a:spcAft>
                <a:spcPts val="1400"/>
              </a:spcAft>
            </a:pPr>
            <a:r>
              <a:rPr sz="1700" b="0">
                <a:solidFill>
                  <a:srgbClr val="222222"/>
                </a:solidFill>
              </a:rPr>
              <a:t>•  Doğru akım (DC) yönünü değiştirmez; alternatif akım (AC) düzenli olarak değiştirir. Türkiye'de şebeke frekansı 50 Hz'dir.</a:t>
            </a:r>
          </a:p>
          <a:p>
            <a:pPr algn="l">
              <a:spcAft>
                <a:spcPts val="1400"/>
              </a:spcAft>
            </a:pPr>
            <a:r>
              <a:rPr sz="1700" b="0">
                <a:solidFill>
                  <a:srgbClr val="222222"/>
                </a:solidFill>
              </a:rPr>
              <a:t>•  Şebeke yokken 12 V batarya, aracın aküsüne bağlanıp motor çalıştırılarak şarj edilebilir; acil durum çalışmalarında sık başvurulan yöntemdir.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İletken-yalıtkan ayrımı; Ohm Kanunu büyüklükleri; Türkiye şebeke standardı (230 V / 50 Hz).</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11 Girişi</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112</a:t>
            </a:r>
            <a:r>
              <a:rPr sz="1400" b="0">
                <a:solidFill>
                  <a:srgbClr val="D6E4F0"/>
                </a:solidFill>
              </a:rPr>
              <a:t>   ·   İletkenler ve Yalıtkanlar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Elektriği aşağıdakilerden hangisi geçirmez?</a:t>
            </a:r>
          </a:p>
          <a:p>
            <a:pPr algn="l">
              <a:spcAft>
                <a:spcPts val="800"/>
              </a:spcAft>
            </a:pPr>
            <a:r>
              <a:rPr sz="1500" b="1">
                <a:solidFill>
                  <a:srgbClr val="2E7D32"/>
                </a:solidFill>
              </a:rPr>
              <a:t>a)  </a:t>
            </a:r>
            <a:r>
              <a:rPr sz="1500" b="1">
                <a:solidFill>
                  <a:srgbClr val="2E7D32"/>
                </a:solidFill>
              </a:rPr>
              <a:t>Cam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Bakır</a:t>
            </a:r>
          </a:p>
          <a:p>
            <a:pPr algn="l">
              <a:spcAft>
                <a:spcPts val="800"/>
              </a:spcAft>
            </a:pPr>
            <a:r>
              <a:rPr sz="1500" b="0">
                <a:solidFill>
                  <a:srgbClr val="222222"/>
                </a:solidFill>
              </a:rPr>
              <a:t>c)  </a:t>
            </a:r>
            <a:r>
              <a:rPr sz="1500" b="0">
                <a:solidFill>
                  <a:srgbClr val="222222"/>
                </a:solidFill>
              </a:rPr>
              <a:t>Alüminyum</a:t>
            </a:r>
          </a:p>
          <a:p>
            <a:pPr algn="l">
              <a:spcAft>
                <a:spcPts val="800"/>
              </a:spcAft>
            </a:pPr>
            <a:r>
              <a:rPr sz="1500" b="0">
                <a:solidFill>
                  <a:srgbClr val="222222"/>
                </a:solidFill>
              </a:rPr>
              <a:t>d)  </a:t>
            </a:r>
            <a:r>
              <a:rPr sz="1500" b="0">
                <a:solidFill>
                  <a:srgbClr val="222222"/>
                </a:solidFill>
              </a:rPr>
              <a:t>Cıva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Cam yalıtkandır: yapısında serbest elektron bulunmadığı için akımı geçirmez, bu yüzden yüksek gerilim izolatörleri camdan veya porselenden yapılır. Bakır ve alüminyum iyi iletkenlerdir; cıva ise oda sıcaklığında sıvı olmasına rağmen metaldir ve elektriği iletir.</a:t>
            </a:r>
          </a:p>
          <a:p>
            <a:r>
              <a:rPr sz="1100" b="1">
                <a:solidFill>
                  <a:srgbClr val="1F3864"/>
                </a:solidFill>
              </a:rPr>
              <a:t>Kaynak: </a:t>
            </a:r>
            <a:r>
              <a:rPr sz="1100" b="0">
                <a:solidFill>
                  <a:srgbClr val="404040"/>
                </a:solidFill>
              </a:rPr>
              <a:t>İletken ve yalıtkan malzemelerin ayrımı.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112</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113</a:t>
            </a:r>
            <a:r>
              <a:rPr sz="1400" b="0">
                <a:solidFill>
                  <a:srgbClr val="D6E4F0"/>
                </a:solidFill>
              </a:rPr>
              <a:t>   ·   İletkenler ve Yalıtkanlar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Elektriği aşağıdakilerden hangisi geçirir?</a:t>
            </a:r>
          </a:p>
          <a:p>
            <a:pPr algn="l">
              <a:spcAft>
                <a:spcPts val="800"/>
              </a:spcAft>
            </a:pPr>
            <a:r>
              <a:rPr sz="1500" b="0">
                <a:solidFill>
                  <a:srgbClr val="222222"/>
                </a:solidFill>
              </a:rPr>
              <a:t>a)  </a:t>
            </a:r>
            <a:r>
              <a:rPr sz="1500" b="0">
                <a:solidFill>
                  <a:srgbClr val="222222"/>
                </a:solidFill>
              </a:rPr>
              <a:t>Cam</a:t>
            </a:r>
          </a:p>
          <a:p>
            <a:pPr algn="l">
              <a:spcAft>
                <a:spcPts val="800"/>
              </a:spcAft>
            </a:pPr>
            <a:r>
              <a:rPr sz="1500" b="0">
                <a:solidFill>
                  <a:srgbClr val="222222"/>
                </a:solidFill>
              </a:rPr>
              <a:t>b)  </a:t>
            </a:r>
            <a:r>
              <a:rPr sz="1500" b="0">
                <a:solidFill>
                  <a:srgbClr val="222222"/>
                </a:solidFill>
              </a:rPr>
              <a:t>Plastik</a:t>
            </a:r>
          </a:p>
          <a:p>
            <a:pPr algn="l">
              <a:spcAft>
                <a:spcPts val="800"/>
              </a:spcAft>
            </a:pPr>
            <a:r>
              <a:rPr sz="1500" b="0">
                <a:solidFill>
                  <a:srgbClr val="222222"/>
                </a:solidFill>
              </a:rPr>
              <a:t>c)  </a:t>
            </a:r>
            <a:r>
              <a:rPr sz="1500" b="0">
                <a:solidFill>
                  <a:srgbClr val="222222"/>
                </a:solidFill>
              </a:rPr>
              <a:t>Tahta</a:t>
            </a:r>
          </a:p>
          <a:p>
            <a:pPr algn="l">
              <a:spcAft>
                <a:spcPts val="800"/>
              </a:spcAft>
            </a:pPr>
            <a:r>
              <a:rPr sz="1500" b="1">
                <a:solidFill>
                  <a:srgbClr val="2E7D32"/>
                </a:solidFill>
              </a:rPr>
              <a:t>d)  </a:t>
            </a:r>
            <a:r>
              <a:rPr sz="1500" b="1">
                <a:solidFill>
                  <a:srgbClr val="2E7D32"/>
                </a:solidFill>
              </a:rPr>
              <a:t>Bakır</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Bakır metaldir ve serbest elektron bakımından zengindir; gümüşten sonra en iyi iletkendir, bu yüzden kablo ve baskı devrelerde kullanılır. Cam, plastik ve kuru tahta yalıtkandır. Tahtanın ıslandığında iletken hâle gelebileceği unutulmamalıdır — güvenlik açısından "kuru" olması şarttır.</a:t>
            </a:r>
          </a:p>
          <a:p>
            <a:r>
              <a:rPr sz="1100" b="1">
                <a:solidFill>
                  <a:srgbClr val="1F3864"/>
                </a:solidFill>
              </a:rPr>
              <a:t>Kaynak: </a:t>
            </a:r>
            <a:r>
              <a:rPr sz="1100" b="0">
                <a:solidFill>
                  <a:srgbClr val="404040"/>
                </a:solidFill>
              </a:rPr>
              <a:t>İletken ve yalıtkan malzemelerin ayrımı.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113</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114</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Elektrik akımının birimi nedir?</a:t>
            </a:r>
          </a:p>
          <a:p>
            <a:pPr algn="l">
              <a:spcAft>
                <a:spcPts val="800"/>
              </a:spcAft>
            </a:pPr>
            <a:r>
              <a:rPr sz="1500" b="0">
                <a:solidFill>
                  <a:srgbClr val="222222"/>
                </a:solidFill>
              </a:rPr>
              <a:t>a)  </a:t>
            </a:r>
            <a:r>
              <a:rPr sz="1500" b="0">
                <a:solidFill>
                  <a:srgbClr val="222222"/>
                </a:solidFill>
              </a:rPr>
              <a:t>Volt</a:t>
            </a:r>
          </a:p>
          <a:p>
            <a:pPr algn="l">
              <a:spcAft>
                <a:spcPts val="800"/>
              </a:spcAft>
            </a:pPr>
            <a:r>
              <a:rPr sz="1500" b="0">
                <a:solidFill>
                  <a:srgbClr val="222222"/>
                </a:solidFill>
              </a:rPr>
              <a:t>b)  </a:t>
            </a:r>
            <a:r>
              <a:rPr sz="1500" b="0">
                <a:solidFill>
                  <a:srgbClr val="222222"/>
                </a:solidFill>
              </a:rPr>
              <a:t>Watt</a:t>
            </a:r>
          </a:p>
          <a:p>
            <a:pPr algn="l">
              <a:spcAft>
                <a:spcPts val="800"/>
              </a:spcAft>
            </a:pPr>
            <a:r>
              <a:rPr sz="1500" b="1">
                <a:solidFill>
                  <a:srgbClr val="2E7D32"/>
                </a:solidFill>
              </a:rPr>
              <a:t>c)  </a:t>
            </a:r>
            <a:r>
              <a:rPr sz="1500" b="1">
                <a:solidFill>
                  <a:srgbClr val="2E7D32"/>
                </a:solidFill>
              </a:rPr>
              <a:t>Amper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Ohm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Akımın birimi amperdir (A) ve birim zamanda bir kesitten geçen yük miktarını gösterir. Volt gerilimin, watt gücün, ohm ise direncin birimidir.</a:t>
            </a:r>
          </a:p>
          <a:p>
            <a:r>
              <a:rPr sz="1100" b="1">
                <a:solidFill>
                  <a:srgbClr val="1F3864"/>
                </a:solidFill>
              </a:rPr>
              <a:t>Kaynak: </a:t>
            </a:r>
            <a:r>
              <a:rPr sz="1100" b="0">
                <a:solidFill>
                  <a:srgbClr val="404040"/>
                </a:solidFill>
              </a:rPr>
              <a:t>SI birimleri.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114</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115</a:t>
            </a:r>
            <a:r>
              <a:rPr sz="1400" b="0">
                <a:solidFill>
                  <a:srgbClr val="D6E4F0"/>
                </a:solidFill>
              </a:rPr>
              <a:t>   ·   Birimler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Elektrik gücünün birimi nedir?</a:t>
            </a:r>
          </a:p>
          <a:p>
            <a:pPr algn="l">
              <a:spcAft>
                <a:spcPts val="800"/>
              </a:spcAft>
            </a:pPr>
            <a:r>
              <a:rPr sz="1500" b="0">
                <a:solidFill>
                  <a:srgbClr val="222222"/>
                </a:solidFill>
              </a:rPr>
              <a:t>a)  </a:t>
            </a:r>
            <a:r>
              <a:rPr sz="1500" b="0">
                <a:solidFill>
                  <a:srgbClr val="222222"/>
                </a:solidFill>
              </a:rPr>
              <a:t>Volt</a:t>
            </a:r>
          </a:p>
          <a:p>
            <a:pPr algn="l">
              <a:spcAft>
                <a:spcPts val="800"/>
              </a:spcAft>
            </a:pPr>
            <a:r>
              <a:rPr sz="1500" b="1">
                <a:solidFill>
                  <a:srgbClr val="2E7D32"/>
                </a:solidFill>
              </a:rPr>
              <a:t>b)  </a:t>
            </a:r>
            <a:r>
              <a:rPr sz="1500" b="1">
                <a:solidFill>
                  <a:srgbClr val="2E7D32"/>
                </a:solidFill>
              </a:rPr>
              <a:t>Watt</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Amper</a:t>
            </a:r>
          </a:p>
          <a:p>
            <a:pPr algn="l">
              <a:spcAft>
                <a:spcPts val="800"/>
              </a:spcAft>
            </a:pPr>
            <a:r>
              <a:rPr sz="1500" b="0">
                <a:solidFill>
                  <a:srgbClr val="222222"/>
                </a:solidFill>
              </a:rPr>
              <a:t>d)  </a:t>
            </a:r>
            <a:r>
              <a:rPr sz="1500" b="0">
                <a:solidFill>
                  <a:srgbClr val="222222"/>
                </a:solidFill>
              </a:rPr>
              <a:t>Ohm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Gücün birimi watttır (W) ve birim zamanda harcanan enerjiyi gösterir. Doğru akım devresinde güç, gerilim ile akımın çarpımıdır: P = V × I. Telsizde çıkış gücü de watt ile, büyük değerlerde kilowatt ile ifade edilir.</a:t>
            </a:r>
          </a:p>
          <a:p>
            <a:r>
              <a:rPr sz="1100" b="1">
                <a:solidFill>
                  <a:srgbClr val="1F3864"/>
                </a:solidFill>
              </a:rPr>
              <a:t>Kaynak: </a:t>
            </a:r>
            <a:r>
              <a:rPr sz="1100" b="0">
                <a:solidFill>
                  <a:srgbClr val="404040"/>
                </a:solidFill>
              </a:rPr>
              <a:t>SI birimleri; P = V × 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115</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116</a:t>
            </a:r>
            <a:r>
              <a:rPr sz="1400" b="0">
                <a:solidFill>
                  <a:srgbClr val="D6E4F0"/>
                </a:solidFill>
              </a:rPr>
              <a:t>   ·   Temel Kavramlar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Serbest elektronların iletken madde içinde akmasına ne ad verilir?</a:t>
            </a:r>
          </a:p>
          <a:p>
            <a:pPr algn="l">
              <a:spcAft>
                <a:spcPts val="800"/>
              </a:spcAft>
            </a:pPr>
            <a:r>
              <a:rPr sz="1500" b="0">
                <a:solidFill>
                  <a:srgbClr val="222222"/>
                </a:solidFill>
              </a:rPr>
              <a:t>a)  </a:t>
            </a:r>
            <a:r>
              <a:rPr sz="1500" b="0">
                <a:solidFill>
                  <a:srgbClr val="222222"/>
                </a:solidFill>
              </a:rPr>
              <a:t>Voltaj</a:t>
            </a:r>
          </a:p>
          <a:p>
            <a:pPr algn="l">
              <a:spcAft>
                <a:spcPts val="800"/>
              </a:spcAft>
            </a:pPr>
            <a:r>
              <a:rPr sz="1500" b="0">
                <a:solidFill>
                  <a:srgbClr val="222222"/>
                </a:solidFill>
              </a:rPr>
              <a:t>b)  </a:t>
            </a:r>
            <a:r>
              <a:rPr sz="1500" b="0">
                <a:solidFill>
                  <a:srgbClr val="222222"/>
                </a:solidFill>
              </a:rPr>
              <a:t>Direnç</a:t>
            </a:r>
          </a:p>
          <a:p>
            <a:pPr algn="l">
              <a:spcAft>
                <a:spcPts val="800"/>
              </a:spcAft>
            </a:pPr>
            <a:r>
              <a:rPr sz="1500" b="1">
                <a:solidFill>
                  <a:srgbClr val="2E7D32"/>
                </a:solidFill>
              </a:rPr>
              <a:t>c)  </a:t>
            </a:r>
            <a:r>
              <a:rPr sz="1500" b="1">
                <a:solidFill>
                  <a:srgbClr val="2E7D32"/>
                </a:solidFill>
              </a:rPr>
              <a:t>Akım</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Frekans</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Yüklerin (serbest elektronların) iletken içindeki düzenli hareketine elektrik akımı denir, birimi amperdir. Voltaj bu hareketi başlatan itici kuvvet, direnç ise harekete gösterilen karşı koymadır; üçü Ohm Kanunu ile birbirine bağlıdır.</a:t>
            </a:r>
          </a:p>
          <a:p>
            <a:r>
              <a:rPr sz="1100" b="1">
                <a:solidFill>
                  <a:srgbClr val="1F3864"/>
                </a:solidFill>
              </a:rPr>
              <a:t>Kaynak: </a:t>
            </a:r>
            <a:r>
              <a:rPr sz="1100" b="0">
                <a:solidFill>
                  <a:srgbClr val="404040"/>
                </a:solidFill>
              </a:rPr>
              <a:t>Elektrik akımının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116</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117</a:t>
            </a:r>
            <a:r>
              <a:rPr sz="1400" b="0">
                <a:solidFill>
                  <a:srgbClr val="D6E4F0"/>
                </a:solidFill>
              </a:rPr>
              <a:t>   ·   Temel Kavramlar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Serbest elektronları hareket ettirerek devreden elektrik akımının akmasına sebep olan kuvvete ne ad verilir?</a:t>
            </a:r>
          </a:p>
          <a:p>
            <a:pPr algn="l">
              <a:spcAft>
                <a:spcPts val="800"/>
              </a:spcAft>
            </a:pPr>
            <a:r>
              <a:rPr sz="1500" b="1">
                <a:solidFill>
                  <a:srgbClr val="2E7D32"/>
                </a:solidFill>
              </a:rPr>
              <a:t>a)  </a:t>
            </a:r>
            <a:r>
              <a:rPr sz="1500" b="1">
                <a:solidFill>
                  <a:srgbClr val="2E7D32"/>
                </a:solidFill>
              </a:rPr>
              <a:t>Voltaj</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Akım</a:t>
            </a:r>
          </a:p>
          <a:p>
            <a:pPr algn="l">
              <a:spcAft>
                <a:spcPts val="800"/>
              </a:spcAft>
            </a:pPr>
            <a:r>
              <a:rPr sz="1500" b="0">
                <a:solidFill>
                  <a:srgbClr val="222222"/>
                </a:solidFill>
              </a:rPr>
              <a:t>c)  </a:t>
            </a:r>
            <a:r>
              <a:rPr sz="1500" b="0">
                <a:solidFill>
                  <a:srgbClr val="222222"/>
                </a:solidFill>
              </a:rPr>
              <a:t>Direnç</a:t>
            </a:r>
          </a:p>
          <a:p>
            <a:pPr algn="l">
              <a:spcAft>
                <a:spcPts val="800"/>
              </a:spcAft>
            </a:pPr>
            <a:r>
              <a:rPr sz="1500" b="0">
                <a:solidFill>
                  <a:srgbClr val="222222"/>
                </a:solidFill>
              </a:rPr>
              <a:t>d)  </a:t>
            </a:r>
            <a:r>
              <a:rPr sz="1500" b="0">
                <a:solidFill>
                  <a:srgbClr val="222222"/>
                </a:solidFill>
              </a:rPr>
              <a:t>Frekans</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Elektronları harekete geçiren potansiyel farkına voltaj (gerilim, elektromotor kuvvet) denir; birimi volttur. Akım bu kuvvetin sonucudur, sebebi değil — sorunun ayırt edici noktası budur. Su benzetmesiyle voltaj basınç, akım debi, direnç ise borunun darlığıdır.</a:t>
            </a:r>
          </a:p>
          <a:p>
            <a:r>
              <a:rPr sz="1100" b="1">
                <a:solidFill>
                  <a:srgbClr val="1F3864"/>
                </a:solidFill>
              </a:rPr>
              <a:t>Kaynak: </a:t>
            </a:r>
            <a:r>
              <a:rPr sz="1100" b="0">
                <a:solidFill>
                  <a:srgbClr val="404040"/>
                </a:solidFill>
              </a:rPr>
              <a:t>Gerilim (voltaj)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117</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118</a:t>
            </a:r>
            <a:r>
              <a:rPr sz="1400" b="0">
                <a:solidFill>
                  <a:srgbClr val="D6E4F0"/>
                </a:solidFill>
              </a:rPr>
              <a:t>   ·   Temel Kavramlar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İletken cisimlerin üzerlerinden geçen akıma karşı gösterdiği mukavemete ne ad verilir?</a:t>
            </a:r>
          </a:p>
          <a:p>
            <a:pPr algn="l">
              <a:spcAft>
                <a:spcPts val="800"/>
              </a:spcAft>
            </a:pPr>
            <a:r>
              <a:rPr sz="1500" b="0">
                <a:solidFill>
                  <a:srgbClr val="222222"/>
                </a:solidFill>
              </a:rPr>
              <a:t>a)  </a:t>
            </a:r>
            <a:r>
              <a:rPr sz="1500" b="0">
                <a:solidFill>
                  <a:srgbClr val="222222"/>
                </a:solidFill>
              </a:rPr>
              <a:t>Akım</a:t>
            </a:r>
          </a:p>
          <a:p>
            <a:pPr algn="l">
              <a:spcAft>
                <a:spcPts val="800"/>
              </a:spcAft>
            </a:pPr>
            <a:r>
              <a:rPr sz="1500" b="0">
                <a:solidFill>
                  <a:srgbClr val="222222"/>
                </a:solidFill>
              </a:rPr>
              <a:t>b)  </a:t>
            </a:r>
            <a:r>
              <a:rPr sz="1500" b="0">
                <a:solidFill>
                  <a:srgbClr val="222222"/>
                </a:solidFill>
              </a:rPr>
              <a:t>Voltaj</a:t>
            </a:r>
          </a:p>
          <a:p>
            <a:pPr algn="l">
              <a:spcAft>
                <a:spcPts val="800"/>
              </a:spcAft>
            </a:pPr>
            <a:r>
              <a:rPr sz="1500" b="0">
                <a:solidFill>
                  <a:srgbClr val="222222"/>
                </a:solidFill>
              </a:rPr>
              <a:t>c)  </a:t>
            </a:r>
            <a:r>
              <a:rPr sz="1500" b="0">
                <a:solidFill>
                  <a:srgbClr val="222222"/>
                </a:solidFill>
              </a:rPr>
              <a:t>Frekans</a:t>
            </a:r>
          </a:p>
          <a:p>
            <a:pPr algn="l">
              <a:spcAft>
                <a:spcPts val="800"/>
              </a:spcAft>
            </a:pPr>
            <a:r>
              <a:rPr sz="1500" b="1">
                <a:solidFill>
                  <a:srgbClr val="2E7D32"/>
                </a:solidFill>
              </a:rPr>
              <a:t>d)  </a:t>
            </a:r>
            <a:r>
              <a:rPr sz="1500" b="1">
                <a:solidFill>
                  <a:srgbClr val="2E7D32"/>
                </a:solidFill>
              </a:rPr>
              <a:t>Direnç</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Akıma karşı gösterilen karşı koymaya direnç denir, birimi ohmdur. Direnç iletkenin cinsine, uzunluğuna ve kesitine bağlıdır: uzunluk arttıkça büyür, kesit arttıkça küçülür. Üzerinden akım geçen direnç ısınır; harcanan güç P = I² × R ile bulunur.</a:t>
            </a:r>
          </a:p>
          <a:p>
            <a:r>
              <a:rPr sz="1100" b="1">
                <a:solidFill>
                  <a:srgbClr val="1F3864"/>
                </a:solidFill>
              </a:rPr>
              <a:t>Kaynak: </a:t>
            </a:r>
            <a:r>
              <a:rPr sz="1100" b="0">
                <a:solidFill>
                  <a:srgbClr val="404040"/>
                </a:solidFill>
              </a:rPr>
              <a:t>Direncin tanımı ve bağlı olduğu etkenler.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118</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119</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direnci hangi formül ile hesaplarız?</a:t>
            </a:r>
          </a:p>
          <a:p>
            <a:pPr algn="l">
              <a:spcAft>
                <a:spcPts val="800"/>
              </a:spcAft>
            </a:pPr>
            <a:r>
              <a:rPr sz="1500" b="0">
                <a:solidFill>
                  <a:srgbClr val="222222"/>
                </a:solidFill>
              </a:rPr>
              <a:t>a)  </a:t>
            </a:r>
            <a:r>
              <a:rPr sz="1500" b="0">
                <a:solidFill>
                  <a:srgbClr val="222222"/>
                </a:solidFill>
              </a:rPr>
              <a:t>R = V x I</a:t>
            </a:r>
          </a:p>
          <a:p>
            <a:pPr algn="l">
              <a:spcAft>
                <a:spcPts val="800"/>
              </a:spcAft>
            </a:pPr>
            <a:r>
              <a:rPr sz="1500" b="1">
                <a:solidFill>
                  <a:srgbClr val="2E7D32"/>
                </a:solidFill>
              </a:rPr>
              <a:t>b)  </a:t>
            </a:r>
            <a:r>
              <a:rPr sz="1500" b="1">
                <a:solidFill>
                  <a:srgbClr val="2E7D32"/>
                </a:solidFill>
              </a:rPr>
              <a:t>R = V / 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R = V + R</a:t>
            </a:r>
          </a:p>
          <a:p>
            <a:pPr algn="l">
              <a:spcAft>
                <a:spcPts val="800"/>
              </a:spcAft>
            </a:pPr>
            <a:r>
              <a:rPr sz="1500" b="0">
                <a:solidFill>
                  <a:srgbClr val="222222"/>
                </a:solidFill>
              </a:rPr>
              <a:t>d)  </a:t>
            </a:r>
            <a:r>
              <a:rPr sz="1500" b="0">
                <a:solidFill>
                  <a:srgbClr val="222222"/>
                </a:solidFill>
              </a:rPr>
              <a:t>R = V - 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Ohm Kanunu'nun direnç için yazılışı R = V / I'dır. Üçlü birbirinden türetilir: V = I × R eşitliğinin iki yanı I'ya bölünürse R = V / I elde edilir. Şıkları (c) ve (d) eşitliğin iki yanında da R geçtiği için zaten anlamsızdır.</a:t>
            </a:r>
          </a:p>
          <a:p>
            <a:r>
              <a:rPr sz="1100" b="1">
                <a:solidFill>
                  <a:srgbClr val="1F3864"/>
                </a:solidFill>
              </a:rPr>
              <a:t>Kaynak: </a:t>
            </a:r>
            <a:r>
              <a:rPr sz="1100" b="0">
                <a:solidFill>
                  <a:srgbClr val="404040"/>
                </a:solidFill>
              </a:rPr>
              <a:t>Ohm Kanunu.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119</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120</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voltaj 90 Volt, geçen akım 3 amper ise devrenin direnci kaçtır?</a:t>
            </a:r>
          </a:p>
          <a:p>
            <a:pPr algn="l">
              <a:spcAft>
                <a:spcPts val="800"/>
              </a:spcAft>
            </a:pPr>
            <a:r>
              <a:rPr sz="1500" b="1">
                <a:solidFill>
                  <a:srgbClr val="2E7D32"/>
                </a:solidFill>
              </a:rPr>
              <a:t>a)  </a:t>
            </a:r>
            <a:r>
              <a:rPr sz="1500" b="1">
                <a:solidFill>
                  <a:srgbClr val="2E7D32"/>
                </a:solidFill>
              </a:rPr>
              <a:t>30 Ohm</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60 Ohm</a:t>
            </a:r>
          </a:p>
          <a:p>
            <a:pPr algn="l">
              <a:spcAft>
                <a:spcPts val="800"/>
              </a:spcAft>
            </a:pPr>
            <a:r>
              <a:rPr sz="1500" b="0">
                <a:solidFill>
                  <a:srgbClr val="222222"/>
                </a:solidFill>
              </a:rPr>
              <a:t>c)  </a:t>
            </a:r>
            <a:r>
              <a:rPr sz="1500" b="0">
                <a:solidFill>
                  <a:srgbClr val="222222"/>
                </a:solidFill>
              </a:rPr>
              <a:t>90 Ohm</a:t>
            </a:r>
          </a:p>
          <a:p>
            <a:pPr algn="l">
              <a:spcAft>
                <a:spcPts val="800"/>
              </a:spcAft>
            </a:pPr>
            <a:r>
              <a:rPr sz="1500" b="0">
                <a:solidFill>
                  <a:srgbClr val="222222"/>
                </a:solidFill>
              </a:rPr>
              <a:t>d)  </a:t>
            </a:r>
            <a:r>
              <a:rPr sz="1500" b="0">
                <a:solidFill>
                  <a:srgbClr val="222222"/>
                </a:solidFill>
              </a:rPr>
              <a:t>270 Ohm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 = V / I = 90 / 3 = 30 ohm. Şıkkı (d) 270 ohm, bölme yerine çarpma yapıldığında (90 × 3) çıkar; Ohm Kanunu'nda hangi büyüklüğün arandığına göre işlemin yönü değişir.</a:t>
            </a:r>
          </a:p>
          <a:p>
            <a:r>
              <a:rPr sz="1100" b="1">
                <a:solidFill>
                  <a:srgbClr val="1F3864"/>
                </a:solidFill>
              </a:rPr>
              <a:t>Kaynak: </a:t>
            </a:r>
            <a:r>
              <a:rPr sz="1100" b="0">
                <a:solidFill>
                  <a:srgbClr val="404040"/>
                </a:solidFill>
              </a:rPr>
              <a:t>Ohm Kanunu (R = V / 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120</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121</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voltaj 120 Volt, direnç 80 Ohm ise devreden geçen akım kaç amperdir?</a:t>
            </a:r>
          </a:p>
          <a:p>
            <a:pPr algn="l">
              <a:spcAft>
                <a:spcPts val="800"/>
              </a:spcAft>
            </a:pPr>
            <a:r>
              <a:rPr sz="1500" b="0">
                <a:solidFill>
                  <a:srgbClr val="222222"/>
                </a:solidFill>
              </a:rPr>
              <a:t>a)  </a:t>
            </a:r>
            <a:r>
              <a:rPr sz="1500" b="0">
                <a:solidFill>
                  <a:srgbClr val="222222"/>
                </a:solidFill>
              </a:rPr>
              <a:t>1 Amper</a:t>
            </a:r>
          </a:p>
          <a:p>
            <a:pPr algn="l">
              <a:spcAft>
                <a:spcPts val="800"/>
              </a:spcAft>
            </a:pPr>
            <a:r>
              <a:rPr sz="1500" b="1">
                <a:solidFill>
                  <a:srgbClr val="2E7D32"/>
                </a:solidFill>
              </a:rPr>
              <a:t>b)  </a:t>
            </a:r>
            <a:r>
              <a:rPr sz="1500" b="1">
                <a:solidFill>
                  <a:srgbClr val="2E7D32"/>
                </a:solidFill>
              </a:rPr>
              <a:t>1,5 Amper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2 Amper</a:t>
            </a:r>
          </a:p>
          <a:p>
            <a:pPr algn="l">
              <a:spcAft>
                <a:spcPts val="800"/>
              </a:spcAft>
            </a:pPr>
            <a:r>
              <a:rPr sz="1500" b="0">
                <a:solidFill>
                  <a:srgbClr val="222222"/>
                </a:solidFill>
              </a:rPr>
              <a:t>d)  </a:t>
            </a:r>
            <a:r>
              <a:rPr sz="1500" b="0">
                <a:solidFill>
                  <a:srgbClr val="222222"/>
                </a:solidFill>
              </a:rPr>
              <a:t>3 Amper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 = V / R = 120 / 80 = 1,5 amper. Sonucun 1 ile 2 arasında çıkması beklenir, çünkü gerilim direncin 1,5 katıdır.</a:t>
            </a:r>
          </a:p>
          <a:p>
            <a:r>
              <a:rPr sz="1100" b="1">
                <a:solidFill>
                  <a:srgbClr val="1F3864"/>
                </a:solidFill>
              </a:rPr>
              <a:t>Kaynak: </a:t>
            </a:r>
            <a:r>
              <a:rPr sz="1100" b="0">
                <a:solidFill>
                  <a:srgbClr val="404040"/>
                </a:solidFill>
              </a:rPr>
              <a:t>Ohm Kanunu (I = V / 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121</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122</a:t>
            </a:r>
            <a:r>
              <a:rPr sz="1400" b="0">
                <a:solidFill>
                  <a:srgbClr val="D6E4F0"/>
                </a:solidFill>
              </a:rPr>
              <a:t>   ·   Güç Hesabı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gücü hangi formül ile hesaplarız?</a:t>
            </a:r>
          </a:p>
          <a:p>
            <a:pPr algn="l">
              <a:spcAft>
                <a:spcPts val="800"/>
              </a:spcAft>
            </a:pPr>
            <a:r>
              <a:rPr sz="1500" b="1">
                <a:solidFill>
                  <a:srgbClr val="2E7D32"/>
                </a:solidFill>
              </a:rPr>
              <a:t>a)  </a:t>
            </a:r>
            <a:r>
              <a:rPr sz="1500" b="1">
                <a:solidFill>
                  <a:srgbClr val="2E7D32"/>
                </a:solidFill>
              </a:rPr>
              <a:t>P = I² x 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V = U x R</a:t>
            </a:r>
          </a:p>
          <a:p>
            <a:pPr algn="l">
              <a:spcAft>
                <a:spcPts val="800"/>
              </a:spcAft>
            </a:pPr>
            <a:r>
              <a:rPr sz="1500" b="0">
                <a:solidFill>
                  <a:srgbClr val="222222"/>
                </a:solidFill>
              </a:rPr>
              <a:t>c)  </a:t>
            </a:r>
            <a:r>
              <a:rPr sz="1500" b="0">
                <a:solidFill>
                  <a:srgbClr val="222222"/>
                </a:solidFill>
              </a:rPr>
              <a:t>P = U / R</a:t>
            </a:r>
          </a:p>
          <a:p>
            <a:pPr algn="l">
              <a:spcAft>
                <a:spcPts val="800"/>
              </a:spcAft>
            </a:pPr>
            <a:r>
              <a:rPr sz="1500" b="0">
                <a:solidFill>
                  <a:srgbClr val="222222"/>
                </a:solidFill>
              </a:rPr>
              <a:t>d)  </a:t>
            </a:r>
            <a:r>
              <a:rPr sz="1500" b="0">
                <a:solidFill>
                  <a:srgbClr val="222222"/>
                </a:solidFill>
              </a:rPr>
              <a:t>P = I² / 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Güç, P = I² × R ile hesaplanır; bu bağıntı P = V × I eşitliğinde V yerine I × R konularak elde edilir. Aynı gücün üçüncü yazılışı P = V² / R'dir. Akımın karesiyle orantılı olması, akımın iki katına çıkmasının ısınmayı dört katına çıkarması demektir — sigorta ve kablo kesiti seçiminin sebebi budur.</a:t>
            </a:r>
          </a:p>
          <a:p>
            <a:r>
              <a:rPr sz="1100" b="1">
                <a:solidFill>
                  <a:srgbClr val="1F3864"/>
                </a:solidFill>
              </a:rPr>
              <a:t>Kaynak: </a:t>
            </a:r>
            <a:r>
              <a:rPr sz="1100" b="0">
                <a:solidFill>
                  <a:srgbClr val="404040"/>
                </a:solidFill>
              </a:rPr>
              <a:t>Güç bağıntıları: P = V × I = I² × R = V² / 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122</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123</a:t>
            </a:r>
            <a:r>
              <a:rPr sz="1400" b="0">
                <a:solidFill>
                  <a:srgbClr val="D6E4F0"/>
                </a:solidFill>
              </a:rPr>
              <a:t>   ·   İstasyon Donanımı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amatör istasyonda mikrofon nereye irtibatlandırılır?</a:t>
            </a:r>
          </a:p>
          <a:p>
            <a:pPr algn="l">
              <a:spcAft>
                <a:spcPts val="800"/>
              </a:spcAft>
            </a:pPr>
            <a:r>
              <a:rPr sz="1500" b="1">
                <a:solidFill>
                  <a:srgbClr val="2E7D32"/>
                </a:solidFill>
              </a:rPr>
              <a:t>a)  </a:t>
            </a:r>
            <a:r>
              <a:rPr sz="1500" b="1">
                <a:solidFill>
                  <a:srgbClr val="2E7D32"/>
                </a:solidFill>
              </a:rPr>
              <a:t>Vericiye</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Alıcıya</a:t>
            </a:r>
          </a:p>
          <a:p>
            <a:pPr algn="l">
              <a:spcAft>
                <a:spcPts val="800"/>
              </a:spcAft>
            </a:pPr>
            <a:r>
              <a:rPr sz="1500" b="0">
                <a:solidFill>
                  <a:srgbClr val="222222"/>
                </a:solidFill>
              </a:rPr>
              <a:t>c)  </a:t>
            </a:r>
            <a:r>
              <a:rPr sz="1500" b="0">
                <a:solidFill>
                  <a:srgbClr val="222222"/>
                </a:solidFill>
              </a:rPr>
              <a:t>Antene</a:t>
            </a:r>
          </a:p>
          <a:p>
            <a:pPr algn="l">
              <a:spcAft>
                <a:spcPts val="800"/>
              </a:spcAft>
            </a:pPr>
            <a:r>
              <a:rPr sz="1500" b="0">
                <a:solidFill>
                  <a:srgbClr val="222222"/>
                </a:solidFill>
              </a:rPr>
              <a:t>d)  </a:t>
            </a:r>
            <a:r>
              <a:rPr sz="1500" b="0">
                <a:solidFill>
                  <a:srgbClr val="222222"/>
                </a:solidFill>
              </a:rPr>
              <a:t>Osilatöre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Mikrofon sesi elektrik işaretine çevirir ve bu işaret modüle edilerek gönderilir; dolayısıyla mikrofon verici tarafına bağlanır. Alıcı tarafın çıkış birimi hoparlör veya kulaklıktır. Alıcı-verici (transceiver) cihazlarda tek soket bulunsa da işlev yine verici katındadır.</a:t>
            </a:r>
          </a:p>
          <a:p>
            <a:r>
              <a:rPr sz="1100" b="1">
                <a:solidFill>
                  <a:srgbClr val="1F3864"/>
                </a:solidFill>
              </a:rPr>
              <a:t>Kaynak: </a:t>
            </a:r>
            <a:r>
              <a:rPr sz="1100" b="0">
                <a:solidFill>
                  <a:srgbClr val="404040"/>
                </a:solidFill>
              </a:rPr>
              <a:t>Verici zinciri: mikrofon - modülatör - verici.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123</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124</a:t>
            </a:r>
            <a:r>
              <a:rPr sz="1400" b="0">
                <a:solidFill>
                  <a:srgbClr val="D6E4F0"/>
                </a:solidFill>
              </a:rPr>
              <a:t>   ·   İstasyon Donanımı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Elektrik sinyalini ses dalgasına çeviren cihazın adı nedir?</a:t>
            </a:r>
          </a:p>
          <a:p>
            <a:pPr algn="l">
              <a:spcAft>
                <a:spcPts val="800"/>
              </a:spcAft>
            </a:pPr>
            <a:r>
              <a:rPr sz="1500" b="0">
                <a:solidFill>
                  <a:srgbClr val="222222"/>
                </a:solidFill>
              </a:rPr>
              <a:t>a)  </a:t>
            </a:r>
            <a:r>
              <a:rPr sz="1500" b="0">
                <a:solidFill>
                  <a:srgbClr val="222222"/>
                </a:solidFill>
              </a:rPr>
              <a:t>Mikrofon</a:t>
            </a:r>
          </a:p>
          <a:p>
            <a:pPr algn="l">
              <a:spcAft>
                <a:spcPts val="800"/>
              </a:spcAft>
            </a:pPr>
            <a:r>
              <a:rPr sz="1500" b="1">
                <a:solidFill>
                  <a:srgbClr val="2E7D32"/>
                </a:solidFill>
              </a:rPr>
              <a:t>b)  </a:t>
            </a:r>
            <a:r>
              <a:rPr sz="1500" b="1">
                <a:solidFill>
                  <a:srgbClr val="2E7D32"/>
                </a:solidFill>
              </a:rPr>
              <a:t>Hoparlör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Suni Yük</a:t>
            </a:r>
          </a:p>
          <a:p>
            <a:pPr algn="l">
              <a:spcAft>
                <a:spcPts val="800"/>
              </a:spcAft>
            </a:pPr>
            <a:r>
              <a:rPr sz="1500" b="0">
                <a:solidFill>
                  <a:srgbClr val="222222"/>
                </a:solidFill>
              </a:rPr>
              <a:t>d)  </a:t>
            </a:r>
            <a:r>
              <a:rPr sz="1500" b="0">
                <a:solidFill>
                  <a:srgbClr val="222222"/>
                </a:solidFill>
              </a:rPr>
              <a:t>Osilatör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Hoparlör, elektrik işaretini havada ses dalgasına çeviren dönüştürücüdür; mikrofon ise bunun tersini yapar. İkisi de aynı fiziksel ilkenin (bobin-mıknatıs-diyafram) iki yönde çalışan hâlidir. Suni yük gücü ısıya çevirir, osilatör ise işaret üretir.</a:t>
            </a:r>
          </a:p>
          <a:p>
            <a:r>
              <a:rPr sz="1100" b="1">
                <a:solidFill>
                  <a:srgbClr val="1F3864"/>
                </a:solidFill>
              </a:rPr>
              <a:t>Kaynak: </a:t>
            </a:r>
            <a:r>
              <a:rPr sz="1100" b="0">
                <a:solidFill>
                  <a:srgbClr val="404040"/>
                </a:solidFill>
              </a:rPr>
              <a:t>Elektroakustik dönüştürücüler: mikrofon ve hoparlör.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124</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125</a:t>
            </a:r>
            <a:r>
              <a:rPr sz="1400" b="0">
                <a:solidFill>
                  <a:srgbClr val="D6E4F0"/>
                </a:solidFill>
              </a:rPr>
              <a:t>   ·   Güç Kaynağı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Eğer şebeke elektriği kesilmişse 12 volt bataryayı yeniden şarj etmenin bir yolu nedir?</a:t>
            </a:r>
          </a:p>
          <a:p>
            <a:pPr algn="l">
              <a:spcAft>
                <a:spcPts val="800"/>
              </a:spcAft>
            </a:pPr>
            <a:r>
              <a:rPr sz="1500" b="0">
                <a:solidFill>
                  <a:srgbClr val="222222"/>
                </a:solidFill>
              </a:rPr>
              <a:t>a)  </a:t>
            </a:r>
            <a:r>
              <a:rPr sz="1500" b="0">
                <a:solidFill>
                  <a:srgbClr val="222222"/>
                </a:solidFill>
              </a:rPr>
              <a:t>Elektrik gelmedikçe bataryayı şarj edemezsiniz</a:t>
            </a:r>
          </a:p>
          <a:p>
            <a:pPr algn="l">
              <a:spcAft>
                <a:spcPts val="800"/>
              </a:spcAft>
            </a:pPr>
            <a:r>
              <a:rPr sz="1500" b="0">
                <a:solidFill>
                  <a:srgbClr val="222222"/>
                </a:solidFill>
              </a:rPr>
              <a:t>b)  </a:t>
            </a:r>
            <a:r>
              <a:rPr sz="1500" b="0">
                <a:solidFill>
                  <a:srgbClr val="222222"/>
                </a:solidFill>
              </a:rPr>
              <a:t>Bataryaya su ekleyiniz</a:t>
            </a:r>
          </a:p>
          <a:p>
            <a:pPr algn="l">
              <a:spcAft>
                <a:spcPts val="800"/>
              </a:spcAft>
            </a:pPr>
            <a:r>
              <a:rPr sz="1500" b="1">
                <a:solidFill>
                  <a:srgbClr val="2E7D32"/>
                </a:solidFill>
              </a:rPr>
              <a:t>c)  </a:t>
            </a:r>
            <a:r>
              <a:rPr sz="1500" b="1">
                <a:solidFill>
                  <a:srgbClr val="2E7D32"/>
                </a:solidFill>
              </a:rPr>
              <a:t>Bataryayı bir arabanın aküsüne bağlayınız ve motoru çalıştırınız</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Bataryanızı şarj için kamu hizmeti veren bir şirkete götürünüz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Aracın alternatörü motor çalışırken şarj gerilimi üretir; 12 V bataryayı araç aküsüne paralel bağlayıp motoru çalıştırmak, şebeke yokken uygulanabilir bir şarj yoludur. Bu, acil durum çalışmalarında sık başvurulan yöntemdir. Bataryaya su eklemek şarj etmez — su seviyesi yalnızca bakım gerektiren kurşun-asit akülerde elektrolit tamamlamasıdır ve enerji katmaz.</a:t>
            </a:r>
          </a:p>
          <a:p>
            <a:r>
              <a:rPr sz="1100" b="1">
                <a:solidFill>
                  <a:srgbClr val="1F3864"/>
                </a:solidFill>
              </a:rPr>
              <a:t>Kaynak: </a:t>
            </a:r>
            <a:r>
              <a:rPr sz="1100" b="0">
                <a:solidFill>
                  <a:srgbClr val="404040"/>
                </a:solidFill>
              </a:rPr>
              <a:t>Araç alternatöründen şarj; kurşun-asit akü bakımı.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125</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12: Anten Pratiği, Yayılım ve Güvenlik</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Antenlerde paslanmaz çelik iletkenliği için değil korozyona dayanıklılığı için kullanılır; ışıyan elemanlar genellikle alüminyumdandır.</a:t>
            </a:r>
          </a:p>
          <a:p>
            <a:pPr algn="l">
              <a:spcAft>
                <a:spcPts val="1400"/>
              </a:spcAft>
            </a:pPr>
            <a:r>
              <a:rPr sz="1700" b="0">
                <a:solidFill>
                  <a:srgbClr val="222222"/>
                </a:solidFill>
              </a:rPr>
              <a:t>•  Havaalanı çevresinde direk yüksekliği sınırlıdır; anten dikilmeden önce bu sınıra uyulup uyulmadığı incelenmelidir.</a:t>
            </a:r>
          </a:p>
          <a:p>
            <a:pPr algn="l">
              <a:spcAft>
                <a:spcPts val="1400"/>
              </a:spcAft>
            </a:pPr>
            <a:r>
              <a:rPr sz="1700" b="0">
                <a:solidFill>
                  <a:srgbClr val="222222"/>
                </a:solidFill>
              </a:rPr>
              <a:t>•  Sigorta cihazı ve kabloyu korur; değerinin üstünde sigorta takmak korumayı devre dışı bırakır ve yangına yol açabilir.</a:t>
            </a:r>
          </a:p>
          <a:p>
            <a:pPr algn="l">
              <a:spcAft>
                <a:spcPts val="1400"/>
              </a:spcAft>
            </a:pPr>
            <a:r>
              <a:rPr sz="1700" b="0">
                <a:solidFill>
                  <a:srgbClr val="222222"/>
                </a:solidFill>
              </a:rPr>
              <a:t>•  Yıldırım fırtınasında anten kablosu cihazdan ayrılıp uzaklaştırılır, şebeke bağlantısı kesilir ve donanımdan uzak durulur; öncelik can güvenliğidir.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Anten malzemeleri ve korozyon; havaalanı çevresi yükseklik sınırlamaları; sigorta koruma işlevi; yıldırımdan korunma.</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Bölüm 12 Girişi</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126</a:t>
            </a:r>
            <a:r>
              <a:rPr sz="1400" b="0">
                <a:solidFill>
                  <a:srgbClr val="D6E4F0"/>
                </a:solidFill>
              </a:rPr>
              <a:t>   ·   Temel Kavramlar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Yalnızca bir yöne akan akımın adı nedir?</a:t>
            </a:r>
          </a:p>
          <a:p>
            <a:pPr algn="l">
              <a:spcAft>
                <a:spcPts val="800"/>
              </a:spcAft>
            </a:pPr>
            <a:r>
              <a:rPr sz="1500" b="0">
                <a:solidFill>
                  <a:srgbClr val="222222"/>
                </a:solidFill>
              </a:rPr>
              <a:t>a)  </a:t>
            </a:r>
            <a:r>
              <a:rPr sz="1500" b="0">
                <a:solidFill>
                  <a:srgbClr val="222222"/>
                </a:solidFill>
              </a:rPr>
              <a:t>Alternatif akım</a:t>
            </a:r>
          </a:p>
          <a:p>
            <a:pPr algn="l">
              <a:spcAft>
                <a:spcPts val="800"/>
              </a:spcAft>
            </a:pPr>
            <a:r>
              <a:rPr sz="1500" b="1">
                <a:solidFill>
                  <a:srgbClr val="2E7D32"/>
                </a:solidFill>
              </a:rPr>
              <a:t>b)  </a:t>
            </a:r>
            <a:r>
              <a:rPr sz="1500" b="1">
                <a:solidFill>
                  <a:srgbClr val="2E7D32"/>
                </a:solidFill>
              </a:rPr>
              <a:t>Doğru akım</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Normal akım</a:t>
            </a:r>
          </a:p>
          <a:p>
            <a:pPr algn="l">
              <a:spcAft>
                <a:spcPts val="800"/>
              </a:spcAft>
            </a:pPr>
            <a:r>
              <a:rPr sz="1500" b="0">
                <a:solidFill>
                  <a:srgbClr val="222222"/>
                </a:solidFill>
              </a:rPr>
              <a:t>d)  </a:t>
            </a:r>
            <a:r>
              <a:rPr sz="1500" b="0">
                <a:solidFill>
                  <a:srgbClr val="222222"/>
                </a:solidFill>
              </a:rPr>
              <a:t>Düz akım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Yönü değişmeyen akıma doğru akım (DC) denir; pil, akü ve doğrultulmuş güç kaynakları doğru akım verir. Alternatif akım (AC) ise yönünü düzenli olarak değiştirir; şehir şebekesi saniyede 50 kez bunu yapar. Telsiz cihazları DC ile beslenir, anten üzerinde taşınan yüksek frekanslı işaret ise alternatiftir.</a:t>
            </a:r>
          </a:p>
          <a:p>
            <a:r>
              <a:rPr sz="1100" b="1">
                <a:solidFill>
                  <a:srgbClr val="1F3864"/>
                </a:solidFill>
              </a:rPr>
              <a:t>Kaynak: </a:t>
            </a:r>
            <a:r>
              <a:rPr sz="1100" b="0">
                <a:solidFill>
                  <a:srgbClr val="404040"/>
                </a:solidFill>
              </a:rPr>
              <a:t>Doğru akım ve alternatif akım tanımları.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126</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127</a:t>
            </a:r>
            <a:r>
              <a:rPr sz="1400" b="0">
                <a:solidFill>
                  <a:srgbClr val="D6E4F0"/>
                </a:solidFill>
              </a:rPr>
              <a:t>   ·   Ölçü Aletleri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elektrik devresinde akım şiddetini ölçmek için kullanılan araç aşağıdakilerden hangisidir?</a:t>
            </a:r>
          </a:p>
          <a:p>
            <a:pPr algn="l">
              <a:spcAft>
                <a:spcPts val="800"/>
              </a:spcAft>
            </a:pPr>
            <a:r>
              <a:rPr sz="1500" b="0">
                <a:solidFill>
                  <a:srgbClr val="222222"/>
                </a:solidFill>
              </a:rPr>
              <a:t>a)  </a:t>
            </a:r>
            <a:r>
              <a:rPr sz="1500" b="0">
                <a:solidFill>
                  <a:srgbClr val="222222"/>
                </a:solidFill>
              </a:rPr>
              <a:t>Frekansmetre</a:t>
            </a:r>
          </a:p>
          <a:p>
            <a:pPr algn="l">
              <a:spcAft>
                <a:spcPts val="800"/>
              </a:spcAft>
            </a:pPr>
            <a:r>
              <a:rPr sz="1500" b="0">
                <a:solidFill>
                  <a:srgbClr val="222222"/>
                </a:solidFill>
              </a:rPr>
              <a:t>b)  </a:t>
            </a:r>
            <a:r>
              <a:rPr sz="1500" b="0">
                <a:solidFill>
                  <a:srgbClr val="222222"/>
                </a:solidFill>
              </a:rPr>
              <a:t>SWR metre</a:t>
            </a:r>
          </a:p>
          <a:p>
            <a:pPr algn="l">
              <a:spcAft>
                <a:spcPts val="800"/>
              </a:spcAft>
            </a:pPr>
            <a:r>
              <a:rPr sz="1500" b="1">
                <a:solidFill>
                  <a:srgbClr val="2E7D32"/>
                </a:solidFill>
              </a:rPr>
              <a:t>c)  </a:t>
            </a:r>
            <a:r>
              <a:rPr sz="1500" b="1">
                <a:solidFill>
                  <a:srgbClr val="2E7D32"/>
                </a:solidFill>
              </a:rPr>
              <a:t>Ampermetre</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Voltmetre</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Akım şiddetini ampermetre ölçer ve devreye seri bağlanır. Voltmetre gerilimi ölçüp paralel bağlanır, frekansmetre frekansı, SWR metre ise duran dalga oranını gösterir. Ampermetrenin yanlışlıkla paralel bağlanması kısa devre demektir ve hem aleti hem devreyi yakabilir.</a:t>
            </a:r>
          </a:p>
          <a:p>
            <a:r>
              <a:rPr sz="1100" b="1">
                <a:solidFill>
                  <a:srgbClr val="1F3864"/>
                </a:solidFill>
              </a:rPr>
              <a:t>Kaynak: </a:t>
            </a:r>
            <a:r>
              <a:rPr sz="1100" b="0">
                <a:solidFill>
                  <a:srgbClr val="404040"/>
                </a:solidFill>
              </a:rPr>
              <a:t>Ölçü aletlerinin görevleri ve bağlanma biçimleri.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127</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128</a:t>
            </a:r>
            <a:r>
              <a:rPr sz="1400" b="0">
                <a:solidFill>
                  <a:srgbClr val="D6E4F0"/>
                </a:solidFill>
              </a:rPr>
              <a:t>   ·   Dalga Yayılımı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radyo dalgası uzayda ne kadar hızla ilerler?</a:t>
            </a:r>
          </a:p>
          <a:p>
            <a:pPr algn="l">
              <a:spcAft>
                <a:spcPts val="800"/>
              </a:spcAft>
            </a:pPr>
            <a:r>
              <a:rPr sz="1500" b="1">
                <a:solidFill>
                  <a:srgbClr val="2E7D32"/>
                </a:solidFill>
              </a:rPr>
              <a:t>a)  </a:t>
            </a:r>
            <a:r>
              <a:rPr sz="1500" b="1">
                <a:solidFill>
                  <a:srgbClr val="2E7D32"/>
                </a:solidFill>
              </a:rPr>
              <a:t>Işık hızında</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Ses hızında</a:t>
            </a:r>
          </a:p>
          <a:p>
            <a:pPr algn="l">
              <a:spcAft>
                <a:spcPts val="800"/>
              </a:spcAft>
            </a:pPr>
            <a:r>
              <a:rPr sz="1500" b="0">
                <a:solidFill>
                  <a:srgbClr val="222222"/>
                </a:solidFill>
              </a:rPr>
              <a:t>c)  </a:t>
            </a:r>
            <a:r>
              <a:rPr sz="1500" b="0">
                <a:solidFill>
                  <a:srgbClr val="222222"/>
                </a:solidFill>
              </a:rPr>
              <a:t>Hızı, dalga boyuna ters orantılıdır</a:t>
            </a:r>
          </a:p>
          <a:p>
            <a:pPr algn="l">
              <a:spcAft>
                <a:spcPts val="800"/>
              </a:spcAft>
            </a:pPr>
            <a:r>
              <a:rPr sz="1500" b="0">
                <a:solidFill>
                  <a:srgbClr val="222222"/>
                </a:solidFill>
              </a:rPr>
              <a:t>d)  </a:t>
            </a:r>
            <a:r>
              <a:rPr sz="1500" b="0">
                <a:solidFill>
                  <a:srgbClr val="222222"/>
                </a:solidFill>
              </a:rPr>
              <a:t>Frekans arttıkça hızı artar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Radyo dalgaları da ışık gibi elektromanyetik dalgadır ve boşlukta ışık hızıyla ilerler. Hız frekanstan ve dalga boyundan bağımsızdır; değişen şey, hız sabit kaldığı için frekans ile dalga boyunun birbirini ters orantıyla izlemesidir (c = f × λ). Ses dalgası ise mekanik dalgadır, havada saniyede yaklaşık 340 metre yol alır.</a:t>
            </a:r>
          </a:p>
          <a:p>
            <a:r>
              <a:rPr sz="1100" b="1">
                <a:solidFill>
                  <a:srgbClr val="1F3864"/>
                </a:solidFill>
              </a:rPr>
              <a:t>Kaynak: </a:t>
            </a:r>
            <a:r>
              <a:rPr sz="1100" b="0">
                <a:solidFill>
                  <a:srgbClr val="404040"/>
                </a:solidFill>
              </a:rPr>
              <a:t>c = f × λ bağıntısı; elektromanyetik ve mekanik dalga ayrımı.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128</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129</a:t>
            </a:r>
            <a:r>
              <a:rPr sz="1400" b="0">
                <a:solidFill>
                  <a:srgbClr val="D6E4F0"/>
                </a:solidFill>
              </a:rPr>
              <a:t>   ·   İstasyon Donanımı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Radyo sinyallerini, duyabileceğimiz seslere dönüştürmek için ne kullanılır?</a:t>
            </a:r>
          </a:p>
          <a:p>
            <a:pPr algn="l">
              <a:spcAft>
                <a:spcPts val="800"/>
              </a:spcAft>
            </a:pPr>
            <a:r>
              <a:rPr sz="1500" b="0">
                <a:solidFill>
                  <a:srgbClr val="222222"/>
                </a:solidFill>
              </a:rPr>
              <a:t>a)  </a:t>
            </a:r>
            <a:r>
              <a:rPr sz="1500" b="0">
                <a:solidFill>
                  <a:srgbClr val="222222"/>
                </a:solidFill>
              </a:rPr>
              <a:t>Verici</a:t>
            </a:r>
          </a:p>
          <a:p>
            <a:pPr algn="l">
              <a:spcAft>
                <a:spcPts val="800"/>
              </a:spcAft>
            </a:pPr>
            <a:r>
              <a:rPr sz="1500" b="1">
                <a:solidFill>
                  <a:srgbClr val="2E7D32"/>
                </a:solidFill>
              </a:rPr>
              <a:t>b)  </a:t>
            </a:r>
            <a:r>
              <a:rPr sz="1500" b="1">
                <a:solidFill>
                  <a:srgbClr val="2E7D32"/>
                </a:solidFill>
              </a:rPr>
              <a:t>Alıcı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Mikrofon</a:t>
            </a:r>
          </a:p>
          <a:p>
            <a:pPr algn="l">
              <a:spcAft>
                <a:spcPts val="800"/>
              </a:spcAft>
            </a:pPr>
            <a:r>
              <a:rPr sz="1500" b="0">
                <a:solidFill>
                  <a:srgbClr val="222222"/>
                </a:solidFill>
              </a:rPr>
              <a:t>d)  </a:t>
            </a:r>
            <a:r>
              <a:rPr sz="1500" b="0">
                <a:solidFill>
                  <a:srgbClr val="222222"/>
                </a:solidFill>
              </a:rPr>
              <a:t>Anten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Antenden gelen yüksek frekanslı işareti seçen, yükselten ve demodüle ederek ses frekansına indiren birim alıcıdır. Anten dalgayı yakalar ama ses üretmez; verici bunun tersi yönde çalışır; mikrofon ise sesi elektrik işaretine çevirir.</a:t>
            </a:r>
          </a:p>
          <a:p>
            <a:r>
              <a:rPr sz="1100" b="1">
                <a:solidFill>
                  <a:srgbClr val="1F3864"/>
                </a:solidFill>
              </a:rPr>
              <a:t>Kaynak: </a:t>
            </a:r>
            <a:r>
              <a:rPr sz="1100" b="0">
                <a:solidFill>
                  <a:srgbClr val="404040"/>
                </a:solidFill>
              </a:rPr>
              <a:t>Alıcı zinciri: anten - alıcı - demodülatör - hoparlör.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129</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130</a:t>
            </a:r>
            <a:r>
              <a:rPr sz="1400" b="0">
                <a:solidFill>
                  <a:srgbClr val="D6E4F0"/>
                </a:solidFill>
              </a:rPr>
              <a:t>   ·   Güvenlik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yıldırım fırtınası bekleniyorken hangi tedbirler alınmalıdır?</a:t>
            </a:r>
          </a:p>
          <a:p>
            <a:pPr algn="l">
              <a:spcAft>
                <a:spcPts val="800"/>
              </a:spcAft>
            </a:pPr>
            <a:r>
              <a:rPr sz="1500" b="0">
                <a:solidFill>
                  <a:srgbClr val="222222"/>
                </a:solidFill>
              </a:rPr>
              <a:t>a)  </a:t>
            </a:r>
            <a:r>
              <a:rPr sz="1500" b="0">
                <a:solidFill>
                  <a:srgbClr val="222222"/>
                </a:solidFill>
              </a:rPr>
              <a:t>İstasyonunuzdan anten kablolarının bağlantısını kesin ve telsiz ekipmanınızdan uzağa taşıyın</a:t>
            </a:r>
          </a:p>
          <a:p>
            <a:pPr algn="l">
              <a:spcAft>
                <a:spcPts val="800"/>
              </a:spcAft>
            </a:pPr>
            <a:r>
              <a:rPr sz="1500" b="0">
                <a:solidFill>
                  <a:srgbClr val="222222"/>
                </a:solidFill>
              </a:rPr>
              <a:t>b)  </a:t>
            </a:r>
            <a:r>
              <a:rPr sz="1500" b="0">
                <a:solidFill>
                  <a:srgbClr val="222222"/>
                </a:solidFill>
              </a:rPr>
              <a:t>AC çıkışlarından tüm güç kablolarını çekin</a:t>
            </a:r>
          </a:p>
          <a:p>
            <a:pPr algn="l">
              <a:spcAft>
                <a:spcPts val="800"/>
              </a:spcAft>
            </a:pPr>
            <a:r>
              <a:rPr sz="1500" b="0">
                <a:solidFill>
                  <a:srgbClr val="222222"/>
                </a:solidFill>
              </a:rPr>
              <a:t>c)  </a:t>
            </a:r>
            <a:r>
              <a:rPr sz="1500" b="0">
                <a:solidFill>
                  <a:srgbClr val="222222"/>
                </a:solidFill>
              </a:rPr>
              <a:t>Telsiz ekipmanını kullanmayı bırakın ve fırtına geçene kadar diğer odaya geçin</a:t>
            </a:r>
          </a:p>
          <a:p>
            <a:pPr algn="l">
              <a:spcAft>
                <a:spcPts val="800"/>
              </a:spcAft>
            </a:pPr>
            <a:r>
              <a:rPr sz="1500" b="1">
                <a:solidFill>
                  <a:srgbClr val="2E7D32"/>
                </a:solidFill>
              </a:rPr>
              <a:t>d)  </a:t>
            </a:r>
            <a:r>
              <a:rPr sz="1500" b="1">
                <a:solidFill>
                  <a:srgbClr val="2E7D32"/>
                </a:solidFill>
              </a:rPr>
              <a:t>Hepsi doğru</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Üç önlem de aynı anda geçerlidir ve birbirini tamamlar: anten kablosu cihazdan ayrılıp uzaklaştırılır (yıldırım enerjisi besleme hattı üzerinden gelir), şebeke bağlantıları kesilir (ikinci giriş yolu budur) ve fırtına boyunca donanımdan uzak durulur. Yıldırımda birincil amaç can güvenliğidir; donanımın korunması ikinci sıradadır.</a:t>
            </a:r>
          </a:p>
          <a:p>
            <a:r>
              <a:rPr sz="1100" b="1">
                <a:solidFill>
                  <a:srgbClr val="1F3864"/>
                </a:solidFill>
              </a:rPr>
              <a:t>Kaynak: </a:t>
            </a:r>
            <a:r>
              <a:rPr sz="1100" b="0">
                <a:solidFill>
                  <a:srgbClr val="404040"/>
                </a:solidFill>
              </a:rPr>
              <a:t>Yıldırımdan korunma — amatör istasyon güvenlik uygulaması.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130</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131</a:t>
            </a:r>
            <a:r>
              <a:rPr sz="1400" b="0">
                <a:solidFill>
                  <a:srgbClr val="D6E4F0"/>
                </a:solidFill>
              </a:rPr>
              <a:t>   ·   İstasyon Donanımı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Sesimizi, radyo sinyallerine dönüştürmek için ne kullanılır?</a:t>
            </a:r>
          </a:p>
          <a:p>
            <a:pPr algn="l">
              <a:spcAft>
                <a:spcPts val="800"/>
              </a:spcAft>
            </a:pPr>
            <a:r>
              <a:rPr sz="1500" b="1">
                <a:solidFill>
                  <a:srgbClr val="2E7D32"/>
                </a:solidFill>
              </a:rPr>
              <a:t>a)  </a:t>
            </a:r>
            <a:r>
              <a:rPr sz="1500" b="1">
                <a:solidFill>
                  <a:srgbClr val="2E7D32"/>
                </a:solidFill>
              </a:rPr>
              <a:t>Verici</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Alıcı</a:t>
            </a:r>
          </a:p>
          <a:p>
            <a:pPr algn="l">
              <a:spcAft>
                <a:spcPts val="800"/>
              </a:spcAft>
            </a:pPr>
            <a:r>
              <a:rPr sz="1500" b="0">
                <a:solidFill>
                  <a:srgbClr val="222222"/>
                </a:solidFill>
              </a:rPr>
              <a:t>c)  </a:t>
            </a:r>
            <a:r>
              <a:rPr sz="1500" b="0">
                <a:solidFill>
                  <a:srgbClr val="222222"/>
                </a:solidFill>
              </a:rPr>
              <a:t>Mikrofon</a:t>
            </a:r>
          </a:p>
          <a:p>
            <a:pPr algn="l">
              <a:spcAft>
                <a:spcPts val="800"/>
              </a:spcAft>
            </a:pPr>
            <a:r>
              <a:rPr sz="1500" b="0">
                <a:solidFill>
                  <a:srgbClr val="222222"/>
                </a:solidFill>
              </a:rPr>
              <a:t>d)  </a:t>
            </a:r>
            <a:r>
              <a:rPr sz="1500" b="0">
                <a:solidFill>
                  <a:srgbClr val="222222"/>
                </a:solidFill>
              </a:rPr>
              <a:t>Anten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Sesi taşıyıcıya bindirip yayına hazır radyo işareti hâline getiren birim vericidir. Mikrofon zincirin yalnızca ilk halkasıdır: sesi elektrik işaretine çevirir ama radyo frekansı üretmez. Anten ise vericinin ürettiği işareti uzaya ışır.</a:t>
            </a:r>
          </a:p>
          <a:p>
            <a:r>
              <a:rPr sz="1100" b="1">
                <a:solidFill>
                  <a:srgbClr val="1F3864"/>
                </a:solidFill>
              </a:rPr>
              <a:t>Kaynak: </a:t>
            </a:r>
            <a:r>
              <a:rPr sz="1100" b="0">
                <a:solidFill>
                  <a:srgbClr val="404040"/>
                </a:solidFill>
              </a:rPr>
              <a:t>Verici zinciri: mikrofon - modülatör - verici - anten.</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131</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132</a:t>
            </a:r>
            <a:r>
              <a:rPr sz="1400" b="0">
                <a:solidFill>
                  <a:srgbClr val="D6E4F0"/>
                </a:solidFill>
              </a:rPr>
              <a:t>   ·   Anten Yapımı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Birçok antende neden diğer metaller yerine paslanmaz çelik malzemesi kullanılır?</a:t>
            </a:r>
          </a:p>
          <a:p>
            <a:pPr algn="l">
              <a:spcAft>
                <a:spcPts val="800"/>
              </a:spcAft>
            </a:pPr>
            <a:r>
              <a:rPr sz="1500" b="0">
                <a:solidFill>
                  <a:srgbClr val="222222"/>
                </a:solidFill>
              </a:rPr>
              <a:t>a)  </a:t>
            </a:r>
            <a:r>
              <a:rPr sz="1500" b="0">
                <a:solidFill>
                  <a:srgbClr val="222222"/>
                </a:solidFill>
              </a:rPr>
              <a:t>Paslanmaz çelik daha iyi bir elektrik iletkenidir</a:t>
            </a:r>
          </a:p>
          <a:p>
            <a:pPr algn="l">
              <a:spcAft>
                <a:spcPts val="800"/>
              </a:spcAft>
            </a:pPr>
            <a:r>
              <a:rPr sz="1500" b="0">
                <a:solidFill>
                  <a:srgbClr val="222222"/>
                </a:solidFill>
              </a:rPr>
              <a:t>b)  </a:t>
            </a:r>
            <a:r>
              <a:rPr sz="1500" b="0">
                <a:solidFill>
                  <a:srgbClr val="222222"/>
                </a:solidFill>
              </a:rPr>
              <a:t>Paslanmaz çeliğin ağırlığı diğer metallerden daha azdır</a:t>
            </a:r>
          </a:p>
          <a:p>
            <a:pPr algn="l">
              <a:spcAft>
                <a:spcPts val="800"/>
              </a:spcAft>
            </a:pPr>
            <a:r>
              <a:rPr sz="1500" b="1">
                <a:solidFill>
                  <a:srgbClr val="2E7D32"/>
                </a:solidFill>
              </a:rPr>
              <a:t>c)  </a:t>
            </a:r>
            <a:r>
              <a:rPr sz="1500" b="1">
                <a:solidFill>
                  <a:srgbClr val="2E7D32"/>
                </a:solidFill>
              </a:rPr>
              <a:t>Paslanmaz çelik parçalarının çürüme (korozyon) olasılığı çok daha azdır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Paslanmaz çeliğin maliyeti diğer metallerden daha azdır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Antenler yıllarca yağmur, tuz ve güneş altında kalır; paslanmaz çeliğin tercih sebebi korozyona dayanıklılığıdır, özellikle vida, cıvata ve bağlantı parçalarında. İletkenlik bakımından bakır ve alüminyumdan daha kötüdür ve daha ağırdır; bu yüzden ışıyan elemanlar genellikle alüminyumdan, mekanik yük taşıyan bağlantı parçaları paslanmaz çelikten yapılır. Korozyona uğramış bir bağlantı hem kayıp hem de kararsız SWR demektir.</a:t>
            </a:r>
          </a:p>
          <a:p>
            <a:r>
              <a:rPr sz="1100" b="1">
                <a:solidFill>
                  <a:srgbClr val="1F3864"/>
                </a:solidFill>
              </a:rPr>
              <a:t>Kaynak: </a:t>
            </a:r>
            <a:r>
              <a:rPr sz="1100" b="0">
                <a:solidFill>
                  <a:srgbClr val="404040"/>
                </a:solidFill>
              </a:rPr>
              <a:t>Anten malzemelerinin korozyon ve iletkenlik karşılaştırması.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132</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133</a:t>
            </a:r>
            <a:r>
              <a:rPr sz="1400" b="0">
                <a:solidFill>
                  <a:srgbClr val="D6E4F0"/>
                </a:solidFill>
              </a:rPr>
              <a:t>   ·   Dalga Yayılımı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Radyo haberleşmelerinde uzak mesafeler ile görüşme sağlanırken atmosferin hangi bölümü radyo dalgalarına yardımcı olmaktadır?</a:t>
            </a:r>
          </a:p>
          <a:p>
            <a:pPr algn="l">
              <a:spcAft>
                <a:spcPts val="800"/>
              </a:spcAft>
            </a:pPr>
            <a:r>
              <a:rPr sz="1500" b="0">
                <a:solidFill>
                  <a:srgbClr val="222222"/>
                </a:solidFill>
              </a:rPr>
              <a:t>a)  </a:t>
            </a:r>
            <a:r>
              <a:rPr sz="1500" b="0">
                <a:solidFill>
                  <a:srgbClr val="222222"/>
                </a:solidFill>
              </a:rPr>
              <a:t>Troposfer</a:t>
            </a:r>
          </a:p>
          <a:p>
            <a:pPr algn="l">
              <a:spcAft>
                <a:spcPts val="800"/>
              </a:spcAft>
            </a:pPr>
            <a:r>
              <a:rPr sz="1500" b="1">
                <a:solidFill>
                  <a:srgbClr val="2E7D32"/>
                </a:solidFill>
              </a:rPr>
              <a:t>b)  </a:t>
            </a:r>
            <a:r>
              <a:rPr sz="1500" b="1">
                <a:solidFill>
                  <a:srgbClr val="2E7D32"/>
                </a:solidFill>
              </a:rPr>
              <a:t>İyonosfer</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Magnetosfer</a:t>
            </a:r>
          </a:p>
          <a:p>
            <a:pPr algn="l">
              <a:spcAft>
                <a:spcPts val="800"/>
              </a:spcAft>
            </a:pPr>
            <a:r>
              <a:rPr sz="1500" b="0">
                <a:solidFill>
                  <a:srgbClr val="222222"/>
                </a:solidFill>
              </a:rPr>
              <a:t>d)  </a:t>
            </a:r>
            <a:r>
              <a:rPr sz="1500" b="0">
                <a:solidFill>
                  <a:srgbClr val="222222"/>
                </a:solidFill>
              </a:rPr>
              <a:t>Stratosfer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İyonosfer, Güneş ışınımıyla iyonlaşmış katmanlardan oluşur ve kısa dalga işaretlerini yeryüzüne geri kırar; uzak mesafe (DX) haberleşmesi bu yansımalarla yapılır. Katmanların yoğunluğu gündüz-gece, mevsim ve güneş etkinliğiyle değişir, bu yüzden hangi bandın ne zaman açık olduğu da değişir. Troposfer alt katmandır ve daha çok VHF/UHF'de yerel menzil uzatan olaylara yol açar.</a:t>
            </a:r>
          </a:p>
          <a:p>
            <a:r>
              <a:rPr sz="1100" b="1">
                <a:solidFill>
                  <a:srgbClr val="1F3864"/>
                </a:solidFill>
              </a:rPr>
              <a:t>Kaynak: </a:t>
            </a:r>
            <a:r>
              <a:rPr sz="1100" b="0">
                <a:solidFill>
                  <a:srgbClr val="404040"/>
                </a:solidFill>
              </a:rPr>
              <a:t>İyonosferik yayılım ve katmanların davranışı.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133</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134</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Uygulanan voltajın 12 volt ve akımın 1,5 amper olduğu bir devrede direnç kaç ohmdur?</a:t>
            </a:r>
          </a:p>
          <a:p>
            <a:pPr algn="l">
              <a:spcAft>
                <a:spcPts val="800"/>
              </a:spcAft>
            </a:pPr>
            <a:r>
              <a:rPr sz="1500" b="0">
                <a:solidFill>
                  <a:srgbClr val="222222"/>
                </a:solidFill>
              </a:rPr>
              <a:t>a)  </a:t>
            </a:r>
            <a:r>
              <a:rPr sz="1500" b="0">
                <a:solidFill>
                  <a:srgbClr val="222222"/>
                </a:solidFill>
              </a:rPr>
              <a:t>18 ohm</a:t>
            </a:r>
          </a:p>
          <a:p>
            <a:pPr algn="l">
              <a:spcAft>
                <a:spcPts val="800"/>
              </a:spcAft>
            </a:pPr>
            <a:r>
              <a:rPr sz="1500" b="0">
                <a:solidFill>
                  <a:srgbClr val="222222"/>
                </a:solidFill>
              </a:rPr>
              <a:t>b)  </a:t>
            </a:r>
            <a:r>
              <a:rPr sz="1500" b="0">
                <a:solidFill>
                  <a:srgbClr val="222222"/>
                </a:solidFill>
              </a:rPr>
              <a:t>0,125 ohm</a:t>
            </a:r>
          </a:p>
          <a:p>
            <a:pPr algn="l">
              <a:spcAft>
                <a:spcPts val="800"/>
              </a:spcAft>
            </a:pPr>
            <a:r>
              <a:rPr sz="1500" b="1">
                <a:solidFill>
                  <a:srgbClr val="2E7D32"/>
                </a:solidFill>
              </a:rPr>
              <a:t>c)  </a:t>
            </a:r>
            <a:r>
              <a:rPr sz="1500" b="1">
                <a:solidFill>
                  <a:srgbClr val="2E7D32"/>
                </a:solidFill>
              </a:rPr>
              <a:t>8 ohm</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13,5 ohm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R = V / I = 12 / 1,5 = 8 ohm. Şıkkı (a) 18, bölme yerine çarpma yapıldığında; (b) 0,125 ise bölme ters çevrildiğinde (1,5 / 12) elde edilir.</a:t>
            </a:r>
          </a:p>
          <a:p>
            <a:r>
              <a:rPr sz="1100" b="1">
                <a:solidFill>
                  <a:srgbClr val="1F3864"/>
                </a:solidFill>
              </a:rPr>
              <a:t>Kaynak: </a:t>
            </a:r>
            <a:r>
              <a:rPr sz="1100" b="0">
                <a:solidFill>
                  <a:srgbClr val="404040"/>
                </a:solidFill>
              </a:rPr>
              <a:t>Ohm Kanunu (R = V / 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134</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135</a:t>
            </a:r>
            <a:r>
              <a:rPr sz="1400" b="0">
                <a:solidFill>
                  <a:srgbClr val="D6E4F0"/>
                </a:solidFill>
              </a:rPr>
              <a:t>   ·   Ohm Kanunu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10 ohmluk bir rezistansın içinden 1 amperlik bir akım geçerse, voltaj ne olur?</a:t>
            </a:r>
          </a:p>
          <a:p>
            <a:pPr algn="l">
              <a:spcAft>
                <a:spcPts val="800"/>
              </a:spcAft>
            </a:pPr>
            <a:r>
              <a:rPr sz="1500" b="1">
                <a:solidFill>
                  <a:srgbClr val="2E7D32"/>
                </a:solidFill>
              </a:rPr>
              <a:t>a)  </a:t>
            </a:r>
            <a:r>
              <a:rPr sz="1500" b="1">
                <a:solidFill>
                  <a:srgbClr val="2E7D32"/>
                </a:solidFill>
              </a:rPr>
              <a:t>10 volt</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1 volt</a:t>
            </a:r>
          </a:p>
          <a:p>
            <a:pPr algn="l">
              <a:spcAft>
                <a:spcPts val="800"/>
              </a:spcAft>
            </a:pPr>
            <a:r>
              <a:rPr sz="1500" b="0">
                <a:solidFill>
                  <a:srgbClr val="222222"/>
                </a:solidFill>
              </a:rPr>
              <a:t>c)  </a:t>
            </a:r>
            <a:r>
              <a:rPr sz="1500" b="0">
                <a:solidFill>
                  <a:srgbClr val="222222"/>
                </a:solidFill>
              </a:rPr>
              <a:t>11 volt</a:t>
            </a:r>
          </a:p>
          <a:p>
            <a:pPr algn="l">
              <a:spcAft>
                <a:spcPts val="800"/>
              </a:spcAft>
            </a:pPr>
            <a:r>
              <a:rPr sz="1500" b="0">
                <a:solidFill>
                  <a:srgbClr val="222222"/>
                </a:solidFill>
              </a:rPr>
              <a:t>d)  </a:t>
            </a:r>
            <a:r>
              <a:rPr sz="1500" b="0">
                <a:solidFill>
                  <a:srgbClr val="222222"/>
                </a:solidFill>
              </a:rPr>
              <a:t>9 volt</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V = I × R = 1 × 10 = 10 volt. Şıkları (c) ve (d) toplama ve çıkarma sonuçlarıdır; Ohm Kanunu'nda üç büyüklük çarpma-bölme ile bağlıdır, toplama-çıkarma ile değil.</a:t>
            </a:r>
          </a:p>
          <a:p>
            <a:r>
              <a:rPr sz="1100" b="1">
                <a:solidFill>
                  <a:srgbClr val="1F3864"/>
                </a:solidFill>
              </a:rPr>
              <a:t>Kaynak: </a:t>
            </a:r>
            <a:r>
              <a:rPr sz="1100" b="0">
                <a:solidFill>
                  <a:srgbClr val="404040"/>
                </a:solidFill>
              </a:rPr>
              <a:t>Ohm Kanunu (V = I × 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135</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136</a:t>
            </a:r>
            <a:r>
              <a:rPr sz="1400" b="0">
                <a:solidFill>
                  <a:srgbClr val="D6E4F0"/>
                </a:solidFill>
              </a:rPr>
              <a:t>   ·   Anten Kurulumu</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havaalanı yakınına anten dikerken, aşağıdakilerden hangisi göz önünde bulundurulmalıdır?</a:t>
            </a:r>
          </a:p>
          <a:p>
            <a:pPr algn="l">
              <a:spcAft>
                <a:spcPts val="800"/>
              </a:spcAft>
            </a:pPr>
            <a:r>
              <a:rPr sz="1500" b="1">
                <a:solidFill>
                  <a:srgbClr val="2E7D32"/>
                </a:solidFill>
              </a:rPr>
              <a:t>a)  </a:t>
            </a:r>
            <a:r>
              <a:rPr sz="1500" b="1">
                <a:solidFill>
                  <a:srgbClr val="2E7D32"/>
                </a:solidFill>
              </a:rPr>
              <a:t>Yakındaki hava alanlarıyla ilgili olarak müsaade edilen maksimum yükseklik</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Uçak telsizlerine karışma olasılığı</a:t>
            </a:r>
          </a:p>
          <a:p>
            <a:pPr algn="l">
              <a:spcAft>
                <a:spcPts val="800"/>
              </a:spcAft>
            </a:pPr>
            <a:r>
              <a:rPr sz="1500" b="0">
                <a:solidFill>
                  <a:srgbClr val="222222"/>
                </a:solidFill>
              </a:rPr>
              <a:t>c)  </a:t>
            </a:r>
            <a:r>
              <a:rPr sz="1500" b="0">
                <a:solidFill>
                  <a:srgbClr val="222222"/>
                </a:solidFill>
              </a:rPr>
              <a:t>Ürettiği sinyallerin ışınım açısı</a:t>
            </a:r>
          </a:p>
          <a:p>
            <a:pPr algn="l">
              <a:spcAft>
                <a:spcPts val="800"/>
              </a:spcAft>
            </a:pPr>
            <a:r>
              <a:rPr sz="1500" b="0">
                <a:solidFill>
                  <a:srgbClr val="222222"/>
                </a:solidFill>
              </a:rPr>
              <a:t>d)  </a:t>
            </a:r>
            <a:r>
              <a:rPr sz="1500" b="0">
                <a:solidFill>
                  <a:srgbClr val="222222"/>
                </a:solidFill>
              </a:rPr>
              <a:t>Yayılacak sinyalin polarizasyonu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Havaalanı çevresinde kalkış ve iniş koridorlarını koruyan yükseklik sınırlamaları vardır; anten direği dikilirken önce bu sınıra uyulup uyulmadığı incelenir, gerekiyorsa izin alınır. Bu bir uçuş emniyeti konusudur. Işınım açısı ve polarizasyon antenin başarımını ilgilendirir, kurulum izniyle ilgisi yoktur.</a:t>
            </a:r>
          </a:p>
          <a:p>
            <a:r>
              <a:rPr sz="1100" b="1">
                <a:solidFill>
                  <a:srgbClr val="1F3864"/>
                </a:solidFill>
              </a:rPr>
              <a:t>Kaynak: </a:t>
            </a:r>
            <a:r>
              <a:rPr sz="1100" b="0">
                <a:solidFill>
                  <a:srgbClr val="404040"/>
                </a:solidFill>
              </a:rPr>
              <a:t>Havaalanı çevresi yükseklik sınırlamaları (uçuş emniyeti mevzuatı).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136</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137</a:t>
            </a:r>
            <a:r>
              <a:rPr sz="1400" b="0">
                <a:solidFill>
                  <a:srgbClr val="D6E4F0"/>
                </a:solidFill>
              </a:rPr>
              <a:t>   ·   Güvenlik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5 amperlik sigorta yerine alıcı-vericinize 20 amperlik sigorta takarsanız ne olabilir?</a:t>
            </a:r>
          </a:p>
          <a:p>
            <a:pPr algn="l">
              <a:spcAft>
                <a:spcPts val="800"/>
              </a:spcAft>
            </a:pPr>
            <a:r>
              <a:rPr sz="1500" b="0">
                <a:solidFill>
                  <a:srgbClr val="222222"/>
                </a:solidFill>
              </a:rPr>
              <a:t>a)  </a:t>
            </a:r>
            <a:r>
              <a:rPr sz="1500" b="0">
                <a:solidFill>
                  <a:srgbClr val="222222"/>
                </a:solidFill>
              </a:rPr>
              <a:t>Daha büyük sigorta alıcı-vericinizi çok fazla akım kullanmaktan daha iyi koruyacaktır</a:t>
            </a:r>
          </a:p>
          <a:p>
            <a:pPr algn="l">
              <a:spcAft>
                <a:spcPts val="800"/>
              </a:spcAft>
            </a:pPr>
            <a:r>
              <a:rPr sz="1500" b="0">
                <a:solidFill>
                  <a:srgbClr val="222222"/>
                </a:solidFill>
              </a:rPr>
              <a:t>b)  </a:t>
            </a:r>
            <a:r>
              <a:rPr sz="1500" b="0">
                <a:solidFill>
                  <a:srgbClr val="222222"/>
                </a:solidFill>
              </a:rPr>
              <a:t>Alıcı-vericiniz daha soğuk çalışacaktır</a:t>
            </a:r>
          </a:p>
          <a:p>
            <a:pPr algn="l">
              <a:spcAft>
                <a:spcPts val="800"/>
              </a:spcAft>
            </a:pPr>
            <a:r>
              <a:rPr sz="1500" b="0">
                <a:solidFill>
                  <a:srgbClr val="222222"/>
                </a:solidFill>
              </a:rPr>
              <a:t>c)  </a:t>
            </a:r>
            <a:r>
              <a:rPr sz="1500" b="0">
                <a:solidFill>
                  <a:srgbClr val="222222"/>
                </a:solidFill>
              </a:rPr>
              <a:t>Alıcı-vericiniz RF çıkışı kadar üretemeyecektir</a:t>
            </a:r>
          </a:p>
          <a:p>
            <a:pPr algn="l">
              <a:spcAft>
                <a:spcPts val="800"/>
              </a:spcAft>
            </a:pPr>
            <a:r>
              <a:rPr sz="1500" b="1">
                <a:solidFill>
                  <a:srgbClr val="2E7D32"/>
                </a:solidFill>
              </a:rPr>
              <a:t>d)  </a:t>
            </a:r>
            <a:r>
              <a:rPr sz="1500" b="1">
                <a:solidFill>
                  <a:srgbClr val="2E7D32"/>
                </a:solidFill>
              </a:rPr>
              <a:t>Aşırı akım bir yangına neden olabilir</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Sigorta, cihazı ve kabloyu korumak için belirli bir akımda eriyip devreyi açar. Değerinin üzerinde bir sigorta takmak koruma sınırını yükseltir: arıza hâlinde akım kesilmez, kablo ısınır ve yangına yol açabilir. Sigorta her zaman cihazın öngördüğü değerde olmalıdır; sık atıyorsa çözüm büyüğünü takmak değil, arızayı bulmaktır.</a:t>
            </a:r>
          </a:p>
          <a:p>
            <a:r>
              <a:rPr sz="1100" b="1">
                <a:solidFill>
                  <a:srgbClr val="1F3864"/>
                </a:solidFill>
              </a:rPr>
              <a:t>Kaynak: </a:t>
            </a:r>
            <a:r>
              <a:rPr sz="1100" b="0">
                <a:solidFill>
                  <a:srgbClr val="404040"/>
                </a:solidFill>
              </a:rPr>
              <a:t>Sigortanın koruma işlevi ve doğru değer seçimi.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137</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138</a:t>
            </a:r>
            <a:r>
              <a:rPr sz="1400" b="0">
                <a:solidFill>
                  <a:srgbClr val="D6E4F0"/>
                </a:solidFill>
              </a:rPr>
              <a:t>   ·   Güvenlik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Aşağıdakilerden hangisi bir anten kulesine çıkmadan önce alınması gereken en iyi tedbirdir?</a:t>
            </a:r>
          </a:p>
          <a:p>
            <a:pPr algn="l">
              <a:spcAft>
                <a:spcPts val="800"/>
              </a:spcAft>
            </a:pPr>
            <a:r>
              <a:rPr sz="1500" b="0">
                <a:solidFill>
                  <a:srgbClr val="222222"/>
                </a:solidFill>
              </a:rPr>
              <a:t>a)  </a:t>
            </a:r>
            <a:r>
              <a:rPr sz="1500" b="0">
                <a:solidFill>
                  <a:srgbClr val="222222"/>
                </a:solidFill>
              </a:rPr>
              <a:t>Tüm radyo vericilerini açmak</a:t>
            </a:r>
          </a:p>
          <a:p>
            <a:pPr algn="l">
              <a:spcAft>
                <a:spcPts val="800"/>
              </a:spcAft>
            </a:pPr>
            <a:r>
              <a:rPr sz="1500" b="0">
                <a:solidFill>
                  <a:srgbClr val="222222"/>
                </a:solidFill>
              </a:rPr>
              <a:t>b)  </a:t>
            </a:r>
            <a:r>
              <a:rPr sz="1500" b="0">
                <a:solidFill>
                  <a:srgbClr val="222222"/>
                </a:solidFill>
              </a:rPr>
              <a:t>Tüm kule topraklama bağlantılarını kaldırmak</a:t>
            </a:r>
          </a:p>
          <a:p>
            <a:pPr algn="l">
              <a:spcAft>
                <a:spcPts val="800"/>
              </a:spcAft>
            </a:pPr>
            <a:r>
              <a:rPr sz="1500" b="1">
                <a:solidFill>
                  <a:srgbClr val="2E7D32"/>
                </a:solidFill>
              </a:rPr>
              <a:t>c)  </a:t>
            </a:r>
            <a:r>
              <a:rPr sz="1500" b="1">
                <a:solidFill>
                  <a:srgbClr val="2E7D32"/>
                </a:solidFill>
              </a:rPr>
              <a:t>Emniyet kemeri ve koruyucu gözlükleri takmak</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FAA ve FCC'yi kule üzerinde çalıştığınıza dair bilgilendirmek</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Kuleye çıkmadan önceki en önemli tedbir kişisel koruyucu donanımdır: emniyet kemeri (paraşüt tipi emniyet kemeri) ve koruyucu gözlük. Şıkkı (a) tehlikelidir — çalışılan kulede verici açık bırakılmaz, tam tersine kapatılır ve enerjisi kesilir. Şıkkı (b) de yanlıştır: topraklama sökülmez, yerinde bırakılır.</a:t>
            </a:r>
          </a:p>
          <a:p>
            <a:r>
              <a:rPr sz="1100" b="1">
                <a:solidFill>
                  <a:srgbClr val="1F3864"/>
                </a:solidFill>
              </a:rPr>
              <a:t>Kaynak: </a:t>
            </a:r>
            <a:r>
              <a:rPr sz="1100" b="0">
                <a:solidFill>
                  <a:srgbClr val="404040"/>
                </a:solidFill>
              </a:rPr>
              <a:t>Direk ve kule üzerinde çalışma güvenliği.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138</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139</a:t>
            </a:r>
            <a:r>
              <a:rPr sz="1400" b="0">
                <a:solidFill>
                  <a:srgbClr val="D6E4F0"/>
                </a:solidFill>
              </a:rPr>
              <a:t>   ·   Anten Tipleri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Yeryüzüne dik olarak monte edilmiş tek bir unsurdan oluşan antene ne denir?</a:t>
            </a:r>
          </a:p>
          <a:p>
            <a:pPr algn="l">
              <a:spcAft>
                <a:spcPts val="800"/>
              </a:spcAft>
            </a:pPr>
            <a:r>
              <a:rPr sz="1500" b="0">
                <a:solidFill>
                  <a:srgbClr val="222222"/>
                </a:solidFill>
              </a:rPr>
              <a:t>a)  </a:t>
            </a:r>
            <a:r>
              <a:rPr sz="1500" b="0">
                <a:solidFill>
                  <a:srgbClr val="222222"/>
                </a:solidFill>
              </a:rPr>
              <a:t>Konik tek kutup</a:t>
            </a:r>
          </a:p>
          <a:p>
            <a:pPr algn="l">
              <a:spcAft>
                <a:spcPts val="800"/>
              </a:spcAft>
            </a:pPr>
            <a:r>
              <a:rPr sz="1500" b="0">
                <a:solidFill>
                  <a:srgbClr val="222222"/>
                </a:solidFill>
              </a:rPr>
              <a:t>b)  </a:t>
            </a:r>
            <a:r>
              <a:rPr sz="1500" b="0">
                <a:solidFill>
                  <a:srgbClr val="222222"/>
                </a:solidFill>
              </a:rPr>
              <a:t>Yatay anten</a:t>
            </a:r>
          </a:p>
          <a:p>
            <a:pPr algn="l">
              <a:spcAft>
                <a:spcPts val="800"/>
              </a:spcAft>
            </a:pPr>
            <a:r>
              <a:rPr sz="1500" b="1">
                <a:solidFill>
                  <a:srgbClr val="2E7D32"/>
                </a:solidFill>
              </a:rPr>
              <a:t>c)  </a:t>
            </a:r>
            <a:r>
              <a:rPr sz="1500" b="1">
                <a:solidFill>
                  <a:srgbClr val="2E7D32"/>
                </a:solidFill>
              </a:rPr>
              <a:t>Dikey anten</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Yürüyen dalga anteni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Yere dik konumlandırılmış tek elemanlı antene dikey (vertical) anten denir; ışıması yatay düzlemde her yöne yakın eşit olduğu için sabit ve mobil çalışmada yaygındır. Yaydığı dalga dikey polarizasyonludur, bu yüzden karşı istasyonun da dikey antenle çalışması verimi artırır. Radyal veya toprak düzlemi gerektirmesi bu anten ailesinin belirgin özelliğidir.</a:t>
            </a:r>
          </a:p>
          <a:p>
            <a:r>
              <a:rPr sz="1100" b="1">
                <a:solidFill>
                  <a:srgbClr val="1F3864"/>
                </a:solidFill>
              </a:rPr>
              <a:t>Kaynak: </a:t>
            </a:r>
            <a:r>
              <a:rPr sz="1100" b="0">
                <a:solidFill>
                  <a:srgbClr val="404040"/>
                </a:solidFill>
              </a:rPr>
              <a:t>Dikey anten (vertical) tanımı ve polarizasyon.</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139</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140</a:t>
            </a:r>
            <a:r>
              <a:rPr sz="1400" b="0">
                <a:solidFill>
                  <a:srgbClr val="D6E4F0"/>
                </a:solidFill>
              </a:rPr>
              <a:t>   ·   İşletme ve Güvenlik</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Suni Yükün başlıca amacı nedir?</a:t>
            </a:r>
          </a:p>
          <a:p>
            <a:pPr algn="l">
              <a:spcAft>
                <a:spcPts val="800"/>
              </a:spcAft>
            </a:pPr>
            <a:r>
              <a:rPr sz="1500" b="1">
                <a:solidFill>
                  <a:srgbClr val="2E7D32"/>
                </a:solidFill>
              </a:rPr>
              <a:t>a)  </a:t>
            </a:r>
            <a:r>
              <a:rPr sz="1500" b="1">
                <a:solidFill>
                  <a:srgbClr val="2E7D32"/>
                </a:solidFill>
              </a:rPr>
              <a:t>Testler yaparken karıştırıcı sinyaller yaymaz</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Vericinizin aşırı modülasyonunu engelleyecektir</a:t>
            </a:r>
          </a:p>
          <a:p>
            <a:pPr algn="l">
              <a:spcAft>
                <a:spcPts val="800"/>
              </a:spcAft>
            </a:pPr>
            <a:r>
              <a:rPr sz="1500" b="0">
                <a:solidFill>
                  <a:srgbClr val="222222"/>
                </a:solidFill>
              </a:rPr>
              <a:t>c)  </a:t>
            </a:r>
            <a:r>
              <a:rPr sz="1500" b="0">
                <a:solidFill>
                  <a:srgbClr val="222222"/>
                </a:solidFill>
              </a:rPr>
              <a:t>Yayındayken hata yapmanızı önler</a:t>
            </a:r>
          </a:p>
          <a:p>
            <a:pPr algn="l">
              <a:spcAft>
                <a:spcPts val="800"/>
              </a:spcAft>
            </a:pPr>
            <a:r>
              <a:rPr sz="1500" b="0">
                <a:solidFill>
                  <a:srgbClr val="222222"/>
                </a:solidFill>
              </a:rPr>
              <a:t>d)  </a:t>
            </a:r>
            <a:r>
              <a:rPr sz="1500" b="0">
                <a:solidFill>
                  <a:srgbClr val="222222"/>
                </a:solidFill>
              </a:rPr>
              <a:t>Aşırı yüklemeleri önlemek üzere yakın çalışma için kullanılır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Suni yük, antenin yerini alan ışıma yapmayan bir dirençtir; vericiyi normal yükünde çalıştırırken enerjiyi havaya değil ısıya verir. Böylece ayar ve ölçüm işlemleri başka istasyonlara karışma vermeden yapılır. Modülasyon derinliğini sınırlamak veya işletme hatalarını önlemek suni yükün işi değildir.</a:t>
            </a:r>
          </a:p>
          <a:p>
            <a:r>
              <a:rPr sz="1100" b="1">
                <a:solidFill>
                  <a:srgbClr val="1F3864"/>
                </a:solidFill>
              </a:rPr>
              <a:t>Kaynak: </a:t>
            </a:r>
            <a:r>
              <a:rPr sz="1100" b="0">
                <a:solidFill>
                  <a:srgbClr val="404040"/>
                </a:solidFill>
              </a:rPr>
              <a:t>Suni yük (dummy load) kullanım amacı.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Teknik — C Sınıfı — Soru 140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140</TotalTime>
  <Words>15887</Words>
  <PresentationFormat>Özel</PresentationFormat>
  <Paragraphs>1812</Paragraphs>
  <Slides>186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186</vt:i4>
      </vt:variant>
    </vt:vector>
  </HeadingPairs>
  <TitlesOfParts>
    <vt:vector size="189" baseType="lpstr">
      <vt:lpstr>Arial</vt:lpstr>
      <vt:lpstr>Calibri</vt:lpstr>
      <vt:lpstr>Office Theme</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lpstr>Slayt 109</vt:lpstr>
      <vt:lpstr>Slayt 110</vt:lpstr>
      <vt:lpstr>Slayt 111</vt:lpstr>
      <vt:lpstr>Slayt 112</vt:lpstr>
      <vt:lpstr>Slayt 113</vt:lpstr>
      <vt:lpstr>Slayt 114</vt:lpstr>
      <vt:lpstr>Slayt 115</vt:lpstr>
      <vt:lpstr>Slayt 116</vt:lpstr>
      <vt:lpstr>Slayt 117</vt:lpstr>
      <vt:lpstr>Slayt 118</vt:lpstr>
      <vt:lpstr>Slayt 119</vt:lpstr>
      <vt:lpstr>Slayt 120</vt:lpstr>
      <vt:lpstr>Slayt 121</vt:lpstr>
      <vt:lpstr>Slayt 122</vt:lpstr>
      <vt:lpstr>Slayt 123</vt:lpstr>
      <vt:lpstr>Slayt 124</vt:lpstr>
      <vt:lpstr>Slayt 125</vt:lpstr>
      <vt:lpstr>Slayt 126</vt:lpstr>
      <vt:lpstr>Slayt 127</vt:lpstr>
      <vt:lpstr>Slayt 128</vt:lpstr>
      <vt:lpstr>Slayt 129</vt:lpstr>
      <vt:lpstr>Slayt 130</vt:lpstr>
      <vt:lpstr>Slayt 131</vt:lpstr>
      <vt:lpstr>Slayt 132</vt:lpstr>
      <vt:lpstr>Slayt 133</vt:lpstr>
      <vt:lpstr>Slayt 134</vt:lpstr>
      <vt:lpstr>Slayt 135</vt:lpstr>
      <vt:lpstr>Slayt 136</vt:lpstr>
      <vt:lpstr>Slayt 137</vt:lpstr>
      <vt:lpstr>Slayt 138</vt:lpstr>
      <vt:lpstr>Slayt 139</vt:lpstr>
      <vt:lpstr>Slayt 140</vt:lpstr>
      <vt:lpstr>Slayt 141</vt:lpstr>
      <vt:lpstr>Slayt 142</vt:lpstr>
      <vt:lpstr>Slayt 143</vt:lpstr>
      <vt:lpstr>Slayt 144</vt:lpstr>
      <vt:lpstr>Slayt 145</vt:lpstr>
      <vt:lpstr>Slayt 146</vt:lpstr>
      <vt:lpstr>Slayt 147</vt:lpstr>
      <vt:lpstr>Slayt 148</vt:lpstr>
      <vt:lpstr>Slayt 149</vt:lpstr>
      <vt:lpstr>Slayt 150</vt:lpstr>
      <vt:lpstr>Slayt 151</vt:lpstr>
      <vt:lpstr>Slayt 152</vt:lpstr>
      <vt:lpstr>Slayt 153</vt:lpstr>
      <vt:lpstr>Slayt 154</vt:lpstr>
      <vt:lpstr>Slayt 155</vt:lpstr>
      <vt:lpstr>Slayt 156</vt:lpstr>
      <vt:lpstr>Slayt 157</vt:lpstr>
      <vt:lpstr>Slayt 158</vt:lpstr>
      <vt:lpstr>Slayt 159</vt:lpstr>
      <vt:lpstr>Slayt 160</vt:lpstr>
      <vt:lpstr>Slayt 161</vt:lpstr>
      <vt:lpstr>Slayt 162</vt:lpstr>
      <vt:lpstr>Slayt 163</vt:lpstr>
      <vt:lpstr>Slayt 164</vt:lpstr>
      <vt:lpstr>Slayt 165</vt:lpstr>
      <vt:lpstr>Slayt 166</vt:lpstr>
      <vt:lpstr>Slayt 167</vt:lpstr>
      <vt:lpstr>Slayt 168</vt:lpstr>
      <vt:lpstr>Slayt 169</vt:lpstr>
      <vt:lpstr>Slayt 170</vt:lpstr>
      <vt:lpstr>Slayt 171</vt:lpstr>
      <vt:lpstr>Slayt 172</vt:lpstr>
      <vt:lpstr>Slayt 173</vt:lpstr>
      <vt:lpstr>Slayt 174</vt:lpstr>
      <vt:lpstr>Slayt 175</vt:lpstr>
      <vt:lpstr>Slayt 176</vt:lpstr>
      <vt:lpstr>Slayt 177</vt:lpstr>
      <vt:lpstr>Slayt 178</vt:lpstr>
      <vt:lpstr>Slayt 179</vt:lpstr>
      <vt:lpstr>Slayt 180</vt:lpstr>
      <vt:lpstr>Slayt 181</vt:lpstr>
      <vt:lpstr>Slayt 182</vt:lpstr>
      <vt:lpstr>Slayt 183</vt:lpstr>
      <vt:lpstr>Slayt 184</vt:lpstr>
      <vt:lpstr>Slayt 185</vt:lpstr>
      <vt:lpstr>Slayt 186</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terms:modified xsi:type="dcterms:W3CDTF">2026-07-26T19:39:17Z</dcterms:modified>
</cp:coreProperties>
</file>