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70" r:id="rId21"/>
    <p:sldId id="259" r:id="rId10"/>
    <p:sldId id="260" r:id="rId11"/>
    <p:sldId id="261" r:id="rId12"/>
    <p:sldId id="262" r:id="rId13"/>
    <p:sldId id="263" r:id="rId14"/>
    <p:sldId id="264" r:id="rId15"/>
    <p:sldId id="265" r:id="rId16"/>
    <p:sldId id="266" r:id="rId17"/>
    <p:sldId id="267" r:id="rId18"/>
    <p:sldId id="271" r:id="rId22"/>
    <p:sldId id="272" r:id="rId23"/>
    <p:sldId id="273" r:id="rId24"/>
    <p:sldId id="274" r:id="rId25"/>
    <p:sldId id="275" r:id="rId26"/>
    <p:sldId id="276" r:id="rId27"/>
    <p:sldId id="277" r:id="rId2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828800"/>
            <a:ext cx="10362895" cy="1463040"/>
          </a:xfrm>
          <a:prstGeom prst="rect">
            <a:avLst/>
          </a:prstGeom>
          <a:noFill/>
        </p:spPr>
        <p:txBody>
          <a:bodyPr wrap="square">
            <a:spAutoFit/>
          </a:bodyPr>
          <a:lstStyle/>
          <a:p>
            <a:r>
              <a:rPr sz="3000" b="1" i="0">
                <a:solidFill>
                  <a:srgbClr val="FFFFFF"/>
                </a:solidFill>
              </a:rPr>
              <a:t>AMATÖR TELSİZCİLİK SINAV SORU BANKALARINDA
TESPİT EDİLEN HATALAR — DÜZELTME ÖNERİSİ</a:t>
            </a:r>
          </a:p>
        </p:txBody>
      </p:sp>
      <p:sp>
        <p:nvSpPr>
          <p:cNvPr id="4" name="TextBox 3"/>
          <p:cNvSpPr txBox="1"/>
          <p:nvPr/>
        </p:nvSpPr>
        <p:spPr>
          <a:xfrm>
            <a:off x="914400" y="3566160"/>
            <a:ext cx="10362895" cy="548640"/>
          </a:xfrm>
          <a:prstGeom prst="rect">
            <a:avLst/>
          </a:prstGeom>
          <a:noFill/>
        </p:spPr>
        <p:txBody>
          <a:bodyPr wrap="square">
            <a:spAutoFit/>
          </a:bodyPr>
          <a:lstStyle/>
          <a:p>
            <a:r>
              <a:rPr sz="1800" b="0" i="0">
                <a:solidFill>
                  <a:srgbClr val="D6E4F0"/>
                </a:solidFill>
              </a:rPr>
              <a:t>A-B ve C Sınıfı Düzenlemeler, İşletme ve Teknik Soru Bankaları — 16 Bulgu</a:t>
            </a:r>
          </a:p>
        </p:txBody>
      </p:sp>
      <p:sp>
        <p:nvSpPr>
          <p:cNvPr id="5" name="TextBox 4"/>
          <p:cNvSpPr txBox="1"/>
          <p:nvPr/>
        </p:nvSpPr>
        <p:spPr>
          <a:xfrm>
            <a:off x="914400" y="4297680"/>
            <a:ext cx="10362895" cy="457200"/>
          </a:xfrm>
          <a:prstGeom prst="rect">
            <a:avLst/>
          </a:prstGeom>
          <a:noFill/>
        </p:spPr>
        <p:txBody>
          <a:bodyPr wrap="square">
            <a:spAutoFit/>
          </a:bodyPr>
          <a:lstStyle/>
          <a:p>
            <a:r>
              <a:rPr sz="1400" b="0" i="0">
                <a:solidFill>
                  <a:srgbClr val="D6E4F0"/>
                </a:solidFill>
              </a:rPr>
              <a:t>Kıyı Emniyeti Genel Müdürlüğü — Telsiz İşletme Müdürlüğü'ne sunulmak üzere hazırlanmıştır</a:t>
            </a:r>
          </a:p>
        </p:txBody>
      </p:sp>
      <p:sp>
        <p:nvSpPr>
          <p:cNvPr id="6" name="TextBox 5"/>
          <p:cNvSpPr txBox="1"/>
          <p:nvPr/>
        </p:nvSpPr>
        <p:spPr>
          <a:xfrm>
            <a:off x="914400" y="6035040"/>
            <a:ext cx="10362895" cy="548640"/>
          </a:xfrm>
          <a:prstGeom prst="rect">
            <a:avLst/>
          </a:prstGeom>
          <a:noFill/>
        </p:spPr>
        <p:txBody>
          <a:bodyPr wrap="square">
            <a:spAutoFit/>
          </a:bodyPr>
          <a:lstStyle/>
          <a:p>
            <a:r>
              <a:rPr sz="1200" b="0" i="0">
                <a:solidFill>
                  <a:srgbClr val="D6E4F0"/>
                </a:solidFill>
              </a:rPr>
              <a:t>Hazırlayan: Amatör telsiz camiası — gönüllü katkı  ·  Sürüm 1.2 · 7 Eylül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640080"/>
          </a:xfrm>
          <a:prstGeom prst="rect">
            <a:avLst/>
          </a:prstGeom>
          <a:noFill/>
        </p:spPr>
        <p:txBody>
          <a:bodyPr wrap="none">
            <a:spAutoFit/>
          </a:bodyPr>
          <a:lstStyle/>
          <a:p>
            <a:r>
              <a:rPr sz="2400" b="1" i="0">
                <a:solidFill>
                  <a:srgbClr val="FFFFFF"/>
                </a:solidFill>
              </a:rPr>
              <a:t>AMAÇ VE YÖNTEM</a:t>
            </a:r>
          </a:p>
        </p:txBody>
      </p:sp>
      <p:sp>
        <p:nvSpPr>
          <p:cNvPr id="4" name="TextBox 3"/>
          <p:cNvSpPr txBox="1"/>
          <p:nvPr/>
        </p:nvSpPr>
        <p:spPr>
          <a:xfrm>
            <a:off x="731520" y="1180160"/>
            <a:ext cx="10728655" cy="4954880"/>
          </a:xfrm>
          <a:prstGeom prst="rect">
            <a:avLst/>
          </a:prstGeom>
          <a:noFill/>
        </p:spPr>
        <p:txBody>
          <a:bodyPr wrap="square">
            <a:spAutoFit/>
          </a:bodyPr>
          <a:lstStyle/>
          <a:p>
            <a:pPr>
              <a:spcAft>
                <a:spcPts val="1200"/>
              </a:spcAft>
            </a:pPr>
            <a:r>
              <a:rPr sz="1500" b="0" i="0">
                <a:solidFill>
                  <a:srgbClr val="222222"/>
                </a:solidFill>
              </a:rPr>
              <a:t>•  Bu belge, KEGM'nin amatör telsizcilik sınav hazırlığında kullanılan altı soru bankasının — A-B ve C sınıfı Ulusal ve Uluslararası Düzenlemeler, İşletme ve Teknik — bağımsız olarak yeniden çözülmesi sonucunda tespit edilen hataları içerir.</a:t>
            </a:r>
            <a:r>
              <a:rPr sz="1500" b="0" i="1">
                <a:solidFill>
                  <a:srgbClr val="222222"/>
                </a:solidFill>
              </a:rPr>
              <a:t/>
            </a:r>
            <a:r>
              <a:rPr sz="1500" b="0" i="0">
                <a:solidFill>
                  <a:srgbClr val="222222"/>
                </a:solidFill>
              </a:rPr>
              <a:t/>
            </a:r>
            <a:r>
              <a:rPr sz="1500" b="0" i="1">
                <a:solidFill>
                  <a:srgbClr val="222222"/>
                </a:solidFill>
              </a:rPr>
              <a:t/>
            </a:r>
            <a:r>
              <a:rPr sz="1500" b="0" i="0">
                <a:solidFill>
                  <a:srgbClr val="222222"/>
                </a:solidFill>
              </a:rPr>
              <a:t/>
            </a:r>
            <a:r>
              <a:rPr sz="1500" b="0" i="1">
                <a:solidFill>
                  <a:srgbClr val="222222"/>
                </a:solidFill>
              </a:rPr>
              <a:t/>
            </a:r>
            <a:r>
              <a:rPr sz="1500" b="0" i="0">
                <a:solidFill>
                  <a:srgbClr val="222222"/>
                </a:solidFill>
              </a:rPr>
              <a:t/>
            </a:r>
          </a:p>
          <a:p>
            <a:pPr>
              <a:spcAft>
                <a:spcPts val="1200"/>
              </a:spcAft>
            </a:pPr>
            <a:r>
              <a:rPr sz="1500" b="0" i="0">
                <a:solidFill>
                  <a:srgbClr val="222222"/>
                </a:solidFill>
              </a:rPr>
              <a:t>•  Birinci doğrulama — cevap anahtarı: Her bankanın sonundaki resmî cevap anahtarı tablosu PDF metninden programatik olarak </a:t>
            </a:r>
            <a:r>
              <a:rPr sz="1500" b="0" i="1">
                <a:solidFill>
                  <a:srgbClr val="222222"/>
                </a:solidFill>
              </a:rPr>
              <a:t>(elle değil)</a:t>
            </a:r>
            <a:r>
              <a:rPr sz="1500" b="0" i="0">
                <a:solidFill>
                  <a:srgbClr val="222222"/>
                </a:solidFill>
              </a:rPr>
              <a:t> ayrıştırılmış; hesaba dayalı sorular </a:t>
            </a:r>
            <a:r>
              <a:rPr sz="1500" b="0" i="1">
                <a:solidFill>
                  <a:srgbClr val="222222"/>
                </a:solidFill>
              </a:rPr>
              <a:t>(Ohm Kanunu, rezonans, RMS-tepe dönüşümü vb.)</a:t>
            </a:r>
            <a:r>
              <a:rPr sz="1500" b="0" i="0">
                <a:solidFill>
                  <a:srgbClr val="222222"/>
                </a:solidFill>
              </a:rPr>
              <a:t> bağımsız olarak yeniden hesaplanarak resmî anahtarla karşılaştırılmıştır.</a:t>
            </a:r>
          </a:p>
          <a:p>
            <a:pPr>
              <a:spcAft>
                <a:spcPts val="1200"/>
              </a:spcAft>
            </a:pPr>
            <a:r>
              <a:rPr sz="1500" b="0" i="0">
                <a:solidFill>
                  <a:srgbClr val="222222"/>
                </a:solidFill>
              </a:rPr>
              <a:t>•  İkinci doğrulama — mevzuat güncelliği: Soruların dayandığı yönetmelik hükümlerinin bugün yürürlükte olup olmadığı, Resmî Gazete metinleri üzerinden </a:t>
            </a:r>
            <a:r>
              <a:rPr sz="1500" b="0" i="1">
                <a:solidFill>
                  <a:srgbClr val="222222"/>
                </a:solidFill>
              </a:rPr>
              <a:t>(mülga/değişik şerhleri dâhil)</a:t>
            </a:r>
            <a:r>
              <a:rPr sz="1500" b="0" i="0">
                <a:solidFill>
                  <a:srgbClr val="222222"/>
                </a:solidFill>
              </a:rPr>
              <a:t> denetlenmiştir. Bu denetim, ilk üç bulgunun kaynağıdır.</a:t>
            </a:r>
          </a:p>
          <a:p>
            <a:pPr>
              <a:spcAft>
                <a:spcPts val="1200"/>
              </a:spcAft>
            </a:pPr>
            <a:r>
              <a:rPr sz="1500" b="0" i="0">
                <a:solidFill>
                  <a:srgbClr val="222222"/>
                </a:solidFill>
              </a:rPr>
              <a:t>•  661 sorunun büyük çoğunluğunda (645/661) resmî cevap anahtarı ile bağımsız hesap/analiz tam olarak örtüşmüştür; aşağıdaki on altı bulgu, örtüşmeyen ya da dayanağı güncelliğini yitirmiş sorulardır.</a:t>
            </a:r>
            <a:r>
              <a:rPr sz="1500" b="0" i="1">
                <a:solidFill>
                  <a:srgbClr val="222222"/>
                </a:solidFill>
              </a:rPr>
              <a:t/>
            </a:r>
            <a:r>
              <a:rPr sz="1500" b="0" i="0">
                <a:solidFill>
                  <a:srgbClr val="222222"/>
                </a:solidFill>
              </a:rPr>
              <a:t/>
            </a:r>
          </a:p>
          <a:p>
            <a:pPr>
              <a:spcAft>
                <a:spcPts val="1200"/>
              </a:spcAft>
            </a:pPr>
            <a:r>
              <a:rPr sz="1500" b="0" i="0">
                <a:solidFill>
                  <a:srgbClr val="222222"/>
                </a:solidFill>
              </a:rPr>
              <a:t>•  Amacımız, bu sorularla çalışan adayların yanlış veya güncelliğini yitirmiş bilgiyle karşılaşmamasını sağlamak ve soru bankalarının kalitesine katkıda bulunmaktır.</a:t>
            </a:r>
          </a:p>
        </p:txBody>
      </p:sp>
      <p:sp>
        <p:nvSpPr>
          <p:cNvPr id="5" name="TextBox 4"/>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Amaç ve Yöntem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640080"/>
          </a:xfrm>
          <a:prstGeom prst="rect">
            <a:avLst/>
          </a:prstGeom>
          <a:noFill/>
        </p:spPr>
        <p:txBody>
          <a:bodyPr wrap="none">
            <a:spAutoFit/>
          </a:bodyPr>
          <a:lstStyle/>
          <a:p>
            <a:r>
              <a:rPr sz="2400" b="1" i="0">
                <a:solidFill>
                  <a:srgbClr val="FFFFFF"/>
                </a:solidFill>
              </a:rPr>
              <a:t>BULGULARIN ÖZETİ (1/2) — A-B Sınıfı</a:t>
            </a:r>
          </a:p>
        </p:txBody>
      </p:sp>
      <p:graphicFrame>
        <p:nvGraphicFramePr>
          <p:cNvPr id="4" name="Table 3"/>
          <p:cNvGraphicFramePr>
            <a:graphicFrameLocks noGrp="1"/>
          </p:cNvGraphicFramePr>
          <p:nvPr/>
        </p:nvGraphicFramePr>
        <p:xfrm>
          <a:off x="731520" y="1180440"/>
          <a:ext cx="10241280" cy="4190000"/>
        </p:xfrm>
        <a:graphic>
          <a:graphicData uri="http://schemas.openxmlformats.org/drawingml/2006/table">
            <a:tbl>
              <a:tblPr firstRow="1" bandRow="1">
                <a:tableStyleId>{5C22544A-7EE6-4342-B048-85BDC9FD1C3A}</a:tableStyleId>
              </a:tblPr>
              <a:tblGrid>
                <a:gridCol w="1554480"/>
                <a:gridCol w="1005840"/>
                <a:gridCol w="4754880"/>
                <a:gridCol w="1463040"/>
                <a:gridCol w="1463040"/>
              </a:tblGrid>
              <a:tr h="500000">
                <a:tc>
                  <a:txBody>
                    <a:bodyPr/>
                    <a:lstStyle/>
                    <a:p>
                      <a:r>
                        <a:rPr sz="1300" b="1" i="0">
                          <a:solidFill>
                            <a:srgbClr val="FFFFFF"/>
                          </a:solidFill>
                        </a:rPr>
                        <a:t>Soru</a:t>
                      </a:r>
                    </a:p>
                    <a:p>
                      <a:r>
                        <a:rPr sz="1300" b="1" i="0">
                          <a:solidFill>
                            <a:srgbClr val="FFFFFF"/>
                          </a:solidFill>
                        </a:rPr>
                        <a:t>Bankası</a:t>
                      </a:r>
                    </a:p>
                  </a:txBody>
                  <a:tcPr anchor="ctr">
                    <a:solidFill>
                      <a:srgbClr val="1F3864"/>
                    </a:solidFill>
                  </a:tcPr>
                </a:tc>
                <a:tc>
                  <a:txBody>
                    <a:bodyPr/>
                    <a:lstStyle/>
                    <a:p>
                      <a:r>
                        <a:rPr sz="1300" b="1" i="0">
                          <a:solidFill>
                            <a:srgbClr val="FFFFFF"/>
                          </a:solidFill>
                        </a:rPr>
                        <a:t>Soru</a:t>
                      </a:r>
                    </a:p>
                    <a:p>
                      <a:r>
                        <a:rPr sz="1300" b="1" i="0">
                          <a:solidFill>
                            <a:srgbClr val="FFFFFF"/>
                          </a:solidFill>
                        </a:rPr>
                        <a:t>No</a:t>
                      </a:r>
                    </a:p>
                  </a:txBody>
                  <a:tcPr anchor="ctr">
                    <a:solidFill>
                      <a:srgbClr val="1F3864"/>
                    </a:solidFill>
                  </a:tcPr>
                </a:tc>
                <a:tc>
                  <a:txBody>
                    <a:bodyPr/>
                    <a:lstStyle/>
                    <a:p>
                      <a:r>
                        <a:rPr sz="1300" b="1" i="0">
                          <a:solidFill>
                            <a:srgbClr val="FFFFFF"/>
                          </a:solidFill>
                        </a:rPr>
                        <a:t>Konu</a:t>
                      </a:r>
                    </a:p>
                  </a:txBody>
                  <a:tcPr anchor="ctr">
                    <a:solidFill>
                      <a:srgbClr val="1F3864"/>
                    </a:solidFill>
                  </a:tcPr>
                </a:tc>
                <a:tc>
                  <a:txBody>
                    <a:bodyPr/>
                    <a:lstStyle/>
                    <a:p>
                      <a:r>
                        <a:rPr sz="1300" b="1" i="0">
                          <a:solidFill>
                            <a:srgbClr val="FFFFFF"/>
                          </a:solidFill>
                        </a:rPr>
                        <a:t>Resmî</a:t>
                      </a:r>
                    </a:p>
                    <a:p>
                      <a:r>
                        <a:rPr sz="1300" b="1" i="0">
                          <a:solidFill>
                            <a:srgbClr val="FFFFFF"/>
                          </a:solidFill>
                        </a:rPr>
                        <a:t>Cevap</a:t>
                      </a:r>
                    </a:p>
                  </a:txBody>
                  <a:tcPr anchor="ctr">
                    <a:solidFill>
                      <a:srgbClr val="1F3864"/>
                    </a:solidFill>
                  </a:tcPr>
                </a:tc>
                <a:tc>
                  <a:txBody>
                    <a:bodyPr/>
                    <a:lstStyle/>
                    <a:p>
                      <a:r>
                        <a:rPr sz="1300" b="1" i="0">
                          <a:solidFill>
                            <a:srgbClr val="FFFFFF"/>
                          </a:solidFill>
                        </a:rPr>
                        <a:t>Önerilen</a:t>
                      </a:r>
                    </a:p>
                    <a:p>
                      <a:r>
                        <a:rPr sz="1300" b="1" i="0">
                          <a:solidFill>
                            <a:srgbClr val="FFFFFF"/>
                          </a:solidFill>
                        </a:rPr>
                        <a:t>Cevap</a:t>
                      </a:r>
                    </a:p>
                  </a:txBody>
                  <a:tcPr anchor="ctr">
                    <a:solidFill>
                      <a:srgbClr val="1F3864"/>
                    </a:solidFill>
                  </a:tcPr>
                </a:tc>
              </a:tr>
              <a:tr h="410000">
                <a:tc>
                  <a:txBody>
                    <a:bodyPr/>
                    <a:lstStyle/>
                    <a:p>
                      <a:r>
                        <a:rPr sz="1250" b="0" i="0">
                          <a:solidFill>
                            <a:srgbClr val="222222"/>
                          </a:solidFill>
                        </a:rPr>
                        <a:t>Düzenlemeler</a:t>
                      </a:r>
                    </a:p>
                  </a:txBody>
                  <a:tcPr anchor="ctr">
                    <a:solidFill>
                      <a:srgbClr val="FFFFFF"/>
                    </a:solidFill>
                  </a:tcPr>
                </a:tc>
                <a:tc>
                  <a:txBody>
                    <a:bodyPr/>
                    <a:lstStyle/>
                    <a:p>
                      <a:r>
                        <a:rPr sz="1250" b="0" i="0">
                          <a:solidFill>
                            <a:srgbClr val="222222"/>
                          </a:solidFill>
                        </a:rPr>
                        <a:t>17</a:t>
                      </a:r>
                    </a:p>
                  </a:txBody>
                  <a:tcPr anchor="ctr">
                    <a:solidFill>
                      <a:srgbClr val="FFFFFF"/>
                    </a:solidFill>
                  </a:tcPr>
                </a:tc>
                <a:tc>
                  <a:txBody>
                    <a:bodyPr/>
                    <a:lstStyle/>
                    <a:p>
                      <a:r>
                        <a:rPr sz="1250" b="0" i="0">
                          <a:solidFill>
                            <a:srgbClr val="222222"/>
                          </a:solidFill>
                        </a:rPr>
                        <a:t>Ruhsat muafiyeti — mülga yönetmeliğe atıf</a:t>
                      </a:r>
                    </a:p>
                  </a:txBody>
                  <a:tcPr anchor="ctr">
                    <a:solidFill>
                      <a:srgbClr val="FFFFFF"/>
                    </a:solidFill>
                  </a:tcPr>
                </a:tc>
                <a:tc>
                  <a:txBody>
                    <a:bodyPr/>
                    <a:lstStyle/>
                    <a:p>
                      <a:r>
                        <a:rPr sz="1250" b="1" i="0">
                          <a:solidFill>
                            <a:srgbClr val="A92B2B"/>
                          </a:solidFill>
                        </a:rPr>
                        <a:t>(b)</a:t>
                      </a:r>
                    </a:p>
                  </a:txBody>
                  <a:tcPr anchor="ctr">
                    <a:solidFill>
                      <a:srgbClr val="FFFFFF"/>
                    </a:solidFill>
                  </a:tcPr>
                </a:tc>
                <a:tc>
                  <a:txBody>
                    <a:bodyPr/>
                    <a:lstStyle/>
                    <a:p>
                      <a:r>
                        <a:rPr sz="1250" b="1" i="0">
                          <a:solidFill>
                            <a:srgbClr val="2E7D32"/>
                          </a:solidFill>
                        </a:rPr>
                        <a:t>şıklarda yok</a:t>
                      </a:r>
                    </a:p>
                  </a:txBody>
                  <a:tcPr anchor="ctr">
                    <a:solidFill>
                      <a:srgbClr val="FFFFFF"/>
                    </a:solidFill>
                  </a:tcPr>
                </a:tc>
              </a:tr>
              <a:tr h="410000">
                <a:tc>
                  <a:txBody>
                    <a:bodyPr/>
                    <a:lstStyle/>
                    <a:p>
                      <a:r>
                        <a:rPr sz="1250" b="0" i="0">
                          <a:solidFill>
                            <a:srgbClr val="222222"/>
                          </a:solidFill>
                        </a:rPr>
                        <a:t>Düzenlemeler</a:t>
                      </a:r>
                    </a:p>
                  </a:txBody>
                  <a:tcPr anchor="ctr">
                    <a:solidFill>
                      <a:srgbClr val="EFF3F8"/>
                    </a:solidFill>
                  </a:tcPr>
                </a:tc>
                <a:tc>
                  <a:txBody>
                    <a:bodyPr/>
                    <a:lstStyle/>
                    <a:p>
                      <a:r>
                        <a:rPr sz="1250" b="0" i="0">
                          <a:solidFill>
                            <a:srgbClr val="222222"/>
                          </a:solidFill>
                        </a:rPr>
                        <a:t>42</a:t>
                      </a:r>
                    </a:p>
                  </a:txBody>
                  <a:tcPr anchor="ctr">
                    <a:solidFill>
                      <a:srgbClr val="EFF3F8"/>
                    </a:solidFill>
                  </a:tcPr>
                </a:tc>
                <a:tc>
                  <a:txBody>
                    <a:bodyPr/>
                    <a:lstStyle/>
                    <a:p>
                      <a:r>
                        <a:rPr sz="1250" b="0" i="0">
                          <a:solidFill>
                            <a:srgbClr val="222222"/>
                          </a:solidFill>
                        </a:rPr>
                        <a:t>Amatör bant planı — mülga yönetmeliğe atıf</a:t>
                      </a:r>
                    </a:p>
                  </a:txBody>
                  <a:tcPr anchor="ctr">
                    <a:solidFill>
                      <a:srgbClr val="EFF3F8"/>
                    </a:solidFill>
                  </a:tcPr>
                </a:tc>
                <a:tc>
                  <a:txBody>
                    <a:bodyPr/>
                    <a:lstStyle/>
                    <a:p>
                      <a:r>
                        <a:rPr sz="1250" b="1" i="0">
                          <a:solidFill>
                            <a:srgbClr val="A92B2B"/>
                          </a:solidFill>
                        </a:rPr>
                        <a:t>(a)</a:t>
                      </a:r>
                    </a:p>
                  </a:txBody>
                  <a:tcPr anchor="ctr">
                    <a:solidFill>
                      <a:srgbClr val="EFF3F8"/>
                    </a:solidFill>
                  </a:tcPr>
                </a:tc>
                <a:tc>
                  <a:txBody>
                    <a:bodyPr/>
                    <a:lstStyle/>
                    <a:p>
                      <a:r>
                        <a:rPr sz="1250" b="1" i="0">
                          <a:solidFill>
                            <a:srgbClr val="2E7D32"/>
                          </a:solidFill>
                        </a:rPr>
                        <a:t>şıklarda yok</a:t>
                      </a:r>
                    </a:p>
                  </a:txBody>
                  <a:tcPr anchor="ctr">
                    <a:solidFill>
                      <a:srgbClr val="EFF3F8"/>
                    </a:solidFill>
                  </a:tcPr>
                </a:tc>
              </a:tr>
              <a:tr h="410000">
                <a:tc>
                  <a:txBody>
                    <a:bodyPr/>
                    <a:lstStyle/>
                    <a:p>
                      <a:r>
                        <a:rPr sz="1250" b="0" i="0">
                          <a:solidFill>
                            <a:srgbClr val="222222"/>
                          </a:solidFill>
                        </a:rPr>
                        <a:t>Düzenlemeler</a:t>
                      </a:r>
                    </a:p>
                  </a:txBody>
                  <a:tcPr anchor="ctr">
                    <a:solidFill>
                      <a:srgbClr val="FFFFFF"/>
                    </a:solidFill>
                  </a:tcPr>
                </a:tc>
                <a:tc>
                  <a:txBody>
                    <a:bodyPr/>
                    <a:lstStyle/>
                    <a:p>
                      <a:r>
                        <a:rPr sz="1250" b="0" i="0">
                          <a:solidFill>
                            <a:srgbClr val="222222"/>
                          </a:solidFill>
                        </a:rPr>
                        <a:t>60</a:t>
                      </a:r>
                    </a:p>
                  </a:txBody>
                  <a:tcPr anchor="ctr">
                    <a:solidFill>
                      <a:srgbClr val="FFFFFF"/>
                    </a:solidFill>
                  </a:tcPr>
                </a:tc>
                <a:tc>
                  <a:txBody>
                    <a:bodyPr/>
                    <a:lstStyle/>
                    <a:p>
                      <a:r>
                        <a:rPr sz="1250" b="0" i="0">
                          <a:solidFill>
                            <a:srgbClr val="222222"/>
                          </a:solidFill>
                        </a:rPr>
                        <a:t>Türkiye'nin ITU bölgesi</a:t>
                      </a:r>
                    </a:p>
                  </a:txBody>
                  <a:tcPr anchor="ctr">
                    <a:solidFill>
                      <a:srgbClr val="FFFFFF"/>
                    </a:solidFill>
                  </a:tcPr>
                </a:tc>
                <a:tc>
                  <a:txBody>
                    <a:bodyPr/>
                    <a:lstStyle/>
                    <a:p>
                      <a:r>
                        <a:rPr sz="1250" b="1" i="0">
                          <a:solidFill>
                            <a:srgbClr val="A92B2B"/>
                          </a:solidFill>
                        </a:rPr>
                        <a:t>(b)</a:t>
                      </a:r>
                    </a:p>
                  </a:txBody>
                  <a:tcPr anchor="ctr">
                    <a:solidFill>
                      <a:srgbClr val="FFFFFF"/>
                    </a:solidFill>
                  </a:tcPr>
                </a:tc>
                <a:tc>
                  <a:txBody>
                    <a:bodyPr/>
                    <a:lstStyle/>
                    <a:p>
                      <a:r>
                        <a:rPr sz="1250" b="1" i="0">
                          <a:solidFill>
                            <a:srgbClr val="2E7D32"/>
                          </a:solidFill>
                        </a:rPr>
                        <a:t>(d)</a:t>
                      </a:r>
                    </a:p>
                  </a:txBody>
                  <a:tcPr anchor="ctr">
                    <a:solidFill>
                      <a:srgbClr val="FFFFFF"/>
                    </a:solidFill>
                  </a:tcPr>
                </a:tc>
              </a:tr>
              <a:tr h="410000">
                <a:tc>
                  <a:txBody>
                    <a:bodyPr/>
                    <a:lstStyle/>
                    <a:p>
                      <a:r>
                        <a:rPr sz="1250" b="0" i="0">
                          <a:solidFill>
                            <a:srgbClr val="222222"/>
                          </a:solidFill>
                        </a:rPr>
                        <a:t>İşletme</a:t>
                      </a:r>
                    </a:p>
                  </a:txBody>
                  <a:tcPr anchor="ctr">
                    <a:solidFill>
                      <a:srgbClr val="EFF3F8"/>
                    </a:solidFill>
                  </a:tcPr>
                </a:tc>
                <a:tc>
                  <a:txBody>
                    <a:bodyPr/>
                    <a:lstStyle/>
                    <a:p>
                      <a:r>
                        <a:rPr sz="1250" b="0" i="0">
                          <a:solidFill>
                            <a:srgbClr val="222222"/>
                          </a:solidFill>
                        </a:rPr>
                        <a:t>22</a:t>
                      </a:r>
                    </a:p>
                  </a:txBody>
                  <a:tcPr anchor="ctr">
                    <a:solidFill>
                      <a:srgbClr val="EFF3F8"/>
                    </a:solidFill>
                  </a:tcPr>
                </a:tc>
                <a:tc>
                  <a:txBody>
                    <a:bodyPr/>
                    <a:lstStyle/>
                    <a:p>
                      <a:r>
                        <a:rPr sz="1250" b="0" i="0">
                          <a:solidFill>
                            <a:srgbClr val="222222"/>
                          </a:solidFill>
                        </a:rPr>
                        <a:t>“IARU ZONE 20” — kavram hatası</a:t>
                      </a:r>
                    </a:p>
                  </a:txBody>
                  <a:tcPr anchor="ctr">
                    <a:solidFill>
                      <a:srgbClr val="EFF3F8"/>
                    </a:solidFill>
                  </a:tcPr>
                </a:tc>
                <a:tc>
                  <a:txBody>
                    <a:bodyPr/>
                    <a:lstStyle/>
                    <a:p>
                      <a:r>
                        <a:rPr sz="1250" b="1" i="0">
                          <a:solidFill>
                            <a:srgbClr val="A92B2B"/>
                          </a:solidFill>
                        </a:rPr>
                        <a:t>(c)</a:t>
                      </a:r>
                    </a:p>
                  </a:txBody>
                  <a:tcPr anchor="ctr">
                    <a:solidFill>
                      <a:srgbClr val="EFF3F8"/>
                    </a:solidFill>
                  </a:tcPr>
                </a:tc>
                <a:tc>
                  <a:txBody>
                    <a:bodyPr/>
                    <a:lstStyle/>
                    <a:p>
                      <a:r>
                        <a:rPr sz="1250" b="1" i="0">
                          <a:solidFill>
                            <a:srgbClr val="2E7D32"/>
                          </a:solidFill>
                        </a:rPr>
                        <a:t>soru metni †</a:t>
                      </a:r>
                    </a:p>
                  </a:txBody>
                  <a:tcPr anchor="ctr">
                    <a:solidFill>
                      <a:srgbClr val="EFF3F8"/>
                    </a:solidFill>
                  </a:tcPr>
                </a:tc>
              </a:tr>
              <a:tr h="410000">
                <a:tc>
                  <a:txBody>
                    <a:bodyPr/>
                    <a:lstStyle/>
                    <a:p>
                      <a:r>
                        <a:rPr sz="1250" b="0" i="0">
                          <a:solidFill>
                            <a:srgbClr val="222222"/>
                          </a:solidFill>
                        </a:rPr>
                        <a:t>İşletme</a:t>
                      </a:r>
                    </a:p>
                  </a:txBody>
                  <a:tcPr anchor="ctr">
                    <a:solidFill>
                      <a:srgbClr val="FFFFFF"/>
                    </a:solidFill>
                  </a:tcPr>
                </a:tc>
                <a:tc>
                  <a:txBody>
                    <a:bodyPr/>
                    <a:lstStyle/>
                    <a:p>
                      <a:r>
                        <a:rPr sz="1250" b="0" i="0">
                          <a:solidFill>
                            <a:srgbClr val="222222"/>
                          </a:solidFill>
                        </a:rPr>
                        <a:t>43</a:t>
                      </a:r>
                    </a:p>
                  </a:txBody>
                  <a:tcPr anchor="ctr">
                    <a:solidFill>
                      <a:srgbClr val="FFFFFF"/>
                    </a:solidFill>
                  </a:tcPr>
                </a:tc>
                <a:tc>
                  <a:txBody>
                    <a:bodyPr/>
                    <a:lstStyle/>
                    <a:p>
                      <a:r>
                        <a:rPr sz="1250" b="0" i="0">
                          <a:solidFill>
                            <a:srgbClr val="222222"/>
                          </a:solidFill>
                        </a:rPr>
                        <a:t>CQ çağrısı — mod zorunluluğu</a:t>
                      </a:r>
                    </a:p>
                  </a:txBody>
                  <a:tcPr anchor="ctr">
                    <a:solidFill>
                      <a:srgbClr val="FFFFFF"/>
                    </a:solidFill>
                  </a:tcPr>
                </a:tc>
                <a:tc>
                  <a:txBody>
                    <a:bodyPr/>
                    <a:lstStyle/>
                    <a:p>
                      <a:r>
                        <a:rPr sz="1250" b="1" i="0">
                          <a:solidFill>
                            <a:srgbClr val="A92B2B"/>
                          </a:solidFill>
                        </a:rPr>
                        <a:t>(b)</a:t>
                      </a:r>
                    </a:p>
                  </a:txBody>
                  <a:tcPr anchor="ctr">
                    <a:solidFill>
                      <a:srgbClr val="FFFFFF"/>
                    </a:solidFill>
                  </a:tcPr>
                </a:tc>
                <a:tc>
                  <a:txBody>
                    <a:bodyPr/>
                    <a:lstStyle/>
                    <a:p>
                      <a:r>
                        <a:rPr sz="1250" b="1" i="0">
                          <a:solidFill>
                            <a:srgbClr val="2E7D32"/>
                          </a:solidFill>
                        </a:rPr>
                        <a:t>(d)</a:t>
                      </a:r>
                    </a:p>
                  </a:txBody>
                  <a:tcPr anchor="ctr">
                    <a:solidFill>
                      <a:srgbClr val="FFFFFF"/>
                    </a:solidFill>
                  </a:tcPr>
                </a:tc>
              </a:tr>
              <a:tr h="410000">
                <a:tc>
                  <a:txBody>
                    <a:bodyPr/>
                    <a:lstStyle/>
                    <a:p>
                      <a:r>
                        <a:rPr sz="1250" b="0" i="0">
                          <a:solidFill>
                            <a:srgbClr val="222222"/>
                          </a:solidFill>
                        </a:rPr>
                        <a:t>İşletme</a:t>
                      </a:r>
                    </a:p>
                  </a:txBody>
                  <a:tcPr anchor="ctr">
                    <a:solidFill>
                      <a:srgbClr val="EFF3F8"/>
                    </a:solidFill>
                  </a:tcPr>
                </a:tc>
                <a:tc>
                  <a:txBody>
                    <a:bodyPr/>
                    <a:lstStyle/>
                    <a:p>
                      <a:r>
                        <a:rPr sz="1250" b="0" i="0">
                          <a:solidFill>
                            <a:srgbClr val="222222"/>
                          </a:solidFill>
                        </a:rPr>
                        <a:t>89</a:t>
                      </a:r>
                    </a:p>
                  </a:txBody>
                  <a:tcPr anchor="ctr">
                    <a:solidFill>
                      <a:srgbClr val="EFF3F8"/>
                    </a:solidFill>
                  </a:tcPr>
                </a:tc>
                <a:tc>
                  <a:txBody>
                    <a:bodyPr/>
                    <a:lstStyle/>
                    <a:p>
                      <a:r>
                        <a:rPr sz="1250" b="0" i="0">
                          <a:solidFill>
                            <a:srgbClr val="222222"/>
                          </a:solidFill>
                        </a:rPr>
                        <a:t>TA2KA — dernek çağrı işareti ön eki</a:t>
                      </a:r>
                    </a:p>
                  </a:txBody>
                  <a:tcPr anchor="ctr">
                    <a:solidFill>
                      <a:srgbClr val="EFF3F8"/>
                    </a:solidFill>
                  </a:tcPr>
                </a:tc>
                <a:tc>
                  <a:txBody>
                    <a:bodyPr/>
                    <a:lstStyle/>
                    <a:p>
                      <a:r>
                        <a:rPr sz="1250" b="1" i="0">
                          <a:solidFill>
                            <a:srgbClr val="A92B2B"/>
                          </a:solidFill>
                        </a:rPr>
                        <a:t>(b)</a:t>
                      </a:r>
                    </a:p>
                  </a:txBody>
                  <a:tcPr anchor="ctr">
                    <a:solidFill>
                      <a:srgbClr val="EFF3F8"/>
                    </a:solidFill>
                  </a:tcPr>
                </a:tc>
                <a:tc>
                  <a:txBody>
                    <a:bodyPr/>
                    <a:lstStyle/>
                    <a:p>
                      <a:r>
                        <a:rPr sz="1250" b="1" i="0">
                          <a:solidFill>
                            <a:srgbClr val="2E7D32"/>
                          </a:solidFill>
                        </a:rPr>
                        <a:t>(a)</a:t>
                      </a:r>
                    </a:p>
                  </a:txBody>
                  <a:tcPr anchor="ctr">
                    <a:solidFill>
                      <a:srgbClr val="EFF3F8"/>
                    </a:solidFill>
                  </a:tcPr>
                </a:tc>
              </a:tr>
              <a:tr h="410000">
                <a:tc>
                  <a:txBody>
                    <a:bodyPr/>
                    <a:lstStyle/>
                    <a:p>
                      <a:r>
                        <a:rPr sz="1250" b="0" i="0">
                          <a:solidFill>
                            <a:srgbClr val="222222"/>
                          </a:solidFill>
                        </a:rPr>
                        <a:t>Teknik</a:t>
                      </a:r>
                    </a:p>
                  </a:txBody>
                  <a:tcPr anchor="ctr">
                    <a:solidFill>
                      <a:srgbClr val="FFFFFF"/>
                    </a:solidFill>
                  </a:tcPr>
                </a:tc>
                <a:tc>
                  <a:txBody>
                    <a:bodyPr/>
                    <a:lstStyle/>
                    <a:p>
                      <a:r>
                        <a:rPr sz="1250" b="0" i="0">
                          <a:solidFill>
                            <a:srgbClr val="222222"/>
                          </a:solidFill>
                        </a:rPr>
                        <a:t>46</a:t>
                      </a:r>
                    </a:p>
                  </a:txBody>
                  <a:tcPr anchor="ctr">
                    <a:solidFill>
                      <a:srgbClr val="FFFFFF"/>
                    </a:solidFill>
                  </a:tcPr>
                </a:tc>
                <a:tc>
                  <a:txBody>
                    <a:bodyPr/>
                    <a:lstStyle/>
                    <a:p>
                      <a:r>
                        <a:rPr sz="1250" b="0" i="0">
                          <a:solidFill>
                            <a:srgbClr val="222222"/>
                          </a:solidFill>
                        </a:rPr>
                        <a:t>RMS → tepeden tepeye değer</a:t>
                      </a:r>
                    </a:p>
                  </a:txBody>
                  <a:tcPr anchor="ctr">
                    <a:solidFill>
                      <a:srgbClr val="FFFFFF"/>
                    </a:solidFill>
                  </a:tcPr>
                </a:tc>
                <a:tc>
                  <a:txBody>
                    <a:bodyPr/>
                    <a:lstStyle/>
                    <a:p>
                      <a:r>
                        <a:rPr sz="1250" b="1" i="0">
                          <a:solidFill>
                            <a:srgbClr val="A92B2B"/>
                          </a:solidFill>
                        </a:rPr>
                        <a:t>(a)</a:t>
                      </a:r>
                    </a:p>
                  </a:txBody>
                  <a:tcPr anchor="ctr">
                    <a:solidFill>
                      <a:srgbClr val="FFFFFF"/>
                    </a:solidFill>
                  </a:tcPr>
                </a:tc>
                <a:tc>
                  <a:txBody>
                    <a:bodyPr/>
                    <a:lstStyle/>
                    <a:p>
                      <a:r>
                        <a:rPr sz="1250" b="1" i="0">
                          <a:solidFill>
                            <a:srgbClr val="2E7D32"/>
                          </a:solidFill>
                        </a:rPr>
                        <a:t>(c) *</a:t>
                      </a:r>
                    </a:p>
                  </a:txBody>
                  <a:tcPr anchor="ctr">
                    <a:solidFill>
                      <a:srgbClr val="FFFFFF"/>
                    </a:solidFill>
                  </a:tcPr>
                </a:tc>
              </a:tr>
              <a:tr h="410000">
                <a:tc>
                  <a:txBody>
                    <a:bodyPr/>
                    <a:lstStyle/>
                    <a:p>
                      <a:r>
                        <a:rPr sz="1250" b="0" i="0">
                          <a:solidFill>
                            <a:srgbClr val="222222"/>
                          </a:solidFill>
                        </a:rPr>
                        <a:t>Teknik</a:t>
                      </a:r>
                    </a:p>
                  </a:txBody>
                  <a:tcPr anchor="ctr">
                    <a:solidFill>
                      <a:srgbClr val="EFF3F8"/>
                    </a:solidFill>
                  </a:tcPr>
                </a:tc>
                <a:tc>
                  <a:txBody>
                    <a:bodyPr/>
                    <a:lstStyle/>
                    <a:p>
                      <a:r>
                        <a:rPr sz="1250" b="0" i="0">
                          <a:solidFill>
                            <a:srgbClr val="222222"/>
                          </a:solidFill>
                        </a:rPr>
                        <a:t>66</a:t>
                      </a:r>
                    </a:p>
                  </a:txBody>
                  <a:tcPr anchor="ctr">
                    <a:solidFill>
                      <a:srgbClr val="EFF3F8"/>
                    </a:solidFill>
                  </a:tcPr>
                </a:tc>
                <a:tc>
                  <a:txBody>
                    <a:bodyPr/>
                    <a:lstStyle/>
                    <a:p>
                      <a:r>
                        <a:rPr sz="1250" b="0" i="0">
                          <a:solidFill>
                            <a:srgbClr val="222222"/>
                          </a:solidFill>
                        </a:rPr>
                        <a:t>LC rezonans frekansı hesabı</a:t>
                      </a:r>
                    </a:p>
                  </a:txBody>
                  <a:tcPr anchor="ctr">
                    <a:solidFill>
                      <a:srgbClr val="EFF3F8"/>
                    </a:solidFill>
                  </a:tcPr>
                </a:tc>
                <a:tc>
                  <a:txBody>
                    <a:bodyPr/>
                    <a:lstStyle/>
                    <a:p>
                      <a:r>
                        <a:rPr sz="1250" b="1" i="0">
                          <a:solidFill>
                            <a:srgbClr val="A92B2B"/>
                          </a:solidFill>
                        </a:rPr>
                        <a:t>(b)</a:t>
                      </a:r>
                    </a:p>
                  </a:txBody>
                  <a:tcPr anchor="ctr">
                    <a:solidFill>
                      <a:srgbClr val="EFF3F8"/>
                    </a:solidFill>
                  </a:tcPr>
                </a:tc>
                <a:tc>
                  <a:txBody>
                    <a:bodyPr/>
                    <a:lstStyle/>
                    <a:p>
                      <a:r>
                        <a:rPr sz="1250" b="1" i="0">
                          <a:solidFill>
                            <a:srgbClr val="2E7D32"/>
                          </a:solidFill>
                        </a:rPr>
                        <a:t>(c) *</a:t>
                      </a:r>
                    </a:p>
                  </a:txBody>
                  <a:tcPr anchor="ctr">
                    <a:solidFill>
                      <a:srgbClr val="EFF3F8"/>
                    </a:solidFill>
                  </a:tcPr>
                </a:tc>
              </a:tr>
              <a:tr h="410000">
                <a:tc>
                  <a:txBody>
                    <a:bodyPr/>
                    <a:lstStyle/>
                    <a:p>
                      <a:r>
                        <a:rPr sz="1250" b="0" i="0">
                          <a:solidFill>
                            <a:srgbClr val="222222"/>
                          </a:solidFill>
                        </a:rPr>
                        <a:t>Teknik</a:t>
                      </a:r>
                    </a:p>
                  </a:txBody>
                  <a:tcPr anchor="ctr">
                    <a:solidFill>
                      <a:srgbClr val="FFFFFF"/>
                    </a:solidFill>
                  </a:tcPr>
                </a:tc>
                <a:tc>
                  <a:txBody>
                    <a:bodyPr/>
                    <a:lstStyle/>
                    <a:p>
                      <a:r>
                        <a:rPr sz="1250" b="0" i="0">
                          <a:solidFill>
                            <a:srgbClr val="222222"/>
                          </a:solidFill>
                        </a:rPr>
                        <a:t>120</a:t>
                      </a:r>
                    </a:p>
                  </a:txBody>
                  <a:tcPr anchor="ctr">
                    <a:solidFill>
                      <a:srgbClr val="FFFFFF"/>
                    </a:solidFill>
                  </a:tcPr>
                </a:tc>
                <a:tc>
                  <a:txBody>
                    <a:bodyPr/>
                    <a:lstStyle/>
                    <a:p>
                      <a:r>
                        <a:rPr sz="1250" b="0" i="0">
                          <a:solidFill>
                            <a:srgbClr val="222222"/>
                          </a:solidFill>
                        </a:rPr>
                        <a:t>Dipol anten kısalma sebebi</a:t>
                      </a:r>
                    </a:p>
                  </a:txBody>
                  <a:tcPr anchor="ctr">
                    <a:solidFill>
                      <a:srgbClr val="FFFFFF"/>
                    </a:solidFill>
                  </a:tcPr>
                </a:tc>
                <a:tc>
                  <a:txBody>
                    <a:bodyPr/>
                    <a:lstStyle/>
                    <a:p>
                      <a:r>
                        <a:rPr sz="1250" b="1" i="0">
                          <a:solidFill>
                            <a:srgbClr val="A92B2B"/>
                          </a:solidFill>
                        </a:rPr>
                        <a:t>(b)</a:t>
                      </a:r>
                    </a:p>
                  </a:txBody>
                  <a:tcPr anchor="ctr">
                    <a:solidFill>
                      <a:srgbClr val="FFFFFF"/>
                    </a:solidFill>
                  </a:tcPr>
                </a:tc>
                <a:tc>
                  <a:txBody>
                    <a:bodyPr/>
                    <a:lstStyle/>
                    <a:p>
                      <a:r>
                        <a:rPr sz="1250" b="1" i="0">
                          <a:solidFill>
                            <a:srgbClr val="2E7D32"/>
                          </a:solidFill>
                        </a:rPr>
                        <a:t>(d)</a:t>
                      </a:r>
                    </a:p>
                  </a:txBody>
                  <a:tcPr anchor="ctr">
                    <a:solidFill>
                      <a:srgbClr val="FFFFFF"/>
                    </a:solidFill>
                  </a:tcPr>
                </a:tc>
              </a:tr>
            </a:tbl>
          </a:graphicData>
        </a:graphic>
      </p:graphicFrame>
      <p:sp>
        <p:nvSpPr>
          <p:cNvPr id="5" name="TextBox 4"/>
          <p:cNvSpPr txBox="1"/>
          <p:nvPr/>
        </p:nvSpPr>
        <p:spPr>
          <a:xfrm>
            <a:off x="731520" y="5560000"/>
            <a:ext cx="10728655" cy="900000"/>
          </a:xfrm>
          <a:prstGeom prst="rect">
            <a:avLst/>
          </a:prstGeom>
          <a:noFill/>
        </p:spPr>
        <p:txBody>
          <a:bodyPr wrap="square">
            <a:spAutoFit/>
          </a:bodyPr>
          <a:lstStyle/>
          <a:p>
            <a:pPr>
              <a:spcAft>
                <a:spcPts val="600"/>
              </a:spcAft>
            </a:pPr>
            <a:r>
              <a:rPr sz="1200" b="0" i="1">
                <a:solidFill>
                  <a:srgbClr val="222222"/>
                </a:solidFill>
              </a:rPr>
              <a:t>(*) Soru 46 ve 66'da iki olası düzeltme yolu vardır — soru metni/değerleri mi, yoksa cevap anahtarı mı düzeltilmeli. (†) İşletme 22'de soru metninin düzeltilmesi önerilmektedir. C sınıfı bulguları sonraki slayttadır.</a:t>
            </a:r>
            <a:r>
              <a:rPr sz="1200" b="0" i="0">
                <a:solidFill>
                  <a:srgbClr val="222222"/>
                </a:solidFill>
              </a:rPr>
              <a:t/>
            </a:r>
            <a:r>
              <a:rPr sz="1200" b="0" i="1">
                <a:solidFill>
                  <a:srgbClr val="222222"/>
                </a:solidFill>
              </a:rPr>
              <a:t/>
            </a:r>
            <a:r>
              <a:rPr sz="1200" b="0" i="0">
                <a:solidFill>
                  <a:srgbClr val="222222"/>
                </a:solidFill>
              </a:rPr>
              <a:t/>
            </a:r>
          </a:p>
          <a:p>
            <a:pPr>
              <a:spcAft>
                <a:spcPts val="0"/>
              </a:spcAft>
            </a:pPr>
            <a:r>
              <a:rPr sz="1200" b="0" i="0">
                <a:solidFill>
                  <a:srgbClr val="222222"/>
                </a:solidFill>
              </a:rPr>
              <a:t>Aşağıdaki slaytlarda her bulgu; orijinal soru, resmî işaretli cevap, bağımsız gerekçe/kanıt ve önerilen düzeltme ile sunulmuştur.</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Bulguların Özeti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1</a:t>
            </a:r>
            <a:r>
              <a:rPr sz="1500" b="0" i="0">
                <a:solidFill>
                  <a:srgbClr val="D6E4F0"/>
                </a:solidFill>
              </a:rPr>
              <a:t>   ·   Düzenlemeler Soru Bankası, Soru 17 — Mülga Yönetmeliğe Atıf</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250" b="1" i="0">
                <a:solidFill>
                  <a:srgbClr val="222222"/>
                </a:solidFill>
              </a:rPr>
              <a:t>Frekans tahsisine ihtiyaç duyulmayan, özel amaçlar için tahsis edilmiş frekans bandlarında ve çıkış gücünde çalışan … telsiz cihaz ve sistemlerinin, herhangi bir telsiz kurma ve kullanma iznine ve telsiz ruhsatnamesine ihtiyaç göstermeksizin kurulması ve kullanılması ile ilgili usul ve esasları belirleyen yönetmelik hangisidir?</a:t>
            </a:r>
          </a:p>
          <a:p>
            <a:pPr>
              <a:spcAft>
                <a:spcPts val="600"/>
              </a:spcAft>
            </a:pPr>
            <a:r>
              <a:rPr sz="1350" b="0" i="0">
                <a:solidFill>
                  <a:srgbClr val="222222"/>
                </a:solidFill>
              </a:rPr>
              <a:t>a)  </a:t>
            </a:r>
            <a:r>
              <a:rPr sz="1350" b="0" i="0">
                <a:solidFill>
                  <a:srgbClr val="222222"/>
                </a:solidFill>
              </a:rPr>
              <a:t>Deniz ve Hava Bandı Telsiz Haberleşme Sistemlerinin Kurulması … Dair Yönetmelik</a:t>
            </a:r>
          </a:p>
          <a:p>
            <a:pPr>
              <a:spcAft>
                <a:spcPts val="600"/>
              </a:spcAft>
            </a:pPr>
            <a:r>
              <a:rPr sz="1350" b="1" i="0">
                <a:solidFill>
                  <a:srgbClr val="A92B2B"/>
                </a:solidFill>
              </a:rPr>
              <a:t>b)  </a:t>
            </a:r>
            <a:r>
              <a:rPr sz="1350" b="1" i="0">
                <a:solidFill>
                  <a:srgbClr val="A92B2B"/>
                </a:solidFill>
              </a:rPr>
              <a:t>Özel Telsiz Sistemleri Yönetmeliği</a:t>
            </a:r>
            <a:r>
              <a:rPr sz="1150" b="0" i="0">
                <a:solidFill>
                  <a:srgbClr val="A92B2B"/>
                </a:solidFill>
              </a:rPr>
              <a:t>   ← Resmî cevap anahtarı</a:t>
            </a:r>
          </a:p>
          <a:p>
            <a:pPr>
              <a:spcAft>
                <a:spcPts val="600"/>
              </a:spcAft>
            </a:pPr>
            <a:r>
              <a:rPr sz="1350" b="0" i="0">
                <a:solidFill>
                  <a:srgbClr val="222222"/>
                </a:solidFill>
              </a:rPr>
              <a:t>c)  </a:t>
            </a:r>
            <a:r>
              <a:rPr sz="1350" b="0" i="0">
                <a:solidFill>
                  <a:srgbClr val="222222"/>
                </a:solidFill>
              </a:rPr>
              <a:t>Amatör Telsizcilik Sınav ve Belgelendirme Yönetmeliği</a:t>
            </a:r>
          </a:p>
          <a:p>
            <a:pPr>
              <a:spcAft>
                <a:spcPts val="600"/>
              </a:spcAft>
            </a:pPr>
            <a:r>
              <a:rPr sz="1350" b="0" i="0">
                <a:solidFill>
                  <a:srgbClr val="222222"/>
                </a:solidFill>
              </a:rPr>
              <a:t>d)  </a:t>
            </a:r>
            <a:r>
              <a:rPr sz="1350" b="0" i="0">
                <a:solidFill>
                  <a:srgbClr val="222222"/>
                </a:solidFill>
              </a:rPr>
              <a:t>Telsiz İşlemlerine İlişkin Usul ve Esaslar Hakkında Yönetmelik</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Soru metninde tarif edilen kapsam bugün Frekans Tahsisinden Muaf Telsiz Cihaz ve Sistemleri Hakkında Yönetmelik'e </a:t>
            </a:r>
            <a:r>
              <a:rPr sz="1300" b="0" i="1">
                <a:solidFill>
                  <a:srgbClr val="222222"/>
                </a:solidFill>
              </a:rPr>
              <a:t>(FTM Yönetmeliği)</a:t>
            </a:r>
            <a:r>
              <a:rPr sz="1300" b="0" i="0">
                <a:solidFill>
                  <a:srgbClr val="222222"/>
                </a:solidFill>
              </a:rPr>
              <a:t> aittir. İşaretli cevaptaki Özel Telsiz Sistemleri Yönetmeliği </a:t>
            </a:r>
            <a:r>
              <a:rPr sz="1300" b="0" i="1">
                <a:solidFill>
                  <a:srgbClr val="222222"/>
                </a:solidFill>
              </a:rPr>
              <a:t>(18/7/2009 tarihli ve 27292 sayılı Resmî Gazete)</a:t>
            </a:r>
            <a:r>
              <a:rPr sz="1300" b="0" i="0">
                <a:solidFill>
                  <a:srgbClr val="222222"/>
                </a:solidFill>
              </a:rPr>
              <a:t>, FTM Yönetmeliği'nin </a:t>
            </a:r>
            <a:r>
              <a:rPr sz="1300" b="0" i="1">
                <a:solidFill>
                  <a:srgbClr val="222222"/>
                </a:solidFill>
              </a:rPr>
              <a:t>(27/11/2018 tarihli ve 30608 sayılı Resmî Gazete)</a:t>
            </a:r>
            <a:r>
              <a:rPr sz="1300" b="0" i="0">
                <a:solidFill>
                  <a:srgbClr val="222222"/>
                </a:solidFill>
              </a:rPr>
              <a:t> 9 uncu maddesinin ikinci fıkrasıyla yürürlükten kaldırılmıştır. Aynı Yönetmeliğin 8 inci maddesi, mülga Yönetmeliğe yapılan atıfların FTM Yönetmeliği'ne yapılmış sayılacağını hükme bağlamaktadır. Dolayısıyla bugün yürürlükteki doğru cevap, dört şıkkın hiçbirinde yer almamaktadır.</a:t>
            </a:r>
          </a:p>
          <a:p>
            <a:pPr>
              <a:spcAft>
                <a:spcPts val="400"/>
              </a:spcAft>
            </a:pPr>
            <a:r>
              <a:rPr sz="1300" b="1" i="0">
                <a:solidFill>
                  <a:srgbClr val="C05000"/>
                </a:solidFill>
              </a:rPr>
              <a:t>ÖNERİLEN DÜZELTME</a:t>
            </a:r>
          </a:p>
          <a:p>
            <a:pPr>
              <a:spcAft>
                <a:spcPts val="0"/>
              </a:spcAft>
            </a:pPr>
            <a:r>
              <a:rPr sz="1300" b="0" i="1">
                <a:solidFill>
                  <a:srgbClr val="222222"/>
                </a:solidFill>
              </a:rPr>
              <a:t>(b)</a:t>
            </a:r>
            <a:r>
              <a:rPr sz="1300" b="0" i="0">
                <a:solidFill>
                  <a:srgbClr val="222222"/>
                </a:solidFill>
              </a:rPr>
              <a:t> şıkkının “Frekans Tahsisinden Muaf Telsiz Cihaz ve Sistemleri Hakkında Yönetmelik” olarak güncellenmesini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2</a:t>
            </a:r>
            <a:r>
              <a:rPr sz="1500" b="0" i="0">
                <a:solidFill>
                  <a:srgbClr val="D6E4F0"/>
                </a:solidFill>
              </a:rPr>
              <a:t>   ·   Düzenlemeler Soru Bankası, Soru 42 — Bant Planının Güncel Kaynağı</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Amatör Telsiz İstasyonunun frekansını, gücünü ve emisyonunu gösteren ulusal yönetmelik hangisidir?</a:t>
            </a:r>
          </a:p>
          <a:p>
            <a:pPr>
              <a:spcAft>
                <a:spcPts val="600"/>
              </a:spcAft>
            </a:pPr>
            <a:r>
              <a:rPr sz="1350" b="1" i="0">
                <a:solidFill>
                  <a:srgbClr val="A92B2B"/>
                </a:solidFill>
              </a:rPr>
              <a:t>a)  </a:t>
            </a:r>
            <a:r>
              <a:rPr sz="1350" b="1" i="0">
                <a:solidFill>
                  <a:srgbClr val="A92B2B"/>
                </a:solidFill>
              </a:rPr>
              <a:t>Özel Telsiz Sistemleri Yönetmeliği</a:t>
            </a:r>
            <a:r>
              <a:rPr sz="1150" b="0" i="0">
                <a:solidFill>
                  <a:srgbClr val="A92B2B"/>
                </a:solidFill>
              </a:rPr>
              <a:t>   ← Resmî cevap anahtarı</a:t>
            </a:r>
          </a:p>
          <a:p>
            <a:pPr>
              <a:spcAft>
                <a:spcPts val="600"/>
              </a:spcAft>
            </a:pPr>
            <a:r>
              <a:rPr sz="1350" b="0" i="0">
                <a:solidFill>
                  <a:srgbClr val="222222"/>
                </a:solidFill>
              </a:rPr>
              <a:t>b)  </a:t>
            </a:r>
            <a:r>
              <a:rPr sz="1350" b="0" i="0">
                <a:solidFill>
                  <a:srgbClr val="222222"/>
                </a:solidFill>
              </a:rPr>
              <a:t>Amatör Telsiz Yönetmeliği</a:t>
            </a:r>
          </a:p>
          <a:p>
            <a:pPr>
              <a:spcAft>
                <a:spcPts val="600"/>
              </a:spcAft>
            </a:pPr>
            <a:r>
              <a:rPr sz="1350" b="0" i="0">
                <a:solidFill>
                  <a:srgbClr val="222222"/>
                </a:solidFill>
              </a:rPr>
              <a:t>c)  </a:t>
            </a:r>
            <a:r>
              <a:rPr sz="1350" b="0" i="0">
                <a:solidFill>
                  <a:srgbClr val="222222"/>
                </a:solidFill>
              </a:rPr>
              <a:t>2813 sayılı Telsiz Kanunu</a:t>
            </a:r>
          </a:p>
          <a:p>
            <a:pPr>
              <a:spcAft>
                <a:spcPts val="600"/>
              </a:spcAft>
            </a:pPr>
            <a:r>
              <a:rPr sz="1350" b="0" i="0">
                <a:solidFill>
                  <a:srgbClr val="222222"/>
                </a:solidFill>
              </a:rPr>
              <a:t>d)  </a:t>
            </a:r>
            <a:r>
              <a:rPr sz="1350" b="0" i="0">
                <a:solidFill>
                  <a:srgbClr val="222222"/>
                </a:solidFill>
              </a:rPr>
              <a:t>Spektrum Yönetimi Yönetmeliği</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İşaretli cevaptaki Özel Telsiz Sistemleri Yönetmeliği 27/11/2018 tarihinde mülga olmuştur </a:t>
            </a:r>
            <a:r>
              <a:rPr sz="1300" b="0" i="1">
                <a:solidFill>
                  <a:srgbClr val="222222"/>
                </a:solidFill>
              </a:rPr>
              <a:t>(Bulgu 1)</a:t>
            </a:r>
            <a:r>
              <a:rPr sz="1300" b="0" i="0">
                <a:solidFill>
                  <a:srgbClr val="222222"/>
                </a:solidFill>
              </a:rPr>
              <a:t>. Amatör telsiz istasyonlarının frekans bantları, azami çıkış güçleri ve emisyon tipleri bugün BTK'nın FTM Teknik Ölçütler dokümanında — 23/9/2022 tarihli ve 2022/İK-SYD/245 sayılı Kurul Kararı — Madde 22 ve Tablo 25'te yayımlanmaktadır. Şık </a:t>
            </a:r>
            <a:r>
              <a:rPr sz="1300" b="0" i="1">
                <a:solidFill>
                  <a:srgbClr val="222222"/>
                </a:solidFill>
              </a:rPr>
              <a:t>(b)</a:t>
            </a:r>
            <a:r>
              <a:rPr sz="1300" b="0" i="0">
                <a:solidFill>
                  <a:srgbClr val="222222"/>
                </a:solidFill>
              </a:rPr>
              <a:t>'deki Amatör Telsiz Yönetmeliği de 2009'da mülga olmuştur. Sorunun dört şıkkının hiçbiri, amatör bant planının bugünkü yürürlükteki kaynağını göstermemektedir.</a:t>
            </a:r>
          </a:p>
          <a:p>
            <a:pPr>
              <a:spcAft>
                <a:spcPts val="400"/>
              </a:spcAft>
            </a:pPr>
            <a:r>
              <a:rPr sz="1300" b="1" i="0">
                <a:solidFill>
                  <a:srgbClr val="C05000"/>
                </a:solidFill>
              </a:rPr>
              <a:t>ÖNERİLEN DÜZELTME</a:t>
            </a:r>
          </a:p>
          <a:p>
            <a:pPr>
              <a:spcAft>
                <a:spcPts val="0"/>
              </a:spcAft>
            </a:pPr>
            <a:r>
              <a:rPr sz="1300" b="0" i="0">
                <a:solidFill>
                  <a:srgbClr val="222222"/>
                </a:solidFill>
              </a:rPr>
              <a:t>Şıkların, bant planının güncel kaynağı olan FTM Teknik Ölçütler </a:t>
            </a:r>
            <a:r>
              <a:rPr sz="1300" b="0" i="1">
                <a:solidFill>
                  <a:srgbClr val="222222"/>
                </a:solidFill>
              </a:rPr>
              <a:t>(BTK Kurul Kararı 23/9/2022)</a:t>
            </a:r>
            <a:r>
              <a:rPr sz="1300" b="0" i="0">
                <a:solidFill>
                  <a:srgbClr val="222222"/>
                </a:solidFill>
              </a:rPr>
              <a:t> Md.22 ve Tablo 25'i içerecek biçimde yenilenmesini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3</a:t>
            </a:r>
            <a:r>
              <a:rPr sz="1500" b="0" i="0">
                <a:solidFill>
                  <a:srgbClr val="D6E4F0"/>
                </a:solidFill>
              </a:rPr>
              <a:t>   ·   Düzenlemeler Soru Bankası, Soru 60 — Türkiye'nin ITU Bölgesi</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Türkiye, ITU'ya göre hangi bölge içinde yer almaktadır?</a:t>
            </a:r>
          </a:p>
          <a:p>
            <a:pPr>
              <a:spcAft>
                <a:spcPts val="600"/>
              </a:spcAft>
            </a:pPr>
            <a:r>
              <a:rPr sz="1350" b="0" i="0">
                <a:solidFill>
                  <a:srgbClr val="222222"/>
                </a:solidFill>
              </a:rPr>
              <a:t>a)  </a:t>
            </a:r>
            <a:r>
              <a:rPr sz="1350" b="0" i="0">
                <a:solidFill>
                  <a:srgbClr val="222222"/>
                </a:solidFill>
              </a:rPr>
              <a:t>21</a:t>
            </a:r>
          </a:p>
          <a:p>
            <a:pPr>
              <a:spcAft>
                <a:spcPts val="600"/>
              </a:spcAft>
            </a:pPr>
            <a:r>
              <a:rPr sz="1350" b="1" i="0">
                <a:solidFill>
                  <a:srgbClr val="A92B2B"/>
                </a:solidFill>
              </a:rPr>
              <a:t>b)  </a:t>
            </a:r>
            <a:r>
              <a:rPr sz="1350" b="1" i="0">
                <a:solidFill>
                  <a:srgbClr val="A92B2B"/>
                </a:solidFill>
              </a:rPr>
              <a:t>20</a:t>
            </a:r>
            <a:r>
              <a:rPr sz="1150" b="0" i="0">
                <a:solidFill>
                  <a:srgbClr val="A92B2B"/>
                </a:solidFill>
              </a:rPr>
              <a:t>   ← Resmî cevap anahtarı</a:t>
            </a:r>
          </a:p>
          <a:p>
            <a:pPr>
              <a:spcAft>
                <a:spcPts val="600"/>
              </a:spcAft>
            </a:pPr>
            <a:r>
              <a:rPr sz="1350" b="0" i="0">
                <a:solidFill>
                  <a:srgbClr val="222222"/>
                </a:solidFill>
              </a:rPr>
              <a:t>c)  </a:t>
            </a:r>
            <a:r>
              <a:rPr sz="1350" b="0" i="0">
                <a:solidFill>
                  <a:srgbClr val="222222"/>
                </a:solidFill>
              </a:rPr>
              <a:t>3</a:t>
            </a:r>
          </a:p>
          <a:p>
            <a:pPr>
              <a:spcAft>
                <a:spcPts val="600"/>
              </a:spcAft>
            </a:pPr>
            <a:r>
              <a:rPr sz="1350" b="0" i="0">
                <a:solidFill>
                  <a:srgbClr val="222222"/>
                </a:solidFill>
              </a:rPr>
              <a:t>d)  </a:t>
            </a:r>
            <a:r>
              <a:rPr sz="1350" b="0" i="0">
                <a:solidFill>
                  <a:srgbClr val="222222"/>
                </a:solidFill>
              </a:rPr>
              <a:t>1</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ITU dünyayı üç bölgeye ayırır </a:t>
            </a:r>
            <a:r>
              <a:rPr sz="1300" b="0" i="1">
                <a:solidFill>
                  <a:srgbClr val="222222"/>
                </a:solidFill>
              </a:rPr>
              <a:t>(Region 1, Region 2, Region 3)</a:t>
            </a:r>
            <a:r>
              <a:rPr sz="1300" b="0" i="0">
                <a:solidFill>
                  <a:srgbClr val="222222"/>
                </a:solidFill>
              </a:rPr>
              <a:t> ve Türkiye Bölge 1'dedir; yani doğru cevap </a:t>
            </a:r>
            <a:r>
              <a:rPr sz="1300" b="0" i="1">
                <a:solidFill>
                  <a:srgbClr val="222222"/>
                </a:solidFill>
              </a:rPr>
              <a:t>(d)</a:t>
            </a:r>
            <a:r>
              <a:rPr sz="1300" b="0" i="0">
                <a:solidFill>
                  <a:srgbClr val="222222"/>
                </a:solidFill>
              </a:rPr>
              <a:t>'dir. İşaretli cevaptaki 20 sayısı ITU'ya değil, CQ dergisinin yarışmalar için tanımladığı CQ Zone bölümlemesine aittir — Türkiye CQ Zone 20'dedir. ITU'nun ayrıca kendi “ITU Zone” bölümlemesi vardır ve Türkiye bu sistemde Zone 39'dur. Birbirinden bağımsız bu üç sistem </a:t>
            </a:r>
            <a:r>
              <a:rPr sz="1300" b="0" i="1">
                <a:solidFill>
                  <a:srgbClr val="222222"/>
                </a:solidFill>
              </a:rPr>
              <a:t>(IARU Region, CQ Zone, ITU Zone)</a:t>
            </a:r>
            <a:r>
              <a:rPr sz="1300" b="0" i="0">
                <a:solidFill>
                  <a:srgbClr val="222222"/>
                </a:solidFill>
              </a:rPr>
              <a:t> camiada sıkça karıştırılmaktadır; soru bu karışıklığı sınav yoluyla pekiştirmektedir.</a:t>
            </a:r>
          </a:p>
          <a:p>
            <a:pPr>
              <a:spcAft>
                <a:spcPts val="400"/>
              </a:spcAft>
            </a:pPr>
            <a:r>
              <a:rPr sz="1300" b="1" i="0">
                <a:solidFill>
                  <a:srgbClr val="C05000"/>
                </a:solidFill>
              </a:rPr>
              <a:t>ÖNERİLEN DÜZELTME</a:t>
            </a:r>
          </a:p>
          <a:p>
            <a:pPr>
              <a:spcAft>
                <a:spcPts val="0"/>
              </a:spcAft>
            </a:pPr>
            <a:r>
              <a:rPr sz="1300" b="0" i="0">
                <a:solidFill>
                  <a:srgbClr val="222222"/>
                </a:solidFill>
              </a:rPr>
              <a:t>Cevap anahtarının </a:t>
            </a:r>
            <a:r>
              <a:rPr sz="1300" b="0" i="1">
                <a:solidFill>
                  <a:srgbClr val="222222"/>
                </a:solidFill>
              </a:rPr>
              <a:t>(d)</a:t>
            </a:r>
            <a:r>
              <a:rPr sz="1300" b="0" i="0">
                <a:solidFill>
                  <a:srgbClr val="222222"/>
                </a:solidFill>
              </a:rPr>
              <a:t> “1” olarak güncellenmesini öneririz. Alternatif olarak soru, “CQ Zone” veya “ITU Zone” soracak biçimde yeniden yazılabilir; bu durumda doğru cevaplar sırasıyla 20 ve 39 olur.</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4</a:t>
            </a:r>
            <a:r>
              <a:rPr sz="1500" b="0" i="0">
                <a:solidFill>
                  <a:srgbClr val="D6E4F0"/>
                </a:solidFill>
              </a:rPr>
              <a:t>   ·   İşletme Soru Bankası, Soru 22 — “IARU ZONE” Kavram Hatası</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Türkiye'deki amatörlere ait QSL kartlarında yazılı bulunan “IARU ZONE 20” ifadesi ne anlama gelmektedir?</a:t>
            </a:r>
          </a:p>
          <a:p>
            <a:pPr>
              <a:spcAft>
                <a:spcPts val="600"/>
              </a:spcAft>
            </a:pPr>
            <a:r>
              <a:rPr sz="1350" b="0" i="0">
                <a:solidFill>
                  <a:srgbClr val="222222"/>
                </a:solidFill>
              </a:rPr>
              <a:t>a)  </a:t>
            </a:r>
            <a:r>
              <a:rPr sz="1350" b="0" i="0">
                <a:solidFill>
                  <a:srgbClr val="222222"/>
                </a:solidFill>
              </a:rPr>
              <a:t>Türkiye'nin üyelik sırasını</a:t>
            </a:r>
          </a:p>
          <a:p>
            <a:pPr>
              <a:spcAft>
                <a:spcPts val="600"/>
              </a:spcAft>
            </a:pPr>
            <a:r>
              <a:rPr sz="1350" b="0" i="0">
                <a:solidFill>
                  <a:srgbClr val="222222"/>
                </a:solidFill>
              </a:rPr>
              <a:t>b)  </a:t>
            </a:r>
            <a:r>
              <a:rPr sz="1350" b="0" i="0">
                <a:solidFill>
                  <a:srgbClr val="222222"/>
                </a:solidFill>
              </a:rPr>
              <a:t>Türkiye'nin başarı sıralamasındaki yerini</a:t>
            </a:r>
          </a:p>
          <a:p>
            <a:pPr>
              <a:spcAft>
                <a:spcPts val="600"/>
              </a:spcAft>
            </a:pPr>
            <a:r>
              <a:rPr sz="1350" b="1" i="0">
                <a:solidFill>
                  <a:srgbClr val="A92B2B"/>
                </a:solidFill>
              </a:rPr>
              <a:t>c)  </a:t>
            </a:r>
            <a:r>
              <a:rPr sz="1350" b="1" i="0">
                <a:solidFill>
                  <a:srgbClr val="A92B2B"/>
                </a:solidFill>
              </a:rPr>
              <a:t>Türkiye'nin bölge numarasını</a:t>
            </a:r>
            <a:r>
              <a:rPr sz="1150" b="0" i="0">
                <a:solidFill>
                  <a:srgbClr val="A92B2B"/>
                </a:solidFill>
              </a:rPr>
              <a:t>   ← Resmî cevap anahtarı</a:t>
            </a:r>
          </a:p>
          <a:p>
            <a:pPr>
              <a:spcAft>
                <a:spcPts val="600"/>
              </a:spcAft>
            </a:pPr>
            <a:r>
              <a:rPr sz="1350" b="0" i="0">
                <a:solidFill>
                  <a:srgbClr val="222222"/>
                </a:solidFill>
              </a:rPr>
              <a:t>d)  </a:t>
            </a:r>
            <a:r>
              <a:rPr sz="1350" b="0" i="0">
                <a:solidFill>
                  <a:srgbClr val="222222"/>
                </a:solidFill>
              </a:rPr>
              <a:t>Türkiye'nin üyelik kodunu</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İşaretli cevap </a:t>
            </a:r>
            <a:r>
              <a:rPr sz="1300" b="0" i="1">
                <a:solidFill>
                  <a:srgbClr val="222222"/>
                </a:solidFill>
              </a:rPr>
              <a:t>(c)</a:t>
            </a:r>
            <a:r>
              <a:rPr sz="1300" b="0" i="0">
                <a:solidFill>
                  <a:srgbClr val="222222"/>
                </a:solidFill>
              </a:rPr>
              <a:t>, verilen dört şık içinde en yakın olanıdır; sorun cevapta değil, soru metnindedir. IARU'nun numaralandırılmış bir “zone” sistemi yoktur: IARU dünyayı üç Region'a ayırır ve Türkiye IARU Region 1'dedir. QSL kartlarında görülen 20 sayısı CQ Zone'a aittir </a:t>
            </a:r>
            <a:r>
              <a:rPr sz="1300" b="0" i="1">
                <a:solidFill>
                  <a:srgbClr val="222222"/>
                </a:solidFill>
              </a:rPr>
              <a:t>(Türkiye'nin ITU Zone'u ise 39'dur)</a:t>
            </a:r>
            <a:r>
              <a:rPr sz="1300" b="0" i="0">
                <a:solidFill>
                  <a:srgbClr val="222222"/>
                </a:solidFill>
              </a:rPr>
              <a:t>. Soru bu haliyle, camiada yaygın olan bir kavram karışıklığını sınav yoluyla pekiştirmektedir. Bulgu 3 ile aynı kökten gelmektedir.</a:t>
            </a:r>
          </a:p>
          <a:p>
            <a:pPr>
              <a:spcAft>
                <a:spcPts val="400"/>
              </a:spcAft>
            </a:pPr>
            <a:r>
              <a:rPr sz="1300" b="1" i="0">
                <a:solidFill>
                  <a:srgbClr val="C05000"/>
                </a:solidFill>
              </a:rPr>
              <a:t>ÖNERİLEN DÜZELTME</a:t>
            </a:r>
          </a:p>
          <a:p>
            <a:pPr>
              <a:spcAft>
                <a:spcPts val="0"/>
              </a:spcAft>
            </a:pPr>
            <a:r>
              <a:rPr sz="1300" b="0" i="0">
                <a:solidFill>
                  <a:srgbClr val="222222"/>
                </a:solidFill>
              </a:rPr>
              <a:t>Soru metnindeki “IARU ZONE 20” ifadesinin “CQ ZONE 20” olarak düzeltilmesini; şık </a:t>
            </a:r>
            <a:r>
              <a:rPr sz="1300" b="0" i="1">
                <a:solidFill>
                  <a:srgbClr val="222222"/>
                </a:solidFill>
              </a:rPr>
              <a:t>(c)</a:t>
            </a:r>
            <a:r>
              <a:rPr sz="1300" b="0" i="0">
                <a:solidFill>
                  <a:srgbClr val="222222"/>
                </a:solidFill>
              </a:rPr>
              <a:t>'nin “Türkiye'nin yarışma bölge numarasını” biçiminde netleştirilmesini öneririz. Düzeltme, Düzenlemeler Soru 60 ile birlikte değerlendirilmelidir.</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5</a:t>
            </a:r>
            <a:r>
              <a:rPr sz="1500" b="0" i="0">
                <a:solidFill>
                  <a:srgbClr val="D6E4F0"/>
                </a:solidFill>
              </a:rPr>
              <a:t>   ·   İşletme Soru Bankası, Soru 43 — CQ Çağrısı — Mod Zorunluluğu</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CQ Çağrısı yapılırken aşağıdakilerden hangisi uygulanır?</a:t>
            </a:r>
          </a:p>
          <a:p>
            <a:pPr>
              <a:spcAft>
                <a:spcPts val="600"/>
              </a:spcAft>
            </a:pPr>
            <a:r>
              <a:rPr sz="1350" b="0" i="0">
                <a:solidFill>
                  <a:srgbClr val="222222"/>
                </a:solidFill>
              </a:rPr>
              <a:t>a)  </a:t>
            </a:r>
            <a:r>
              <a:rPr sz="1350" b="0" i="0">
                <a:solidFill>
                  <a:srgbClr val="222222"/>
                </a:solidFill>
              </a:rPr>
              <a:t>Zayıf bir istasyonun çalıştığı frekansta çağrı yapmak</a:t>
            </a:r>
          </a:p>
          <a:p>
            <a:pPr>
              <a:spcAft>
                <a:spcPts val="600"/>
              </a:spcAft>
            </a:pPr>
            <a:r>
              <a:rPr sz="1350" b="1" i="0">
                <a:solidFill>
                  <a:srgbClr val="A92B2B"/>
                </a:solidFill>
              </a:rPr>
              <a:t>b)  </a:t>
            </a:r>
            <a:r>
              <a:rPr sz="1350" b="1" i="0">
                <a:solidFill>
                  <a:srgbClr val="A92B2B"/>
                </a:solidFill>
              </a:rPr>
              <a:t>Daima CW kullanmak</a:t>
            </a:r>
            <a:r>
              <a:rPr sz="1150" b="0" i="0">
                <a:solidFill>
                  <a:srgbClr val="A92B2B"/>
                </a:solidFill>
              </a:rPr>
              <a:t>   ← Resmî cevap anahtarı</a:t>
            </a:r>
          </a:p>
          <a:p>
            <a:pPr>
              <a:spcAft>
                <a:spcPts val="600"/>
              </a:spcAft>
            </a:pPr>
            <a:r>
              <a:rPr sz="1350" b="0" i="0">
                <a:solidFill>
                  <a:srgbClr val="222222"/>
                </a:solidFill>
              </a:rPr>
              <a:t>c)  </a:t>
            </a:r>
            <a:r>
              <a:rPr sz="1350" b="0" i="0">
                <a:solidFill>
                  <a:srgbClr val="222222"/>
                </a:solidFill>
              </a:rPr>
              <a:t>Sadece uzak istasyonlara çağrı yapmak</a:t>
            </a:r>
          </a:p>
          <a:p>
            <a:pPr>
              <a:spcAft>
                <a:spcPts val="600"/>
              </a:spcAft>
            </a:pPr>
            <a:r>
              <a:rPr sz="1350" b="0" i="0">
                <a:solidFill>
                  <a:srgbClr val="222222"/>
                </a:solidFill>
              </a:rPr>
              <a:t>d)  </a:t>
            </a:r>
            <a:r>
              <a:rPr sz="1350" b="0" i="0">
                <a:solidFill>
                  <a:srgbClr val="222222"/>
                </a:solidFill>
              </a:rPr>
              <a:t>Çağrıya başlamadan önce frekansın boş olup olmadığını kontrol etmek</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CQ </a:t>
            </a:r>
            <a:r>
              <a:rPr sz="1300" b="0" i="1">
                <a:solidFill>
                  <a:srgbClr val="222222"/>
                </a:solidFill>
              </a:rPr>
              <a:t>(genel çağrı)</a:t>
            </a:r>
            <a:r>
              <a:rPr sz="1300" b="0" i="0">
                <a:solidFill>
                  <a:srgbClr val="222222"/>
                </a:solidFill>
              </a:rPr>
              <a:t>, amatör telsizcilikte CW, SSB </a:t>
            </a:r>
            <a:r>
              <a:rPr sz="1300" b="0" i="1">
                <a:solidFill>
                  <a:srgbClr val="222222"/>
                </a:solidFill>
              </a:rPr>
              <a:t>(ses)</a:t>
            </a:r>
            <a:r>
              <a:rPr sz="1300" b="0" i="0">
                <a:solidFill>
                  <a:srgbClr val="222222"/>
                </a:solidFill>
              </a:rPr>
              <a:t> veya dijital modların herhangi biriyle yapılabilir; hiçbir uluslararası veya ulusal düzenlemede CQ çağrısının yalnızca CW ile yapılması gibi bir zorunluluk yoktur. Buna karşın, herhangi bir frekansta çağrı yapmadan önce o frekansın boş </a:t>
            </a:r>
            <a:r>
              <a:rPr sz="1300" b="0" i="1">
                <a:solidFill>
                  <a:srgbClr val="222222"/>
                </a:solidFill>
              </a:rPr>
              <a:t>(kullanımda olmadığı)</a:t>
            </a:r>
            <a:r>
              <a:rPr sz="1300" b="0" i="0">
                <a:solidFill>
                  <a:srgbClr val="222222"/>
                </a:solidFill>
              </a:rPr>
              <a:t> olduğundan emin olunması, evrensel kabul görmüş ve tartışmasız bir işletme adabı kuralıdır.</a:t>
            </a:r>
          </a:p>
          <a:p>
            <a:pPr>
              <a:spcAft>
                <a:spcPts val="400"/>
              </a:spcAft>
            </a:pPr>
            <a:r>
              <a:rPr sz="1300" b="1" i="0">
                <a:solidFill>
                  <a:srgbClr val="C05000"/>
                </a:solidFill>
              </a:rPr>
              <a:t>ÖNERİLEN DÜZELTME</a:t>
            </a:r>
          </a:p>
          <a:p>
            <a:pPr>
              <a:spcAft>
                <a:spcPts val="0"/>
              </a:spcAft>
            </a:pPr>
            <a:r>
              <a:rPr sz="1300" b="0" i="0">
                <a:solidFill>
                  <a:srgbClr val="222222"/>
                </a:solidFill>
              </a:rPr>
              <a:t>Cevap anahtarının </a:t>
            </a:r>
            <a:r>
              <a:rPr sz="1300" b="0" i="1">
                <a:solidFill>
                  <a:srgbClr val="222222"/>
                </a:solidFill>
              </a:rPr>
              <a:t>(d)</a:t>
            </a:r>
            <a:r>
              <a:rPr sz="1300" b="0" i="0">
                <a:solidFill>
                  <a:srgbClr val="222222"/>
                </a:solidFill>
              </a:rPr>
              <a:t> “Çağrıya başlamadan önce frekansın boş olup olmadığını kontrol etmek” olarak güncellenmesini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6</a:t>
            </a:r>
            <a:r>
              <a:rPr sz="1500" b="0" i="0">
                <a:solidFill>
                  <a:srgbClr val="D6E4F0"/>
                </a:solidFill>
              </a:rPr>
              <a:t>   ·   İşletme Soru Bankası, Soru 89 — Dernek Çağrı İşaretinin Ön Eki</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TA2KA çağrı işaretinin özelliği nedir?</a:t>
            </a:r>
          </a:p>
          <a:p>
            <a:pPr>
              <a:spcAft>
                <a:spcPts val="600"/>
              </a:spcAft>
            </a:pPr>
            <a:r>
              <a:rPr sz="1350" b="0" i="0">
                <a:solidFill>
                  <a:srgbClr val="222222"/>
                </a:solidFill>
              </a:rPr>
              <a:t>a)  </a:t>
            </a:r>
            <a:r>
              <a:rPr sz="1350" b="0" i="0">
                <a:solidFill>
                  <a:srgbClr val="222222"/>
                </a:solidFill>
              </a:rPr>
              <a:t>2. Bölgede bulunan bir amatöre ait istasyondur</a:t>
            </a:r>
          </a:p>
          <a:p>
            <a:pPr>
              <a:spcAft>
                <a:spcPts val="600"/>
              </a:spcAft>
            </a:pPr>
            <a:r>
              <a:rPr sz="1350" b="1" i="0">
                <a:solidFill>
                  <a:srgbClr val="A92B2B"/>
                </a:solidFill>
              </a:rPr>
              <a:t>b)  </a:t>
            </a:r>
            <a:r>
              <a:rPr sz="1350" b="1" i="0">
                <a:solidFill>
                  <a:srgbClr val="A92B2B"/>
                </a:solidFill>
              </a:rPr>
              <a:t>Dernek istasyonudur</a:t>
            </a:r>
            <a:r>
              <a:rPr sz="1150" b="0" i="0">
                <a:solidFill>
                  <a:srgbClr val="A92B2B"/>
                </a:solidFill>
              </a:rPr>
              <a:t>   ← Resmî cevap anahtarı</a:t>
            </a:r>
          </a:p>
          <a:p>
            <a:pPr>
              <a:spcAft>
                <a:spcPts val="600"/>
              </a:spcAft>
            </a:pPr>
            <a:r>
              <a:rPr sz="1350" b="0" i="0">
                <a:solidFill>
                  <a:srgbClr val="222222"/>
                </a:solidFill>
              </a:rPr>
              <a:t>c)  </a:t>
            </a:r>
            <a:r>
              <a:rPr sz="1350" b="0" i="0">
                <a:solidFill>
                  <a:srgbClr val="222222"/>
                </a:solidFill>
              </a:rPr>
              <a:t>Eğitim ve öğretim kuruluşlarına ait istasyondur</a:t>
            </a:r>
          </a:p>
          <a:p>
            <a:pPr>
              <a:spcAft>
                <a:spcPts val="600"/>
              </a:spcAft>
            </a:pPr>
            <a:r>
              <a:rPr sz="1350" b="0" i="0">
                <a:solidFill>
                  <a:srgbClr val="222222"/>
                </a:solidFill>
              </a:rPr>
              <a:t>d)  </a:t>
            </a:r>
            <a:r>
              <a:rPr sz="1350" b="0" i="0">
                <a:solidFill>
                  <a:srgbClr val="222222"/>
                </a:solidFill>
              </a:rPr>
              <a:t>2. bölgede geçici olarak çalışan bir istasyondur</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KEGM Amatör Telsizcilik Sınav ve Belgelendirme Yönetmeliği'nin 6/2-</a:t>
            </a:r>
            <a:r>
              <a:rPr sz="1300" b="0" i="1">
                <a:solidFill>
                  <a:srgbClr val="222222"/>
                </a:solidFill>
              </a:rPr>
              <a:t>(ç)</a:t>
            </a:r>
            <a:r>
              <a:rPr sz="1300" b="0" i="0">
                <a:solidFill>
                  <a:srgbClr val="222222"/>
                </a:solidFill>
              </a:rPr>
              <a:t> bendi — 20/2/2011 tarihli ve 27852 sayılı Resmî Gazete ile değişik — organizasyonlara ve organizasyonların kurduğu aktarıcı/röle istasyonlarına YM ön eki tahsis edileceğini düzenler. Aynı fıkranın </a:t>
            </a:r>
            <a:r>
              <a:rPr sz="1300" b="0" i="1">
                <a:solidFill>
                  <a:srgbClr val="222222"/>
                </a:solidFill>
              </a:rPr>
              <a:t>(a)</a:t>
            </a:r>
            <a:r>
              <a:rPr sz="1300" b="0" i="0">
                <a:solidFill>
                  <a:srgbClr val="222222"/>
                </a:solidFill>
              </a:rPr>
              <a:t> bendine göre TA ön eki, A sınıfı belgeye sahip gerçek kişilere aittir. Son ekin K harfiyle başlaması kuralı </a:t>
            </a:r>
            <a:r>
              <a:rPr sz="1300" b="0" i="1">
                <a:solidFill>
                  <a:srgbClr val="222222"/>
                </a:solidFill>
              </a:rPr>
              <a:t>(Md.6/4-a)</a:t>
            </a:r>
            <a:r>
              <a:rPr sz="1300" b="0" i="0">
                <a:solidFill>
                  <a:srgbClr val="222222"/>
                </a:solidFill>
              </a:rPr>
              <a:t> değişmemiştir; değişen, ön ektir. Buna göre bugün bir dernek istasyonunun çağrı işareti YM2KA biçiminde olur; TA2KA olamaz. Ayrıca Geçici Madde 2, Yönetmeliğe uygun olmayan çağrı işaretlerinin 1/3/2012'ye kadar uygun hâle getirilmesini zorunlu kılmış; Geçici Madde 3, bu tarihte düzeltilmeyenlerin resen iptal edilmiş sayılacağını hükme bağlamıştır. Soru, 2011 öncesi uygulamayı yansıtmaktadır.</a:t>
            </a:r>
          </a:p>
          <a:p>
            <a:pPr>
              <a:spcAft>
                <a:spcPts val="400"/>
              </a:spcAft>
            </a:pPr>
            <a:r>
              <a:rPr sz="1300" b="1" i="0">
                <a:solidFill>
                  <a:srgbClr val="C05000"/>
                </a:solidFill>
              </a:rPr>
              <a:t>ÖNERİLEN DÜZELTME</a:t>
            </a:r>
          </a:p>
          <a:p>
            <a:pPr>
              <a:spcAft>
                <a:spcPts val="0"/>
              </a:spcAft>
            </a:pPr>
            <a:r>
              <a:rPr sz="1300" b="0" i="0">
                <a:solidFill>
                  <a:srgbClr val="222222"/>
                </a:solidFill>
              </a:rPr>
              <a:t>Cevap anahtarının </a:t>
            </a:r>
            <a:r>
              <a:rPr sz="1300" b="0" i="1">
                <a:solidFill>
                  <a:srgbClr val="222222"/>
                </a:solidFill>
              </a:rPr>
              <a:t>(a)</a:t>
            </a:r>
            <a:r>
              <a:rPr sz="1300" b="0" i="0">
                <a:solidFill>
                  <a:srgbClr val="222222"/>
                </a:solidFill>
              </a:rPr>
              <a:t> “2. Bölgede bulunan bir amatöre ait istasyondur” olarak güncellenmesini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7</a:t>
            </a:r>
            <a:r>
              <a:rPr sz="1500" b="0" i="0">
                <a:solidFill>
                  <a:srgbClr val="D6E4F0"/>
                </a:solidFill>
              </a:rPr>
              <a:t>   ·   Teknik Soru Bankası, Soru 46 — RMS → Tepeden Tepeye Değer</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Sinüs şeklinde bir dalganın efektif (RMS) değeri 12 volttur. Tepeden tepeye değeri aşağıdakilerden hangisidir?</a:t>
            </a:r>
          </a:p>
          <a:p>
            <a:pPr>
              <a:spcAft>
                <a:spcPts val="600"/>
              </a:spcAft>
            </a:pPr>
            <a:r>
              <a:rPr sz="1350" b="1" i="0">
                <a:solidFill>
                  <a:srgbClr val="A92B2B"/>
                </a:solidFill>
              </a:rPr>
              <a:t>a)  </a:t>
            </a:r>
            <a:r>
              <a:rPr sz="1350" b="1" i="0">
                <a:solidFill>
                  <a:srgbClr val="A92B2B"/>
                </a:solidFill>
              </a:rPr>
              <a:t>16.97 V</a:t>
            </a:r>
            <a:r>
              <a:rPr sz="1150" b="0" i="0">
                <a:solidFill>
                  <a:srgbClr val="A92B2B"/>
                </a:solidFill>
              </a:rPr>
              <a:t>   ← Resmî cevap anahtarı</a:t>
            </a:r>
          </a:p>
          <a:p>
            <a:pPr>
              <a:spcAft>
                <a:spcPts val="600"/>
              </a:spcAft>
            </a:pPr>
            <a:r>
              <a:rPr sz="1350" b="0" i="0">
                <a:solidFill>
                  <a:srgbClr val="222222"/>
                </a:solidFill>
              </a:rPr>
              <a:t>b)  </a:t>
            </a:r>
            <a:r>
              <a:rPr sz="1350" b="0" i="0">
                <a:solidFill>
                  <a:srgbClr val="222222"/>
                </a:solidFill>
              </a:rPr>
              <a:t>24 V</a:t>
            </a:r>
          </a:p>
          <a:p>
            <a:pPr>
              <a:spcAft>
                <a:spcPts val="600"/>
              </a:spcAft>
            </a:pPr>
            <a:r>
              <a:rPr sz="1350" b="0" i="0">
                <a:solidFill>
                  <a:srgbClr val="222222"/>
                </a:solidFill>
              </a:rPr>
              <a:t>c)  </a:t>
            </a:r>
            <a:r>
              <a:rPr sz="1350" b="0" i="0">
                <a:solidFill>
                  <a:srgbClr val="222222"/>
                </a:solidFill>
              </a:rPr>
              <a:t>33.9 V</a:t>
            </a:r>
          </a:p>
          <a:p>
            <a:pPr>
              <a:spcAft>
                <a:spcPts val="600"/>
              </a:spcAft>
            </a:pPr>
            <a:r>
              <a:rPr sz="1350" b="0" i="0">
                <a:solidFill>
                  <a:srgbClr val="222222"/>
                </a:solidFill>
              </a:rPr>
              <a:t>d)  </a:t>
            </a:r>
            <a:r>
              <a:rPr sz="1350" b="0" i="0">
                <a:solidFill>
                  <a:srgbClr val="222222"/>
                </a:solidFill>
              </a:rPr>
              <a:t>36.4 V</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Standart formüle göre tepe </a:t>
            </a:r>
            <a:r>
              <a:rPr sz="1300" b="0" i="1">
                <a:solidFill>
                  <a:srgbClr val="222222"/>
                </a:solidFill>
              </a:rPr>
              <a:t>(peak)</a:t>
            </a:r>
            <a:r>
              <a:rPr sz="1300" b="0" i="0">
                <a:solidFill>
                  <a:srgbClr val="222222"/>
                </a:solidFill>
              </a:rPr>
              <a:t> değer = RMS × 1,4142 = 12 × 1,4142 ≈ 16.97 V'tur — bu, resmî anahtarın işaretlediği </a:t>
            </a:r>
            <a:r>
              <a:rPr sz="1300" b="0" i="1">
                <a:solidFill>
                  <a:srgbClr val="222222"/>
                </a:solidFill>
              </a:rPr>
              <a:t>(a)</a:t>
            </a:r>
            <a:r>
              <a:rPr sz="1300" b="0" i="0">
                <a:solidFill>
                  <a:srgbClr val="222222"/>
                </a:solidFill>
              </a:rPr>
              <a:t> şıkkına karşılık gelir, ancak bu TEPE değeridir. Soru açıkça “tepeden tepeye” </a:t>
            </a:r>
            <a:r>
              <a:rPr sz="1300" b="0" i="1">
                <a:solidFill>
                  <a:srgbClr val="222222"/>
                </a:solidFill>
              </a:rPr>
              <a:t>(peak-to-peak)</a:t>
            </a:r>
            <a:r>
              <a:rPr sz="1300" b="0" i="0">
                <a:solidFill>
                  <a:srgbClr val="222222"/>
                </a:solidFill>
              </a:rPr>
              <a:t> değeri sormaktadır; bu değer tepe değerin iki katıdır: 2×16.97 ≈ 33.9 V, yani şık </a:t>
            </a:r>
            <a:r>
              <a:rPr sz="1300" b="0" i="1">
                <a:solidFill>
                  <a:srgbClr val="222222"/>
                </a:solidFill>
              </a:rPr>
              <a:t>(c)</a:t>
            </a:r>
            <a:r>
              <a:rPr sz="1300" b="0" i="0">
                <a:solidFill>
                  <a:srgbClr val="222222"/>
                </a:solidFill>
              </a:rPr>
              <a:t>. “Tepe” ve “tepeden tepeye” kavramları farklı büyüklüklerdir ve sınav sorularında sık karıştırılan bir noktadır.</a:t>
            </a:r>
          </a:p>
          <a:p>
            <a:pPr>
              <a:spcAft>
                <a:spcPts val="400"/>
              </a:spcAft>
            </a:pPr>
            <a:r>
              <a:rPr sz="1300" b="1" i="0">
                <a:solidFill>
                  <a:srgbClr val="C05000"/>
                </a:solidFill>
              </a:rPr>
              <a:t>ÖNERİLEN DÜZELTME</a:t>
            </a:r>
          </a:p>
          <a:p>
            <a:pPr>
              <a:spcAft>
                <a:spcPts val="0"/>
              </a:spcAft>
            </a:pPr>
            <a:r>
              <a:rPr sz="1300" b="0" i="0">
                <a:solidFill>
                  <a:srgbClr val="222222"/>
                </a:solidFill>
              </a:rPr>
              <a:t>İki düzeltme yolundan biri uygulanabilir: </a:t>
            </a:r>
            <a:r>
              <a:rPr sz="1300" b="0" i="1">
                <a:solidFill>
                  <a:srgbClr val="222222"/>
                </a:solidFill>
              </a:rPr>
              <a:t>(i)</a:t>
            </a:r>
            <a:r>
              <a:rPr sz="1300" b="0" i="0">
                <a:solidFill>
                  <a:srgbClr val="222222"/>
                </a:solidFill>
              </a:rPr>
              <a:t> soru metni “tepe değeri” olarak değiştirilirse mevcut cevap anahtarı </a:t>
            </a:r>
            <a:r>
              <a:rPr sz="1300" b="0" i="1">
                <a:solidFill>
                  <a:srgbClr val="222222"/>
                </a:solidFill>
              </a:rPr>
              <a:t>(a)</a:t>
            </a:r>
            <a:r>
              <a:rPr sz="1300" b="0" i="0">
                <a:solidFill>
                  <a:srgbClr val="222222"/>
                </a:solidFill>
              </a:rPr>
              <a:t> doğru kalır; </a:t>
            </a:r>
            <a:r>
              <a:rPr sz="1300" b="0" i="1">
                <a:solidFill>
                  <a:srgbClr val="222222"/>
                </a:solidFill>
              </a:rPr>
              <a:t>(ii)</a:t>
            </a:r>
            <a:r>
              <a:rPr sz="1300" b="0" i="0">
                <a:solidFill>
                  <a:srgbClr val="222222"/>
                </a:solidFill>
              </a:rPr>
              <a:t> soru metni “tepeden tepeye” olarak korunursa cevap anahtarının </a:t>
            </a:r>
            <a:r>
              <a:rPr sz="1300" b="0" i="1">
                <a:solidFill>
                  <a:srgbClr val="222222"/>
                </a:solidFill>
              </a:rPr>
              <a:t>(c)</a:t>
            </a:r>
            <a:r>
              <a:rPr sz="1300" b="0" i="0">
                <a:solidFill>
                  <a:srgbClr val="222222"/>
                </a:solidFill>
              </a:rPr>
              <a:t> olarak güncellenmesi gerekir.</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8</a:t>
            </a:r>
            <a:r>
              <a:rPr sz="1500" b="0" i="0">
                <a:solidFill>
                  <a:srgbClr val="D6E4F0"/>
                </a:solidFill>
              </a:rPr>
              <a:t>   ·   Teknik Soru Bankası, Soru 66 — LC Rezonans Frekansı Hesabı</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1 mH'lik bir bobin, 1 µF'lık bir kondansatör ile paralel bağlanmıştır. Devrenin rezonans frekansı nedir?</a:t>
            </a:r>
          </a:p>
          <a:p>
            <a:pPr>
              <a:spcAft>
                <a:spcPts val="600"/>
              </a:spcAft>
            </a:pPr>
            <a:r>
              <a:rPr sz="1350" b="0" i="0">
                <a:solidFill>
                  <a:srgbClr val="222222"/>
                </a:solidFill>
              </a:rPr>
              <a:t>a)  </a:t>
            </a:r>
            <a:r>
              <a:rPr sz="1350" b="0" i="0">
                <a:solidFill>
                  <a:srgbClr val="222222"/>
                </a:solidFill>
              </a:rPr>
              <a:t>0.5033 KHz</a:t>
            </a:r>
          </a:p>
          <a:p>
            <a:pPr>
              <a:spcAft>
                <a:spcPts val="600"/>
              </a:spcAft>
            </a:pPr>
            <a:r>
              <a:rPr sz="1350" b="1" i="0">
                <a:solidFill>
                  <a:srgbClr val="A92B2B"/>
                </a:solidFill>
              </a:rPr>
              <a:t>b)  </a:t>
            </a:r>
            <a:r>
              <a:rPr sz="1350" b="1" i="0">
                <a:solidFill>
                  <a:srgbClr val="A92B2B"/>
                </a:solidFill>
              </a:rPr>
              <a:t>0.5033 MHz</a:t>
            </a:r>
            <a:r>
              <a:rPr sz="1150" b="0" i="0">
                <a:solidFill>
                  <a:srgbClr val="A92B2B"/>
                </a:solidFill>
              </a:rPr>
              <a:t>   ← Resmî cevap anahtarı</a:t>
            </a:r>
          </a:p>
          <a:p>
            <a:pPr>
              <a:spcAft>
                <a:spcPts val="600"/>
              </a:spcAft>
            </a:pPr>
            <a:r>
              <a:rPr sz="1350" b="0" i="0">
                <a:solidFill>
                  <a:srgbClr val="222222"/>
                </a:solidFill>
              </a:rPr>
              <a:t>c)  </a:t>
            </a:r>
            <a:r>
              <a:rPr sz="1350" b="0" i="0">
                <a:solidFill>
                  <a:srgbClr val="222222"/>
                </a:solidFill>
              </a:rPr>
              <a:t>5.033 KHz</a:t>
            </a:r>
          </a:p>
          <a:p>
            <a:pPr>
              <a:spcAft>
                <a:spcPts val="600"/>
              </a:spcAft>
            </a:pPr>
            <a:r>
              <a:rPr sz="1350" b="0" i="0">
                <a:solidFill>
                  <a:srgbClr val="222222"/>
                </a:solidFill>
              </a:rPr>
              <a:t>d)  </a:t>
            </a:r>
            <a:r>
              <a:rPr sz="1350" b="0" i="0">
                <a:solidFill>
                  <a:srgbClr val="222222"/>
                </a:solidFill>
              </a:rPr>
              <a:t>5.033 MHz</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Standart rezonans formülü — f = 1 / (2π × karekök(LC)) — uygulandığında: L = 1×10⁻³ H, C = 1×10⁻⁶ F için LC = 1×10⁻⁹; karekök(LC) = 3,162×10⁻⁵; f = 1 / (2π × 3,162×10⁻⁵) ≈ 5033 Hz = 5,033 kHz, yani şık (c). Bu, matematiksel olarak kesin bir sonuçtur. Resmî anahtarın işaretlediği (b) 0.5033 MHz değerine ancak kondansatör değeri 1 µF değil ~100 pF olsaydı ulaşılabilirdi; bu durum sorunun kaynağında olası bir değer yazım hatasına işaret etmektedir.</a:t>
            </a:r>
          </a:p>
          <a:p>
            <a:pPr>
              <a:spcAft>
                <a:spcPts val="400"/>
              </a:spcAft>
            </a:pPr>
            <a:r>
              <a:rPr sz="1300" b="1" i="0">
                <a:solidFill>
                  <a:srgbClr val="C05000"/>
                </a:solidFill>
              </a:rPr>
              <a:t>ÖNERİLEN DÜZELTME</a:t>
            </a:r>
          </a:p>
          <a:p>
            <a:pPr>
              <a:spcAft>
                <a:spcPts val="0"/>
              </a:spcAft>
            </a:pPr>
            <a:r>
              <a:rPr sz="1300" b="0" i="0">
                <a:solidFill>
                  <a:srgbClr val="222222"/>
                </a:solidFill>
              </a:rPr>
              <a:t>İki düzeltme yolundan biri uygulanabilir: (i) soru metnindeki kondansatör değeri “1 µF” yerine “100 pF” olarak düzeltilirse mevcut cevap anahtarı (b) doğru olur; (ii) verilen değerler (1 mH, 1 µF) korunursa cevap anahtarının (c) 5.033 kHz olarak güncellenmesi gerekir.</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none">
            <a:spAutoFit/>
          </a:bodyPr>
          <a:lstStyle/>
          <a:p>
            <a:r>
              <a:rPr sz="2000" b="1" i="0">
                <a:solidFill>
                  <a:srgbClr val="FFFFFF"/>
                </a:solidFill>
              </a:rPr>
              <a:t>BULGU 9</a:t>
            </a:r>
            <a:r>
              <a:rPr sz="1500" b="0" i="0">
                <a:solidFill>
                  <a:srgbClr val="D6E4F0"/>
                </a:solidFill>
              </a:rPr>
              <a:t>   ·   Teknik Soru Bankası, Soru 120 — Dipol Anten Kısalma Sebebi</a:t>
            </a:r>
          </a:p>
        </p:txBody>
      </p:sp>
      <p:sp>
        <p:nvSpPr>
          <p:cNvPr id="4" name="Rectangle 3"/>
          <p:cNvSpPr/>
          <p:nvPr/>
        </p:nvSpPr>
        <p:spPr>
          <a:xfrm>
            <a:off x="457200" y="960120"/>
            <a:ext cx="5364345" cy="544068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1F3864"/>
                </a:solidFill>
              </a:rPr>
              <a:t>ORİJİNAL SORU</a:t>
            </a:r>
          </a:p>
          <a:p>
            <a:pPr>
              <a:spcAft>
                <a:spcPts val="1000"/>
              </a:spcAft>
            </a:pPr>
            <a:r>
              <a:rPr sz="1450" b="1" i="0">
                <a:solidFill>
                  <a:srgbClr val="222222"/>
                </a:solidFill>
              </a:rPr>
              <a:t>λ/2 dipol antenin fiziksel boyu, hesaplanan elektriksel dalga boyundan yaklaşık %5 daha küçüktür. Bunun sebebi aşağıdakilerden hangisidir?</a:t>
            </a:r>
          </a:p>
          <a:p>
            <a:pPr>
              <a:spcAft>
                <a:spcPts val="600"/>
              </a:spcAft>
            </a:pPr>
            <a:r>
              <a:rPr sz="1350" b="0" i="0">
                <a:solidFill>
                  <a:srgbClr val="222222"/>
                </a:solidFill>
              </a:rPr>
              <a:t>a)  </a:t>
            </a:r>
            <a:r>
              <a:rPr sz="1350" b="0" i="0">
                <a:solidFill>
                  <a:srgbClr val="222222"/>
                </a:solidFill>
              </a:rPr>
              <a:t>Uzayı yüksek dielektrik sabitindendir.</a:t>
            </a:r>
          </a:p>
          <a:p>
            <a:pPr>
              <a:spcAft>
                <a:spcPts val="600"/>
              </a:spcAft>
            </a:pPr>
            <a:r>
              <a:rPr sz="1350" b="1" i="0">
                <a:solidFill>
                  <a:srgbClr val="A92B2B"/>
                </a:solidFill>
              </a:rPr>
              <a:t>b)  </a:t>
            </a:r>
            <a:r>
              <a:rPr sz="1350" b="1" i="0">
                <a:solidFill>
                  <a:srgbClr val="A92B2B"/>
                </a:solidFill>
              </a:rPr>
              <a:t>Antenin empedansının rezistif olması içindir.</a:t>
            </a:r>
            <a:r>
              <a:rPr sz="1150" b="0" i="0">
                <a:solidFill>
                  <a:srgbClr val="A92B2B"/>
                </a:solidFill>
              </a:rPr>
              <a:t>   ← Resmî cevap anahtarı</a:t>
            </a:r>
          </a:p>
          <a:p>
            <a:pPr>
              <a:spcAft>
                <a:spcPts val="600"/>
              </a:spcAft>
            </a:pPr>
            <a:r>
              <a:rPr sz="1350" b="0" i="0">
                <a:solidFill>
                  <a:srgbClr val="222222"/>
                </a:solidFill>
              </a:rPr>
              <a:t>c)  </a:t>
            </a:r>
            <a:r>
              <a:rPr sz="1350" b="0" i="0">
                <a:solidFill>
                  <a:srgbClr val="222222"/>
                </a:solidFill>
              </a:rPr>
              <a:t>Atmosferin oksijen içermesindendir.</a:t>
            </a:r>
          </a:p>
          <a:p>
            <a:pPr>
              <a:spcAft>
                <a:spcPts val="600"/>
              </a:spcAft>
            </a:pPr>
            <a:r>
              <a:rPr sz="1350" b="0" i="0">
                <a:solidFill>
                  <a:srgbClr val="222222"/>
                </a:solidFill>
              </a:rPr>
              <a:t>d)  </a:t>
            </a:r>
            <a:r>
              <a:rPr sz="1350" b="0" i="0">
                <a:solidFill>
                  <a:srgbClr val="222222"/>
                </a:solidFill>
              </a:rPr>
              <a:t>Hattaki yayınım hızı uzaydaki yayınım hızından düşüktür.</a:t>
            </a:r>
          </a:p>
        </p:txBody>
      </p:sp>
      <p:sp>
        <p:nvSpPr>
          <p:cNvPr id="5" name="Rectangle 4"/>
          <p:cNvSpPr/>
          <p:nvPr/>
        </p:nvSpPr>
        <p:spPr>
          <a:xfrm>
            <a:off x="6050145" y="960120"/>
            <a:ext cx="5684350" cy="5440680"/>
          </a:xfrm>
          <a:prstGeom prst="rect">
            <a:avLst/>
          </a:prstGeom>
          <a:solidFill>
            <a:srgbClr val="E2EFDA"/>
          </a:solidFill>
          <a:ln w="9525">
            <a:solidFill>
              <a:srgbClr val="9BC17A"/>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37160" bIns="137160"/>
          <a:lstStyle/>
          <a:p>
            <a:pPr algn="ctr">
              <a:spcAft>
                <a:spcPts val="600"/>
              </a:spcAft>
            </a:pPr>
            <a:r>
              <a:rPr sz="1300" b="1" i="0">
                <a:solidFill>
                  <a:srgbClr val="2E7D32"/>
                </a:solidFill>
              </a:rPr>
              <a:t>GEREKÇE / KANIT</a:t>
            </a:r>
          </a:p>
          <a:p>
            <a:pPr>
              <a:spcAft>
                <a:spcPts val="1200"/>
              </a:spcAft>
            </a:pPr>
            <a:r>
              <a:rPr sz="1300" b="0" i="0">
                <a:solidFill>
                  <a:srgbClr val="222222"/>
                </a:solidFill>
              </a:rPr>
              <a:t>Antenin rezonans noktasında empedansının rezistif </a:t>
            </a:r>
            <a:r>
              <a:rPr sz="1300" b="0" i="1">
                <a:solidFill>
                  <a:srgbClr val="222222"/>
                </a:solidFill>
              </a:rPr>
              <a:t>(reaktif bileşeni sıfır)</a:t>
            </a:r>
            <a:r>
              <a:rPr sz="1300" b="0" i="0">
                <a:solidFill>
                  <a:srgbClr val="222222"/>
                </a:solidFill>
              </a:rPr>
              <a:t> olması, rezonansın bir SONUCUDUR; %5'lik fiziksel kısalmanın SEBEBİNİ açıklamaz. Bu kısalmanın uluslararası amatör telsiz literatüründe </a:t>
            </a:r>
            <a:r>
              <a:rPr sz="1300" b="0" i="1">
                <a:solidFill>
                  <a:srgbClr val="222222"/>
                </a:solidFill>
              </a:rPr>
              <a:t>(ör. ARRL Handbook)</a:t>
            </a:r>
            <a:r>
              <a:rPr sz="1300" b="0" i="0">
                <a:solidFill>
                  <a:srgbClr val="222222"/>
                </a:solidFill>
              </a:rPr>
              <a:t> kabul edilen standart açıklaması, iletken üzerindeki sinyal yayılım hızının serbest uzaydaki </a:t>
            </a:r>
            <a:r>
              <a:rPr sz="1300" b="0" i="1">
                <a:solidFill>
                  <a:srgbClr val="222222"/>
                </a:solidFill>
              </a:rPr>
              <a:t>(ışık)</a:t>
            </a:r>
            <a:r>
              <a:rPr sz="1300" b="0" i="0">
                <a:solidFill>
                  <a:srgbClr val="222222"/>
                </a:solidFill>
              </a:rPr>
              <a:t> hızından bir miktar düşük olmasıdır </a:t>
            </a:r>
            <a:r>
              <a:rPr sz="1300" b="0" i="1">
                <a:solidFill>
                  <a:srgbClr val="222222"/>
                </a:solidFill>
              </a:rPr>
              <a:t>(uç etkisi/kapasitans nedeniyle)</a:t>
            </a:r>
            <a:r>
              <a:rPr sz="1300" b="0" i="0">
                <a:solidFill>
                  <a:srgbClr val="222222"/>
                </a:solidFill>
              </a:rPr>
              <a:t> — bu, şık </a:t>
            </a:r>
            <a:r>
              <a:rPr sz="1300" b="0" i="1">
                <a:solidFill>
                  <a:srgbClr val="222222"/>
                </a:solidFill>
              </a:rPr>
              <a:t>(d)</a:t>
            </a:r>
            <a:r>
              <a:rPr sz="1300" b="0" i="0">
                <a:solidFill>
                  <a:srgbClr val="222222"/>
                </a:solidFill>
              </a:rPr>
              <a:t>'dir.</a:t>
            </a:r>
          </a:p>
          <a:p>
            <a:pPr>
              <a:spcAft>
                <a:spcPts val="400"/>
              </a:spcAft>
            </a:pPr>
            <a:r>
              <a:rPr sz="1300" b="1" i="0">
                <a:solidFill>
                  <a:srgbClr val="C05000"/>
                </a:solidFill>
              </a:rPr>
              <a:t>ÖNERİLEN DÜZELTME</a:t>
            </a:r>
          </a:p>
          <a:p>
            <a:pPr>
              <a:spcAft>
                <a:spcPts val="0"/>
              </a:spcAft>
            </a:pPr>
            <a:r>
              <a:rPr sz="1300" b="0" i="0">
                <a:solidFill>
                  <a:srgbClr val="222222"/>
                </a:solidFill>
              </a:rPr>
              <a:t>Cevap anahtarının </a:t>
            </a:r>
            <a:r>
              <a:rPr sz="1300" b="0" i="1">
                <a:solidFill>
                  <a:srgbClr val="222222"/>
                </a:solidFill>
              </a:rPr>
              <a:t>(d)</a:t>
            </a:r>
            <a:r>
              <a:rPr sz="1300" b="0" i="0">
                <a:solidFill>
                  <a:srgbClr val="222222"/>
                </a:solidFill>
              </a:rPr>
              <a:t> “Hattaki yayınım hızı uzaydaki yayınım hızından düşüktür” olarak güncellenmesini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 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640080"/>
          </a:xfrm>
          <a:prstGeom prst="rect">
            <a:avLst/>
          </a:prstGeom>
          <a:noFill/>
        </p:spPr>
        <p:txBody>
          <a:bodyPr wrap="none">
            <a:spAutoFit/>
          </a:bodyPr>
          <a:lstStyle/>
          <a:p>
            <a:r>
              <a:rPr sz="2400" b="1" i="0">
                <a:solidFill>
                  <a:srgbClr val="FFFFFF"/>
                </a:solidFill>
              </a:rPr>
              <a:t>KÖK NEDEN VE EK NOTLAR</a:t>
            </a:r>
          </a:p>
        </p:txBody>
      </p:sp>
      <p:sp>
        <p:nvSpPr>
          <p:cNvPr id="4" name="Rectangle 3"/>
          <p:cNvSpPr/>
          <p:nvPr/>
        </p:nvSpPr>
        <p:spPr>
          <a:xfrm>
            <a:off x="731520" y="1180440"/>
            <a:ext cx="10728655" cy="4650000"/>
          </a:xfrm>
          <a:prstGeom prst="rect">
            <a:avLst/>
          </a:prstGeom>
          <a:solidFill>
            <a:srgbClr val="F7F9FB"/>
          </a:solidFill>
          <a:ln w="9525">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28600" bIns="228600"/>
          <a:lstStyle/>
          <a:p>
            <a:pPr algn="l">
              <a:spcAft>
                <a:spcPts val="400"/>
              </a:spcAft>
            </a:pPr>
            <a:r>
              <a:rPr sz="1300" b="1" i="0">
                <a:solidFill>
                  <a:srgbClr val="1F3864"/>
                </a:solidFill>
              </a:rPr>
              <a:t>▪  Bulgu 1 ve 2 yalnızca soru bankasının değil, dayanak yönetmeliğin de sorunudur.</a:t>
            </a:r>
          </a:p>
          <a:p>
            <a:pPr>
              <a:spcAft>
                <a:spcPts val="1200"/>
              </a:spcAft>
            </a:pPr>
            <a:r>
              <a:rPr sz="1250" b="0" i="0">
                <a:solidFill>
                  <a:srgbClr val="222222"/>
                </a:solidFill>
              </a:rPr>
              <a:t>     Amatör Telsizcilik Sınav ve Belgelendirme Yönetmeliği'nin 4 üncü maddesinin </a:t>
            </a:r>
            <a:r>
              <a:rPr sz="1250" b="0" i="1">
                <a:solidFill>
                  <a:srgbClr val="222222"/>
                </a:solidFill>
              </a:rPr>
              <a:t>(ğ)</a:t>
            </a:r>
            <a:r>
              <a:rPr sz="1250" b="0" i="0">
                <a:solidFill>
                  <a:srgbClr val="222222"/>
                </a:solidFill>
              </a:rPr>
              <a:t> bendi, “amatör radyo bant planı” tanımını hâlâ mülga Özel Telsiz Sistemleri Yönetmeliği'ne atıfla yapmaktadır. Soru bankası bu bakımdan yönetmeliği sadakatle yansıtmaktadır; kalıcı çözüm için soru metinleriyle birlikte bu tanımın da FTM mevzuatına göre güncellenmesi gerekir.</a:t>
            </a:r>
          </a:p>
          <a:p>
            <a:pPr>
              <a:spcAft>
                <a:spcPts val="400"/>
              </a:spcAft>
            </a:pPr>
            <a:r>
              <a:rPr sz="1300" b="1" i="0">
                <a:solidFill>
                  <a:srgbClr val="1F3864"/>
                </a:solidFill>
              </a:rPr>
              <a:t>▪  Düzenlemeler Soru 18 de aynı zincire bağlıdır.</a:t>
            </a:r>
          </a:p>
          <a:p>
            <a:pPr>
              <a:spcAft>
                <a:spcPts val="1200"/>
              </a:spcAft>
            </a:pPr>
            <a:r>
              <a:rPr sz="1250" b="0" i="0">
                <a:solidFill>
                  <a:srgbClr val="222222"/>
                </a:solidFill>
              </a:rPr>
              <a:t>     “Özel Telsiz Sistemleri Yönetmeliğinin yayınlanması ile hangi yönetmelik yürürlükten kaldırılmıştır?” sorusu tarihsel olarak doğrudur; ancak sorduğu yönetmeliğin kendisi de 2018'de mülga olduğundan, bugün yürürlükteki mevzuatı ölçmemektedir. Ayrı bir hata olarak değil, güncellenecek sorular arasında değerlendirilmesini öneririz.</a:t>
            </a:r>
          </a:p>
          <a:p>
            <a:pPr>
              <a:spcAft>
                <a:spcPts val="400"/>
              </a:spcAft>
            </a:pPr>
            <a:r>
              <a:rPr sz="1300" b="1" i="0">
                <a:solidFill>
                  <a:srgbClr val="1F3864"/>
                </a:solidFill>
              </a:rPr>
              <a:t>▪  Bu belge, sınavın kendisine değil, yayımda olan soru dosyalarına ilişkindir.</a:t>
            </a:r>
          </a:p>
          <a:p>
            <a:pPr>
              <a:spcAft>
                <a:spcPts val="1200"/>
              </a:spcAft>
            </a:pPr>
            <a:r>
              <a:rPr sz="1250" b="0" i="0">
                <a:solidFill>
                  <a:srgbClr val="222222"/>
                </a:solidFill>
              </a:rPr>
              <a:t>     Tarafımıza, söz konusu soruların güncel sınav sisteminde kullanılmadığı ve yalnızca yayımda kalan eski soru dosyalarında bulunduğu bilgisi iletilmiştir. Bu bilgi doğruysa talebimiz, sınav sonuçlarının düzeltilmesi değil, adayların hâlâ bu dosyalarla çalışıyor olması nedeniyle dosyaların güncellenmesi veya yayımdan kaldırılmasıdır.</a:t>
            </a:r>
          </a:p>
          <a:p>
            <a:pPr>
              <a:spcAft>
                <a:spcPts val="400"/>
              </a:spcAft>
            </a:pPr>
            <a:r>
              <a:rPr sz="1300" b="1" i="0">
                <a:solidFill>
                  <a:srgbClr val="1F3864"/>
                </a:solidFill>
              </a:rPr>
              <a:t>▪  Kapsam. Bu sürümde inceleme C sınıfı üç soru bankasına da genişletilmiştir. Bulgu 10-16 yalnızca C sınıfı bankalarında görülmektedir; Bulgu 2 ve 3'teki sorular ise her iki sınıfın bankasında da aynı hâliyle yer almaktadır.</a:t>
            </a:r>
          </a:p>
          <a:p>
            <a:pPr>
              <a:spcAft>
                <a:spcPts val="1200"/>
              </a:spcAft>
            </a:pPr>
            <a:r>
              <a:rPr sz="1250" b="0" i="0">
                <a:solidFill>
                  <a:srgbClr val="222222"/>
                </a:solidFill>
              </a:rPr>
              <a:t>     Bulgular yalnızca A-B sınıfı üç soru bankası üzerinde yapılmıştır; C sınıfı bankaları bu incelemeye dâhil değildir. Üçüncü taraflarca yayımlanmış çözümlü soru dosyalarıyla karşılaştırma yapılmamıştır.</a:t>
            </a:r>
          </a:p>
        </p:txBody>
      </p:sp>
      <p:sp>
        <p:nvSpPr>
          <p:cNvPr id="5" name="TextBox 4"/>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Kök Neden ve Ek Notlar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280160"/>
            <a:ext cx="10362895" cy="914400"/>
          </a:xfrm>
          <a:prstGeom prst="rect">
            <a:avLst/>
          </a:prstGeom>
          <a:noFill/>
        </p:spPr>
        <p:txBody>
          <a:bodyPr wrap="square">
            <a:spAutoFit/>
          </a:bodyPr>
          <a:lstStyle/>
          <a:p>
            <a:r>
              <a:rPr sz="3200" b="1" i="0">
                <a:solidFill>
                  <a:srgbClr val="FFFFFF"/>
                </a:solidFill>
              </a:rPr>
              <a:t>TALEP</a:t>
            </a:r>
          </a:p>
        </p:txBody>
      </p:sp>
      <p:sp>
        <p:nvSpPr>
          <p:cNvPr id="4" name="TextBox 3"/>
          <p:cNvSpPr txBox="1"/>
          <p:nvPr/>
        </p:nvSpPr>
        <p:spPr>
          <a:xfrm>
            <a:off x="914400" y="2240000"/>
            <a:ext cx="10362895" cy="3600000"/>
          </a:xfrm>
          <a:prstGeom prst="rect">
            <a:avLst/>
          </a:prstGeom>
          <a:noFill/>
        </p:spPr>
        <p:txBody>
          <a:bodyPr wrap="square">
            <a:spAutoFit/>
          </a:bodyPr>
          <a:lstStyle/>
          <a:p>
            <a:pPr>
              <a:spcAft>
                <a:spcPts val="1000"/>
              </a:spcAft>
            </a:pPr>
            <a:r>
              <a:rPr sz="1500" b="0" i="0">
                <a:solidFill>
                  <a:srgbClr val="D6E4F0"/>
                </a:solidFill>
              </a:rPr>
              <a:t>•  Bulgu 1, 2 ve Ek Not'ta belirtilen mülga mevzuata dayanan soruların </a:t>
            </a:r>
            <a:r>
              <a:rPr sz="1500" b="0" i="1">
                <a:solidFill>
                  <a:srgbClr val="D6E4F0"/>
                </a:solidFill>
              </a:rPr>
              <a:t>(Düzenlemeler 17, 42 ve 18)</a:t>
            </a:r>
            <a:r>
              <a:rPr sz="1500" b="0" i="0">
                <a:solidFill>
                  <a:srgbClr val="D6E4F0"/>
                </a:solidFill>
              </a:rPr>
              <a:t> yürürlükteki FTM Yönetmeliği ve FTM Teknik Ölçütler </a:t>
            </a:r>
            <a:r>
              <a:rPr sz="1500" b="0" i="1">
                <a:solidFill>
                  <a:srgbClr val="D6E4F0"/>
                </a:solidFill>
              </a:rPr>
              <a:t>(BTK Kurul Kararı 23/9/2022)</a:t>
            </a:r>
            <a:r>
              <a:rPr sz="1500" b="0" i="0">
                <a:solidFill>
                  <a:srgbClr val="D6E4F0"/>
                </a:solidFill>
              </a:rPr>
              <a:t> esas alınarak yenilenmesini,</a:t>
            </a:r>
          </a:p>
          <a:p>
            <a:pPr>
              <a:spcAft>
                <a:spcPts val="1000"/>
              </a:spcAft>
            </a:pPr>
            <a:r>
              <a:rPr sz="1500" b="0" i="0">
                <a:solidFill>
                  <a:srgbClr val="D6E4F0"/>
                </a:solidFill>
              </a:rPr>
              <a:t>•  ITU Region / CQ Zone / ITU Zone ayrımının netleştirilerek Düzenlemeler 60 ve İşletme 22'nin düzeltilmesini,</a:t>
            </a:r>
          </a:p>
          <a:p>
            <a:pPr>
              <a:spcAft>
                <a:spcPts val="1000"/>
              </a:spcAft>
            </a:pPr>
            <a:r>
              <a:rPr sz="1500" b="0" i="0">
                <a:solidFill>
                  <a:srgbClr val="D6E4F0"/>
                </a:solidFill>
              </a:rPr>
              <a:t>•  İşletme 89'un, çağrı işareti ön ekine ilişkin 20/2/2011 tarihli Yönetmelik değişikliği doğrultusunda güncellenmesini,</a:t>
            </a:r>
          </a:p>
          <a:p>
            <a:pPr>
              <a:spcAft>
                <a:spcPts val="1000"/>
              </a:spcAft>
            </a:pPr>
            <a:r>
              <a:rPr sz="1500" b="0" i="0">
                <a:solidFill>
                  <a:srgbClr val="D6E4F0"/>
                </a:solidFill>
              </a:rPr>
              <a:t>•  İşletme 43 ile Teknik 120'nin cevap anahtarlarının; Teknik 46 ve 66'da ise iki düzeltme yolundan hangisinin tercih edileceğinin değerlendirilmesini,</a:t>
            </a:r>
          </a:p>
          <a:p>
            <a:pPr>
              <a:spcAft>
                <a:spcPts val="1000"/>
              </a:spcAft>
            </a:pPr>
            <a:r>
              <a:rPr sz="1500" b="0" i="0">
                <a:solidFill>
                  <a:srgbClr val="D6E4F0"/>
                </a:solidFill>
              </a:rPr>
              <a:t>•  C sınıfı bankalarındaki Bulgu 10-16'nın da düzeltilmesini — özellikle Teknik 73 ve 74'te doğru sonucun şıklar arasında bulunmadığını,</a:t>
            </a:r>
          </a:p>
          <a:p>
            <a:pPr>
              <a:spcAft>
                <a:spcPts val="1000"/>
              </a:spcAft>
            </a:pPr>
            <a:r>
              <a:rPr sz="1500" b="0" i="0">
                <a:solidFill>
                  <a:srgbClr val="D6E4F0"/>
                </a:solidFill>
              </a:rPr>
              <a:t>•  Adaylar hâlihazırda bu dosyalarla çalıştığından, yayımda kalan soru dosyalarının güncellenmesini veya yayımdan kaldırılmasını,</a:t>
            </a:r>
          </a:p>
          <a:p>
            <a:pPr>
              <a:spcAft>
                <a:spcPts val="0"/>
              </a:spcAft>
            </a:pPr>
            <a:r>
              <a:rPr sz="1500" b="0" i="0">
                <a:solidFill>
                  <a:srgbClr val="FFFFFF"/>
                </a:solidFill>
              </a:rPr>
              <a:t>saygıyla arz ve talep ederiz.</a:t>
            </a:r>
          </a:p>
        </p:txBody>
      </p:sp>
      <p:sp>
        <p:nvSpPr>
          <p:cNvPr id="5" name="TextBox 4"/>
          <p:cNvSpPr txBox="1"/>
          <p:nvPr/>
        </p:nvSpPr>
        <p:spPr>
          <a:xfrm>
            <a:off x="914400" y="6035040"/>
            <a:ext cx="10362895" cy="548640"/>
          </a:xfrm>
          <a:prstGeom prst="rect">
            <a:avLst/>
          </a:prstGeom>
          <a:noFill/>
        </p:spPr>
        <p:txBody>
          <a:bodyPr wrap="square">
            <a:spAutoFit/>
          </a:bodyPr>
          <a:lstStyle/>
          <a:p>
            <a:r>
              <a:rPr sz="1300" b="0" i="0">
                <a:solidFill>
                  <a:srgbClr val="D6E4F0"/>
                </a:solidFill>
              </a:rPr>
              <a:t>İletişim: [Kulüp / Şube adı] — [Ad-Soyad, Çağrı İşareti, e-posta]</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164592"/>
            <a:ext cx="11277295" cy="640080"/>
          </a:xfrm>
          <a:prstGeom prst="rect">
            <a:avLst/>
          </a:prstGeom>
          <a:noFill/>
        </p:spPr>
        <p:txBody>
          <a:bodyPr wrap="none">
            <a:spAutoFit/>
          </a:bodyPr>
          <a:lstStyle/>
          <a:p>
            <a:r>
              <a:rPr sz="2400" b="1" i="0">
                <a:solidFill>
                  <a:srgbClr val="FFFFFF"/>
                </a:solidFill>
              </a:rPr>
              <a:t>BULGULARIN ÖZETİ (2/2) — C Sınıfı</a:t>
            </a:r>
          </a:p>
        </p:txBody>
      </p:sp>
      <p:graphicFrame>
        <p:nvGraphicFramePr>
          <p:cNvPr id="4" name="Table 3"/>
          <p:cNvGraphicFramePr>
            <a:graphicFrameLocks noGrp="1"/>
          </p:cNvGraphicFramePr>
          <p:nvPr/>
        </p:nvGraphicFramePr>
        <p:xfrm>
          <a:off x="731520" y="1180440"/>
          <a:ext cx="10241280" cy="4190000"/>
        </p:xfrm>
        <a:graphic>
          <a:graphicData uri="http://schemas.openxmlformats.org/drawingml/2006/table">
            <a:tbl>
              <a:tblPr firstRow="1" bandRow="1">
                <a:tableStyleId>{5C22544A-7EE6-4342-B048-85BDC9FD1C3A}</a:tableStyleId>
              </a:tblPr>
              <a:tblGrid>
                <a:gridCol w="1554480"/>
                <a:gridCol w="1005840"/>
                <a:gridCol w="4754880"/>
                <a:gridCol w="1463040"/>
                <a:gridCol w="1463040"/>
              </a:tblGrid>
              <a:tr h="500000">
                <a:tc>
                  <a:txBody>
                    <a:bodyPr/>
                    <a:lstStyle/>
                    <a:p>
                      <a:r>
                        <a:rPr sz="1300" b="1" i="0">
                          <a:solidFill>
                            <a:srgbClr val="FFFFFF"/>
                          </a:solidFill>
                        </a:rPr>
                        <a:t>Soru</a:t>
                      </a:r>
                    </a:p>
                    <a:p>
                      <a:r>
                        <a:rPr sz="1300" b="1" i="0">
                          <a:solidFill>
                            <a:srgbClr val="FFFFFF"/>
                          </a:solidFill>
                        </a:rPr>
                        <a:t>Bankası</a:t>
                      </a:r>
                    </a:p>
                  </a:txBody>
                  <a:tcPr anchor="ctr">
                    <a:solidFill>
                      <a:srgbClr val="1F3864"/>
                    </a:solidFill>
                  </a:tcPr>
                </a:tc>
                <a:tc>
                  <a:txBody>
                    <a:bodyPr/>
                    <a:lstStyle/>
                    <a:p>
                      <a:r>
                        <a:rPr sz="1300" b="1" i="0">
                          <a:solidFill>
                            <a:srgbClr val="FFFFFF"/>
                          </a:solidFill>
                        </a:rPr>
                        <a:t>Soru</a:t>
                      </a:r>
                    </a:p>
                    <a:p>
                      <a:r>
                        <a:rPr sz="1300" b="1" i="0">
                          <a:solidFill>
                            <a:srgbClr val="FFFFFF"/>
                          </a:solidFill>
                        </a:rPr>
                        <a:t>No</a:t>
                      </a:r>
                    </a:p>
                  </a:txBody>
                  <a:tcPr anchor="ctr">
                    <a:solidFill>
                      <a:srgbClr val="1F3864"/>
                    </a:solidFill>
                  </a:tcPr>
                </a:tc>
                <a:tc>
                  <a:txBody>
                    <a:bodyPr/>
                    <a:lstStyle/>
                    <a:p>
                      <a:r>
                        <a:rPr sz="1300" b="1" i="0">
                          <a:solidFill>
                            <a:srgbClr val="FFFFFF"/>
                          </a:solidFill>
                        </a:rPr>
                        <a:t>Konu</a:t>
                      </a:r>
                    </a:p>
                  </a:txBody>
                  <a:tcPr anchor="ctr">
                    <a:solidFill>
                      <a:srgbClr val="1F3864"/>
                    </a:solidFill>
                  </a:tcPr>
                </a:tc>
                <a:tc>
                  <a:txBody>
                    <a:bodyPr/>
                    <a:lstStyle/>
                    <a:p>
                      <a:r>
                        <a:rPr sz="1300" b="1" i="0">
                          <a:solidFill>
                            <a:srgbClr val="FFFFFF"/>
                          </a:solidFill>
                        </a:rPr>
                        <a:t>Resmî</a:t>
                      </a:r>
                    </a:p>
                    <a:p>
                      <a:r>
                        <a:rPr sz="1300" b="1" i="0">
                          <a:solidFill>
                            <a:srgbClr val="FFFFFF"/>
                          </a:solidFill>
                        </a:rPr>
                        <a:t>Cevap</a:t>
                      </a:r>
                    </a:p>
                  </a:txBody>
                  <a:tcPr anchor="ctr">
                    <a:solidFill>
                      <a:srgbClr val="1F3864"/>
                    </a:solidFill>
                  </a:tcPr>
                </a:tc>
                <a:tc>
                  <a:txBody>
                    <a:bodyPr/>
                    <a:lstStyle/>
                    <a:p>
                      <a:r>
                        <a:rPr sz="1300" b="1" i="0">
                          <a:solidFill>
                            <a:srgbClr val="FFFFFF"/>
                          </a:solidFill>
                        </a:rPr>
                        <a:t>Önerilen</a:t>
                      </a:r>
                    </a:p>
                    <a:p>
                      <a:r>
                        <a:rPr sz="1300" b="1" i="0">
                          <a:solidFill>
                            <a:srgbClr val="FFFFFF"/>
                          </a:solidFill>
                        </a:rPr>
                        <a:t>Cevap</a:t>
                      </a:r>
                    </a:p>
                  </a:txBody>
                  <a:tcPr anchor="ctr">
                    <a:solidFill>
                      <a:srgbClr val="1F3864"/>
                    </a:solidFill>
                  </a:tcPr>
                </a:tc>
              </a:tr>
              <a:tr h="410000">
                <a:tc>
                  <a:txBody>
                    <a:bodyPr/>
                    <a:lstStyle/>
                    <a:p>
                      <a:r>
                        <a:rPr sz="1250" b="0" i="0">
                          <a:solidFill>
                            <a:srgbClr val="222222"/>
                          </a:solidFill>
                        </a:rPr>
                        <a:t>C — Düzenlemeler</a:t>
                      </a:r>
                    </a:p>
                  </a:txBody>
                  <a:tcPr anchor="ctr">
                    <a:solidFill>
                      <a:srgbClr val="FFFFFF"/>
                    </a:solidFill>
                  </a:tcPr>
                </a:tc>
                <a:tc>
                  <a:txBody>
                    <a:bodyPr/>
                    <a:lstStyle/>
                    <a:p>
                      <a:r>
                        <a:rPr sz="1250" b="0" i="0">
                          <a:solidFill>
                            <a:srgbClr val="222222"/>
                          </a:solidFill>
                        </a:rPr>
                        <a:t>30</a:t>
                      </a:r>
                    </a:p>
                  </a:txBody>
                  <a:tcPr anchor="ctr">
                    <a:solidFill>
                      <a:srgbClr val="FFFFFF"/>
                    </a:solidFill>
                  </a:tcPr>
                </a:tc>
                <a:tc>
                  <a:txBody>
                    <a:bodyPr/>
                    <a:lstStyle/>
                    <a:p>
                      <a:r>
                        <a:rPr sz="1250" b="0" i="0">
                          <a:solidFill>
                            <a:srgbClr val="222222"/>
                          </a:solidFill>
                        </a:rPr>
                        <a:t>Geçiş hükmü — süre yerine sabit tarih</a:t>
                      </a:r>
                    </a:p>
                  </a:txBody>
                  <a:tcPr anchor="ctr">
                    <a:solidFill>
                      <a:srgbClr val="FFFFFF"/>
                    </a:solidFill>
                  </a:tcPr>
                </a:tc>
                <a:tc>
                  <a:txBody>
                    <a:bodyPr/>
                    <a:lstStyle/>
                    <a:p>
                      <a:r>
                        <a:rPr sz="1250" b="1" i="0">
                          <a:solidFill>
                            <a:srgbClr val="A92B2B"/>
                          </a:solidFill>
                        </a:rPr>
                        <a:t>(a)</a:t>
                      </a:r>
                    </a:p>
                  </a:txBody>
                  <a:tcPr anchor="ctr">
                    <a:solidFill>
                      <a:srgbClr val="FFFFFF"/>
                    </a:solidFill>
                  </a:tcPr>
                </a:tc>
                <a:tc>
                  <a:txBody>
                    <a:bodyPr/>
                    <a:lstStyle/>
                    <a:p>
                      <a:r>
                        <a:rPr sz="1250" b="1" i="0">
                          <a:solidFill>
                            <a:srgbClr val="2E7D32"/>
                          </a:solidFill>
                        </a:rPr>
                        <a:t>şıklarda yok</a:t>
                      </a:r>
                    </a:p>
                  </a:txBody>
                  <a:tcPr anchor="ctr">
                    <a:solidFill>
                      <a:srgbClr val="FFFFFF"/>
                    </a:solidFill>
                  </a:tcPr>
                </a:tc>
              </a:tr>
              <a:tr h="410000">
                <a:tc>
                  <a:txBody>
                    <a:bodyPr/>
                    <a:lstStyle/>
                    <a:p>
                      <a:r>
                        <a:rPr sz="1250" b="0" i="0">
                          <a:solidFill>
                            <a:srgbClr val="222222"/>
                          </a:solidFill>
                        </a:rPr>
                        <a:t>C — İşletme</a:t>
                      </a:r>
                    </a:p>
                  </a:txBody>
                  <a:tcPr anchor="ctr">
                    <a:solidFill>
                      <a:srgbClr val="FFFFFF"/>
                    </a:solidFill>
                  </a:tcPr>
                </a:tc>
                <a:tc>
                  <a:txBody>
                    <a:bodyPr/>
                    <a:lstStyle/>
                    <a:p>
                      <a:r>
                        <a:rPr sz="1250" b="0" i="0">
                          <a:solidFill>
                            <a:srgbClr val="222222"/>
                          </a:solidFill>
                        </a:rPr>
                        <a:t>34</a:t>
                      </a:r>
                    </a:p>
                  </a:txBody>
                  <a:tcPr anchor="ctr">
                    <a:solidFill>
                      <a:srgbClr val="FFFFFF"/>
                    </a:solidFill>
                  </a:tcPr>
                </a:tc>
                <a:tc>
                  <a:txBody>
                    <a:bodyPr/>
                    <a:lstStyle/>
                    <a:p>
                      <a:r>
                        <a:rPr sz="1250" b="0" i="0">
                          <a:solidFill>
                            <a:srgbClr val="222222"/>
                          </a:solidFill>
                        </a:rPr>
                        <a:t>Amatör bant — iki doğru cevap</a:t>
                      </a:r>
                    </a:p>
                  </a:txBody>
                  <a:tcPr anchor="ctr">
                    <a:solidFill>
                      <a:srgbClr val="FFFFFF"/>
                    </a:solidFill>
                  </a:tcPr>
                </a:tc>
                <a:tc>
                  <a:txBody>
                    <a:bodyPr/>
                    <a:lstStyle/>
                    <a:p>
                      <a:r>
                        <a:rPr sz="1250" b="1" i="0">
                          <a:solidFill>
                            <a:srgbClr val="A92B2B"/>
                          </a:solidFill>
                        </a:rPr>
                        <a:t>(b)</a:t>
                      </a:r>
                    </a:p>
                  </a:txBody>
                  <a:tcPr anchor="ctr">
                    <a:solidFill>
                      <a:srgbClr val="FFFFFF"/>
                    </a:solidFill>
                  </a:tcPr>
                </a:tc>
                <a:tc>
                  <a:txBody>
                    <a:bodyPr/>
                    <a:lstStyle/>
                    <a:p>
                      <a:r>
                        <a:rPr sz="1250" b="1" i="0">
                          <a:solidFill>
                            <a:srgbClr val="2E7D32"/>
                          </a:solidFill>
                        </a:rPr>
                        <a:t>(a) da doğru</a:t>
                      </a:r>
                    </a:p>
                  </a:txBody>
                  <a:tcPr anchor="ctr">
                    <a:solidFill>
                      <a:srgbClr val="FFFFFF"/>
                    </a:solidFill>
                  </a:tcPr>
                </a:tc>
              </a:tr>
              <a:tr h="410000">
                <a:tc>
                  <a:txBody>
                    <a:bodyPr/>
                    <a:lstStyle/>
                    <a:p>
                      <a:r>
                        <a:rPr sz="1250" b="0" i="0">
                          <a:solidFill>
                            <a:srgbClr val="222222"/>
                          </a:solidFill>
                        </a:rPr>
                        <a:t>C — İşletme</a:t>
                      </a:r>
                    </a:p>
                  </a:txBody>
                  <a:tcPr anchor="ctr">
                    <a:solidFill>
                      <a:srgbClr val="FFFFFF"/>
                    </a:solidFill>
                  </a:tcPr>
                </a:tc>
                <a:tc>
                  <a:txBody>
                    <a:bodyPr/>
                    <a:lstStyle/>
                    <a:p>
                      <a:r>
                        <a:rPr sz="1250" b="0" i="0">
                          <a:solidFill>
                            <a:srgbClr val="222222"/>
                          </a:solidFill>
                        </a:rPr>
                        <a:t>50</a:t>
                      </a:r>
                    </a:p>
                  </a:txBody>
                  <a:tcPr anchor="ctr">
                    <a:solidFill>
                      <a:srgbClr val="FFFFFF"/>
                    </a:solidFill>
                  </a:tcPr>
                </a:tc>
                <a:tc>
                  <a:txBody>
                    <a:bodyPr/>
                    <a:lstStyle/>
                    <a:p>
                      <a:r>
                        <a:rPr sz="1250" b="0" i="0">
                          <a:solidFill>
                            <a:srgbClr val="222222"/>
                          </a:solidFill>
                        </a:rPr>
                        <a:t>Boylam-saat — yön ters alınmış</a:t>
                      </a:r>
                    </a:p>
                  </a:txBody>
                  <a:tcPr anchor="ctr">
                    <a:solidFill>
                      <a:srgbClr val="FFFFFF"/>
                    </a:solidFill>
                  </a:tcPr>
                </a:tc>
                <a:tc>
                  <a:txBody>
                    <a:bodyPr/>
                    <a:lstStyle/>
                    <a:p>
                      <a:r>
                        <a:rPr sz="1250" b="1" i="0">
                          <a:solidFill>
                            <a:srgbClr val="A92B2B"/>
                          </a:solidFill>
                        </a:rPr>
                        <a:t>(c)</a:t>
                      </a:r>
                    </a:p>
                  </a:txBody>
                  <a:tcPr anchor="ctr">
                    <a:solidFill>
                      <a:srgbClr val="FFFFFF"/>
                    </a:solidFill>
                  </a:tcPr>
                </a:tc>
                <a:tc>
                  <a:txBody>
                    <a:bodyPr/>
                    <a:lstStyle/>
                    <a:p>
                      <a:r>
                        <a:rPr sz="1250" b="1" i="0">
                          <a:solidFill>
                            <a:srgbClr val="2E7D32"/>
                          </a:solidFill>
                        </a:rPr>
                        <a:t>(d)</a:t>
                      </a:r>
                    </a:p>
                  </a:txBody>
                  <a:tcPr anchor="ctr">
                    <a:solidFill>
                      <a:srgbClr val="FFFFFF"/>
                    </a:solidFill>
                  </a:tcPr>
                </a:tc>
              </a:tr>
              <a:tr h="410000">
                <a:tc>
                  <a:txBody>
                    <a:bodyPr/>
                    <a:lstStyle/>
                    <a:p>
                      <a:r>
                        <a:rPr sz="1250" b="0" i="0">
                          <a:solidFill>
                            <a:srgbClr val="222222"/>
                          </a:solidFill>
                        </a:rPr>
                        <a:t>C — Teknik</a:t>
                      </a:r>
                    </a:p>
                  </a:txBody>
                  <a:tcPr anchor="ctr">
                    <a:solidFill>
                      <a:srgbClr val="FFFFFF"/>
                    </a:solidFill>
                  </a:tcPr>
                </a:tc>
                <a:tc>
                  <a:txBody>
                    <a:bodyPr/>
                    <a:lstStyle/>
                    <a:p>
                      <a:r>
                        <a:rPr sz="1250" b="0" i="0">
                          <a:solidFill>
                            <a:srgbClr val="222222"/>
                          </a:solidFill>
                        </a:rPr>
                        <a:t>73</a:t>
                      </a:r>
                    </a:p>
                  </a:txBody>
                  <a:tcPr anchor="ctr">
                    <a:solidFill>
                      <a:srgbClr val="FFFFFF"/>
                    </a:solidFill>
                  </a:tcPr>
                </a:tc>
                <a:tc>
                  <a:txBody>
                    <a:bodyPr/>
                    <a:lstStyle/>
                    <a:p>
                      <a:r>
                        <a:rPr sz="1250" b="0" i="0">
                          <a:solidFill>
                            <a:srgbClr val="222222"/>
                          </a:solidFill>
                        </a:rPr>
                        <a:t>Dengesiz köprü — sonuç ≈2,86 A</a:t>
                      </a:r>
                    </a:p>
                  </a:txBody>
                  <a:tcPr anchor="ctr">
                    <a:solidFill>
                      <a:srgbClr val="FFFFFF"/>
                    </a:solidFill>
                  </a:tcPr>
                </a:tc>
                <a:tc>
                  <a:txBody>
                    <a:bodyPr/>
                    <a:lstStyle/>
                    <a:p>
                      <a:r>
                        <a:rPr sz="1250" b="1" i="0">
                          <a:solidFill>
                            <a:srgbClr val="A92B2B"/>
                          </a:solidFill>
                        </a:rPr>
                        <a:t>(b)</a:t>
                      </a:r>
                    </a:p>
                  </a:txBody>
                  <a:tcPr anchor="ctr">
                    <a:solidFill>
                      <a:srgbClr val="FFFFFF"/>
                    </a:solidFill>
                  </a:tcPr>
                </a:tc>
                <a:tc>
                  <a:txBody>
                    <a:bodyPr/>
                    <a:lstStyle/>
                    <a:p>
                      <a:r>
                        <a:rPr sz="1250" b="1" i="0">
                          <a:solidFill>
                            <a:srgbClr val="2E7D32"/>
                          </a:solidFill>
                        </a:rPr>
                        <a:t>şıklarda yok</a:t>
                      </a:r>
                    </a:p>
                  </a:txBody>
                  <a:tcPr anchor="ctr">
                    <a:solidFill>
                      <a:srgbClr val="FFFFFF"/>
                    </a:solidFill>
                  </a:tcPr>
                </a:tc>
              </a:tr>
              <a:tr h="410000">
                <a:tc>
                  <a:txBody>
                    <a:bodyPr/>
                    <a:lstStyle/>
                    <a:p>
                      <a:r>
                        <a:rPr sz="1250" b="0" i="0">
                          <a:solidFill>
                            <a:srgbClr val="222222"/>
                          </a:solidFill>
                        </a:rPr>
                        <a:t>C — Teknik</a:t>
                      </a:r>
                    </a:p>
                  </a:txBody>
                  <a:tcPr anchor="ctr">
                    <a:solidFill>
                      <a:srgbClr val="FFFFFF"/>
                    </a:solidFill>
                  </a:tcPr>
                </a:tc>
                <a:tc>
                  <a:txBody>
                    <a:bodyPr/>
                    <a:lstStyle/>
                    <a:p>
                      <a:r>
                        <a:rPr sz="1250" b="0" i="0">
                          <a:solidFill>
                            <a:srgbClr val="222222"/>
                          </a:solidFill>
                        </a:rPr>
                        <a:t>74</a:t>
                      </a:r>
                    </a:p>
                  </a:txBody>
                  <a:tcPr anchor="ctr">
                    <a:solidFill>
                      <a:srgbClr val="FFFFFF"/>
                    </a:solidFill>
                  </a:tcPr>
                </a:tc>
                <a:tc>
                  <a:txBody>
                    <a:bodyPr/>
                    <a:lstStyle/>
                    <a:p>
                      <a:r>
                        <a:rPr sz="1250" b="0" i="0">
                          <a:solidFill>
                            <a:srgbClr val="222222"/>
                          </a:solidFill>
                        </a:rPr>
                        <a:t>Dengesiz köprü — sonuç 33,6 V</a:t>
                      </a:r>
                    </a:p>
                  </a:txBody>
                  <a:tcPr anchor="ctr">
                    <a:solidFill>
                      <a:srgbClr val="FFFFFF"/>
                    </a:solidFill>
                  </a:tcPr>
                </a:tc>
                <a:tc>
                  <a:txBody>
                    <a:bodyPr/>
                    <a:lstStyle/>
                    <a:p>
                      <a:r>
                        <a:rPr sz="1250" b="1" i="0">
                          <a:solidFill>
                            <a:srgbClr val="A92B2B"/>
                          </a:solidFill>
                        </a:rPr>
                        <a:t>(d)</a:t>
                      </a:r>
                    </a:p>
                  </a:txBody>
                  <a:tcPr anchor="ctr">
                    <a:solidFill>
                      <a:srgbClr val="FFFFFF"/>
                    </a:solidFill>
                  </a:tcPr>
                </a:tc>
                <a:tc>
                  <a:txBody>
                    <a:bodyPr/>
                    <a:lstStyle/>
                    <a:p>
                      <a:r>
                        <a:rPr sz="1250" b="1" i="0">
                          <a:solidFill>
                            <a:srgbClr val="2E7D32"/>
                          </a:solidFill>
                        </a:rPr>
                        <a:t>şıklarda yok</a:t>
                      </a:r>
                    </a:p>
                  </a:txBody>
                  <a:tcPr anchor="ctr">
                    <a:solidFill>
                      <a:srgbClr val="FFFFFF"/>
                    </a:solidFill>
                  </a:tcPr>
                </a:tc>
              </a:tr>
              <a:tr h="410000">
                <a:tc>
                  <a:txBody>
                    <a:bodyPr/>
                    <a:lstStyle/>
                    <a:p>
                      <a:r>
                        <a:rPr sz="1250" b="0" i="0">
                          <a:solidFill>
                            <a:srgbClr val="222222"/>
                          </a:solidFill>
                        </a:rPr>
                        <a:t>C — Teknik</a:t>
                      </a:r>
                    </a:p>
                  </a:txBody>
                  <a:tcPr anchor="ctr">
                    <a:solidFill>
                      <a:srgbClr val="FFFFFF"/>
                    </a:solidFill>
                  </a:tcPr>
                </a:tc>
                <a:tc>
                  <a:txBody>
                    <a:bodyPr/>
                    <a:lstStyle/>
                    <a:p>
                      <a:r>
                        <a:rPr sz="1250" b="0" i="0">
                          <a:solidFill>
                            <a:srgbClr val="222222"/>
                          </a:solidFill>
                        </a:rPr>
                        <a:t>76</a:t>
                      </a:r>
                    </a:p>
                  </a:txBody>
                  <a:tcPr anchor="ctr">
                    <a:solidFill>
                      <a:srgbClr val="FFFFFF"/>
                    </a:solidFill>
                  </a:tcPr>
                </a:tc>
                <a:tc>
                  <a:txBody>
                    <a:bodyPr/>
                    <a:lstStyle/>
                    <a:p>
                      <a:r>
                        <a:rPr sz="1250" b="0" i="0">
                          <a:solidFill>
                            <a:srgbClr val="222222"/>
                          </a:solidFill>
                        </a:rPr>
                        <a:t>Faz modülasyonu — doğru harf G</a:t>
                      </a:r>
                    </a:p>
                  </a:txBody>
                  <a:tcPr anchor="ctr">
                    <a:solidFill>
                      <a:srgbClr val="FFFFFF"/>
                    </a:solidFill>
                  </a:tcPr>
                </a:tc>
                <a:tc>
                  <a:txBody>
                    <a:bodyPr/>
                    <a:lstStyle/>
                    <a:p>
                      <a:r>
                        <a:rPr sz="1250" b="1" i="0">
                          <a:solidFill>
                            <a:srgbClr val="A92B2B"/>
                          </a:solidFill>
                        </a:rPr>
                        <a:t>(c)</a:t>
                      </a:r>
                    </a:p>
                  </a:txBody>
                  <a:tcPr anchor="ctr">
                    <a:solidFill>
                      <a:srgbClr val="FFFFFF"/>
                    </a:solidFill>
                  </a:tcPr>
                </a:tc>
                <a:tc>
                  <a:txBody>
                    <a:bodyPr/>
                    <a:lstStyle/>
                    <a:p>
                      <a:r>
                        <a:rPr sz="1250" b="1" i="0">
                          <a:solidFill>
                            <a:srgbClr val="2E7D32"/>
                          </a:solidFill>
                        </a:rPr>
                        <a:t>şıklarda yok</a:t>
                      </a:r>
                    </a:p>
                  </a:txBody>
                  <a:tcPr anchor="ctr">
                    <a:solidFill>
                      <a:srgbClr val="FFFFFF"/>
                    </a:solidFill>
                  </a:tcPr>
                </a:tc>
              </a:tr>
              <a:tr h="410000">
                <a:tc>
                  <a:txBody>
                    <a:bodyPr/>
                    <a:lstStyle/>
                    <a:p>
                      <a:r>
                        <a:rPr sz="1250" b="0" i="0">
                          <a:solidFill>
                            <a:srgbClr val="222222"/>
                          </a:solidFill>
                        </a:rPr>
                        <a:t>C — Teknik</a:t>
                      </a:r>
                    </a:p>
                  </a:txBody>
                  <a:tcPr anchor="ctr">
                    <a:solidFill>
                      <a:srgbClr val="FFFFFF"/>
                    </a:solidFill>
                  </a:tcPr>
                </a:tc>
                <a:tc>
                  <a:txBody>
                    <a:bodyPr/>
                    <a:lstStyle/>
                    <a:p>
                      <a:r>
                        <a:rPr sz="1250" b="0" i="0">
                          <a:solidFill>
                            <a:srgbClr val="222222"/>
                          </a:solidFill>
                        </a:rPr>
                        <a:t>86</a:t>
                      </a:r>
                    </a:p>
                  </a:txBody>
                  <a:tcPr anchor="ctr">
                    <a:solidFill>
                      <a:srgbClr val="FFFFFF"/>
                    </a:solidFill>
                  </a:tcPr>
                </a:tc>
                <a:tc>
                  <a:txBody>
                    <a:bodyPr/>
                    <a:lstStyle/>
                    <a:p>
                      <a:r>
                        <a:rPr sz="1250" b="0" i="0">
                          <a:solidFill>
                            <a:srgbClr val="222222"/>
                          </a:solidFill>
                        </a:rPr>
                        <a:t>"Bir saniyede alınan yol" — hız</a:t>
                      </a:r>
                    </a:p>
                  </a:txBody>
                  <a:tcPr anchor="ctr">
                    <a:solidFill>
                      <a:srgbClr val="FFFFFF"/>
                    </a:solidFill>
                  </a:tcPr>
                </a:tc>
                <a:tc>
                  <a:txBody>
                    <a:bodyPr/>
                    <a:lstStyle/>
                    <a:p>
                      <a:r>
                        <a:rPr sz="1250" b="1" i="0">
                          <a:solidFill>
                            <a:srgbClr val="A92B2B"/>
                          </a:solidFill>
                        </a:rPr>
                        <a:t>(a)</a:t>
                      </a:r>
                    </a:p>
                  </a:txBody>
                  <a:tcPr anchor="ctr">
                    <a:solidFill>
                      <a:srgbClr val="FFFFFF"/>
                    </a:solidFill>
                  </a:tcPr>
                </a:tc>
                <a:tc>
                  <a:txBody>
                    <a:bodyPr/>
                    <a:lstStyle/>
                    <a:p>
                      <a:r>
                        <a:rPr sz="1250" b="1" i="0">
                          <a:solidFill>
                            <a:srgbClr val="2E7D32"/>
                          </a:solidFill>
                        </a:rPr>
                        <a:t>(d) †</a:t>
                      </a:r>
                    </a:p>
                  </a:txBody>
                  <a:tcPr anchor="ctr">
                    <a:solidFill>
                      <a:srgbClr val="FFFFFF"/>
                    </a:solidFill>
                  </a:tcPr>
                </a:tc>
              </a:tr>
            </a:tbl>
          </a:graphicData>
        </a:graphic>
      </p:graphicFrame>
      <p:sp>
        <p:nvSpPr>
          <p:cNvPr id="5" name="TextBox 4"/>
          <p:cNvSpPr txBox="1"/>
          <p:nvPr/>
        </p:nvSpPr>
        <p:spPr>
          <a:xfrm>
            <a:off x="731520" y="5560000"/>
            <a:ext cx="10728655" cy="900000"/>
          </a:xfrm>
          <a:prstGeom prst="rect">
            <a:avLst/>
          </a:prstGeom>
          <a:noFill/>
        </p:spPr>
        <p:txBody>
          <a:bodyPr wrap="square">
            <a:spAutoFit/>
          </a:bodyPr>
          <a:lstStyle/>
          <a:p>
            <a:pPr>
              <a:spcAft>
                <a:spcPts val="600"/>
              </a:spcAft>
            </a:pPr>
            <a:r>
              <a:rPr sz="1200" b="0" i="1">
                <a:solidFill>
                  <a:srgbClr val="222222"/>
                </a:solidFill>
              </a:rPr>
              <a:t>(†) C Teknik 86'da soru metninin düzeltilmesi önerilmektedir. Ayrıca Bulgu 2 (A-B Düzenlemeler 42) ve Bulgu 3 (A-B Düzenlemeler 60) ile aynı sorular, C sınıfı Düzenlemeler bankasında 27 ve 37 numarayla ve aynı resmî cevapla yer almaktadır.</a:t>
            </a:r>
            <a:r>
              <a:rPr sz="1200" b="0" i="0">
                <a:solidFill>
                  <a:srgbClr val="222222"/>
                </a:solidFill>
              </a:rPr>
              <a:t/>
            </a:r>
            <a:r>
              <a:rPr sz="1200" b="0" i="1">
                <a:solidFill>
                  <a:srgbClr val="222222"/>
                </a:solidFill>
              </a:rPr>
              <a:t/>
            </a:r>
            <a:r>
              <a:rPr sz="1200" b="0" i="0">
                <a:solidFill>
                  <a:srgbClr val="222222"/>
                </a:solidFill>
              </a:rPr>
              <a:t/>
            </a:r>
          </a:p>
          <a:p>
            <a:pPr>
              <a:spcAft>
                <a:spcPts val="0"/>
              </a:spcAft>
            </a:pPr>
            <a:r>
              <a:rPr sz="1200" b="0" i="0">
                <a:solidFill>
                  <a:srgbClr val="222222"/>
                </a:solidFill>
              </a:rPr>
              <a:t>Aşağıdaki slaytlarda her bulgu; orijinal soru, resmî işaretli cevap, bağımsız gerekçe/kanıt ve önerilen düzeltme ile sunulmuştur.</a:t>
            </a:r>
          </a:p>
        </p:txBody>
      </p:sp>
      <p:sp>
        <p:nvSpPr>
          <p:cNvPr id="6" name="TextBox 5"/>
          <p:cNvSpPr txBox="1"/>
          <p:nvPr/>
        </p:nvSpPr>
        <p:spPr>
          <a:xfrm>
            <a:off x="365760" y="6492240"/>
            <a:ext cx="11460175" cy="274320"/>
          </a:xfrm>
          <a:prstGeom prst="rect">
            <a:avLst/>
          </a:prstGeom>
          <a:noFill/>
        </p:spPr>
        <p:txBody>
          <a:bodyPr wrap="none">
            <a:spAutoFit/>
          </a:bodyPr>
          <a:lstStyle/>
          <a:p>
            <a:r>
              <a:rPr sz="1000" b="0" i="0">
                <a:solidFill>
                  <a:srgbClr val="595959"/>
                </a:solidFill>
              </a:rPr>
              <a:t>KEGM Düzeltme Önerisi — Bulguların Özeti (C Sınıfı)</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10   ·   C — Düzenlemeler Soru Bankası, Soru 30 — Mülga Geçiş Hükmüne Dayanan Süre Sorusu</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Yürürlükteki yönetmeliğe göre, yönetmeliğin yayımı tarihinden önce alınmış ve geçerlilik süresi dolduğu hâlde yenilenmeyen amatör telsizcilik belgelerinin, yönetmeliğin yayımı tarihinden itibaren kaç ay içinde yenilenmesi zorunludur?</a:t>
            </a:r>
          </a:p>
          <a:p>
            <a:pPr algn="l">
              <a:spcAft>
                <a:spcPts val="700"/>
              </a:spcAft>
            </a:pPr>
            <a:r>
              <a:rPr sz="1350" b="1">
                <a:solidFill>
                  <a:srgbClr val="A92B2B"/>
                </a:solidFill>
              </a:rPr>
              <a:t>a)  3 ay</a:t>
            </a:r>
            <a:r>
              <a:rPr sz="1200" b="1">
                <a:solidFill>
                  <a:srgbClr val="A92B2B"/>
                </a:solidFill>
              </a:rPr>
              <a:t>   ← Resmî cevap anahtarı</a:t>
            </a:r>
          </a:p>
          <a:p>
            <a:pPr algn="l">
              <a:spcAft>
                <a:spcPts val="700"/>
              </a:spcAft>
            </a:pPr>
            <a:r>
              <a:rPr sz="1350" b="0">
                <a:solidFill>
                  <a:srgbClr val="222222"/>
                </a:solidFill>
              </a:rPr>
              <a:t>b)  6 ay</a:t>
            </a:r>
          </a:p>
          <a:p>
            <a:pPr algn="l">
              <a:spcAft>
                <a:spcPts val="700"/>
              </a:spcAft>
            </a:pPr>
            <a:r>
              <a:rPr sz="1350" b="0">
                <a:solidFill>
                  <a:srgbClr val="222222"/>
                </a:solidFill>
              </a:rPr>
              <a:t>c)  9 ay</a:t>
            </a:r>
          </a:p>
          <a:p>
            <a:pPr algn="l">
              <a:spcAft>
                <a:spcPts val="700"/>
              </a:spcAft>
            </a:pPr>
            <a:r>
              <a:rPr sz="1350" b="0">
                <a:solidFill>
                  <a:srgbClr val="222222"/>
                </a:solidFill>
              </a:rPr>
              <a:t>d)  12 ay</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Soru, Yönetmeliğin Geçici 1 inci maddesinin ikinci fıkrasına dayanmaktadır. Bu fıkra 20/2/2011 tarihli ve 27852 sayılı Resmî Gazete'de yayımlanan değişiklikle yeniden yazılmış; süre ölçüsü kaldırılıp yerine sabit bir tarih konmuştur: yenileme zorunluluğu "1/3/2012 tarihine kadar" şeklindedir. Yürürlükteki metinde "kaç ay" biçiminde bir ölçü bulunmamaktadır. Ayrıca Geçici 3 üncü madde, bu tarihe kadar yenilenmeyen belgelerin resen iptal edilmiş sayılacağını hükme bağlamıştır; 1/3/2012 tarihi geçtiğinden hüküm tükenmiş, uygulanabilir bir yenileme süresi kalmamıştır.</a:t>
            </a:r>
          </a:p>
          <a:p>
            <a:pPr algn="l">
              <a:spcAft>
                <a:spcPts val="800"/>
              </a:spcAft>
            </a:pPr>
            <a:r>
              <a:rPr sz="1300" b="1">
                <a:solidFill>
                  <a:srgbClr val="C05000"/>
                </a:solidFill>
              </a:rPr>
              <a:t>ÖNERİLEN DÜZELTME</a:t>
            </a:r>
          </a:p>
          <a:p>
            <a:pPr algn="l"/>
            <a:r>
              <a:rPr sz="1300" b="0">
                <a:solidFill>
                  <a:srgbClr val="222222"/>
                </a:solidFill>
              </a:rPr>
              <a:t>Sorunun yayımdan kaldırılmasını veya yürürlükteki metne göre yeniden yazılmasını öneririz. Şıkların hiçbiri bugünkü düzenlemeyi karşılamamaktadır.</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11   ·   C — İşletme Soru Bankası, Soru 34 — Amatör Olmayan Bant — İki Doğru Cevap</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Aşağıdakilerden hangisi amatör frekans bandı değildir?</a:t>
            </a:r>
          </a:p>
          <a:p>
            <a:pPr algn="l">
              <a:spcAft>
                <a:spcPts val="700"/>
              </a:spcAft>
            </a:pPr>
            <a:r>
              <a:rPr sz="1350" b="0">
                <a:solidFill>
                  <a:srgbClr val="222222"/>
                </a:solidFill>
              </a:rPr>
              <a:t>a)  142 - 144 GHz</a:t>
            </a:r>
          </a:p>
          <a:p>
            <a:pPr algn="l">
              <a:spcAft>
                <a:spcPts val="700"/>
              </a:spcAft>
            </a:pPr>
            <a:r>
              <a:rPr sz="1350" b="1">
                <a:solidFill>
                  <a:srgbClr val="A92B2B"/>
                </a:solidFill>
              </a:rPr>
              <a:t>b)  5150 - 5450 MHz</a:t>
            </a:r>
            <a:r>
              <a:rPr sz="1200" b="1">
                <a:solidFill>
                  <a:srgbClr val="A92B2B"/>
                </a:solidFill>
              </a:rPr>
              <a:t>   ← Resmî cevap anahtarı</a:t>
            </a:r>
          </a:p>
          <a:p>
            <a:pPr algn="l">
              <a:spcAft>
                <a:spcPts val="700"/>
              </a:spcAft>
            </a:pPr>
            <a:r>
              <a:rPr sz="1350" b="0">
                <a:solidFill>
                  <a:srgbClr val="222222"/>
                </a:solidFill>
              </a:rPr>
              <a:t>c)  144 - 146 MHz</a:t>
            </a:r>
          </a:p>
          <a:p>
            <a:pPr algn="l">
              <a:spcAft>
                <a:spcPts val="700"/>
              </a:spcAft>
            </a:pPr>
            <a:r>
              <a:rPr sz="1350" b="0">
                <a:solidFill>
                  <a:srgbClr val="222222"/>
                </a:solidFill>
              </a:rPr>
              <a:t>d)  430 - 440 MHz</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Resmî cevap olan 5150-5450 MHz aralığı gerçekten amatör hizmete tahsisli değildir; bu bant kablosuz erişim sistemlerinin kullanımındadır. Ancak (a) şıkkındaki 142-144 GHz de amatör bant değildir: BTK Millî Frekans Planı'nın Amatör Sistemleri Telsiz Arayüzü Özellikleri belgesinde (TAD08-01) 100 GHz üzerindeki amatör tahsisleri 134-136 GHz ve 136-142 GHz aralıklarıyla sona ermekte, 142-144 GHz listede yer almamaktadır. Böylece soruda iki doğru cevap bulunmaktadır.</a:t>
            </a:r>
          </a:p>
          <a:p>
            <a:pPr algn="l">
              <a:spcAft>
                <a:spcPts val="800"/>
              </a:spcAft>
            </a:pPr>
            <a:r>
              <a:rPr sz="1300" b="1">
                <a:solidFill>
                  <a:srgbClr val="C05000"/>
                </a:solidFill>
              </a:rPr>
              <a:t>ÖNERİLEN DÜZELTME</a:t>
            </a:r>
          </a:p>
          <a:p>
            <a:pPr algn="l"/>
            <a:r>
              <a:rPr sz="1300" b="0">
                <a:solidFill>
                  <a:srgbClr val="222222"/>
                </a:solidFill>
              </a:rPr>
              <a:t>(a) şıkkının, amatör tahsisi bulunan bir aralıkla — örneğin 136-142 GHz — değiştirilmesini öneririz. Böylece sorunun tek doğru cevabı kalır.</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12   ·   C — İşletme Soru Bankası, Soru 50 — Boylam-Saat Hesabında Yön Hatası</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90 derece batı boylamında yerel saat 14:10 iken 30 derece batı boylamında saat kaç olur?</a:t>
            </a:r>
          </a:p>
          <a:p>
            <a:pPr algn="l">
              <a:spcAft>
                <a:spcPts val="700"/>
              </a:spcAft>
            </a:pPr>
            <a:r>
              <a:rPr sz="1350" b="0">
                <a:solidFill>
                  <a:srgbClr val="222222"/>
                </a:solidFill>
              </a:rPr>
              <a:t>a)  20:10</a:t>
            </a:r>
          </a:p>
          <a:p>
            <a:pPr algn="l">
              <a:spcAft>
                <a:spcPts val="700"/>
              </a:spcAft>
            </a:pPr>
            <a:r>
              <a:rPr sz="1350" b="0">
                <a:solidFill>
                  <a:srgbClr val="222222"/>
                </a:solidFill>
              </a:rPr>
              <a:t>b)  19:10</a:t>
            </a:r>
          </a:p>
          <a:p>
            <a:pPr algn="l">
              <a:spcAft>
                <a:spcPts val="700"/>
              </a:spcAft>
            </a:pPr>
            <a:r>
              <a:rPr sz="1350" b="1">
                <a:solidFill>
                  <a:srgbClr val="A92B2B"/>
                </a:solidFill>
              </a:rPr>
              <a:t>c)  10:10</a:t>
            </a:r>
            <a:r>
              <a:rPr sz="1200" b="1">
                <a:solidFill>
                  <a:srgbClr val="A92B2B"/>
                </a:solidFill>
              </a:rPr>
              <a:t>   ← Resmî cevap anahtarı</a:t>
            </a:r>
          </a:p>
          <a:p>
            <a:pPr algn="l">
              <a:spcAft>
                <a:spcPts val="700"/>
              </a:spcAft>
            </a:pPr>
            <a:r>
              <a:rPr sz="1350" b="0">
                <a:solidFill>
                  <a:srgbClr val="222222"/>
                </a:solidFill>
              </a:rPr>
              <a:t>d)  18:10</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Yerel saat doğuya gidildikçe ilerler, batıya gidildikçe geri kalır; her 15 derece boylam 1 saate karşılık gelir. 90° batı ile 30° batı arasında 60 derece, yani 4 saatlik fark vardır. 30° batı boylamı, 90° batıya göre doğuda kaldığından oradaki saat 4 saat ileridir: 14:10 + 4:00 = 18:10. Resmî cevap anahtarının işaretlediği 10:10 değeri, farkın ters yönde alınmasıyla elde edilmektedir. Aynı bankanın diğer soruları yönü doğru uygulamaktadır: A-B sınıfı İşletme 70'te 90° batıdan 90° doğuya geçilirken saat ileri, İşletme 49'da 30° doğudan 30° batıya geçilirken geri alınmaktadır.</a:t>
            </a:r>
          </a:p>
          <a:p>
            <a:pPr algn="l">
              <a:spcAft>
                <a:spcPts val="800"/>
              </a:spcAft>
            </a:pPr>
            <a:r>
              <a:rPr sz="1300" b="1">
                <a:solidFill>
                  <a:srgbClr val="C05000"/>
                </a:solidFill>
              </a:rPr>
              <a:t>ÖNERİLEN DÜZELTME</a:t>
            </a:r>
          </a:p>
          <a:p>
            <a:pPr algn="l"/>
            <a:r>
              <a:rPr sz="1300" b="0">
                <a:solidFill>
                  <a:srgbClr val="222222"/>
                </a:solidFill>
              </a:rPr>
              <a:t>Cevap anahtarının (d) 18:10 olarak düzeltilmesini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13   ·   C — Teknik Soru Bankası, Soru 73 — Dengesiz Wheatstone Köprüsü — Sonuç Şıklarda Yok</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Şekildeki devreden (12 V kaynak köprünün sol ve sağ köşelerinde; kollar 4, 2, 6 ve 9 ohm, üst ile alt düğüm arasında köprü direnci 10 ohm) geçen I akımının değeri nedir?</a:t>
            </a:r>
          </a:p>
          <a:p>
            <a:pPr algn="l">
              <a:spcAft>
                <a:spcPts val="700"/>
              </a:spcAft>
            </a:pPr>
            <a:r>
              <a:rPr sz="1350" b="0">
                <a:solidFill>
                  <a:srgbClr val="222222"/>
                </a:solidFill>
              </a:rPr>
              <a:t>a)  1 A</a:t>
            </a:r>
          </a:p>
          <a:p>
            <a:pPr algn="l">
              <a:spcAft>
                <a:spcPts val="700"/>
              </a:spcAft>
            </a:pPr>
            <a:r>
              <a:rPr sz="1350" b="1">
                <a:solidFill>
                  <a:srgbClr val="A92B2B"/>
                </a:solidFill>
              </a:rPr>
              <a:t>b)  2 A</a:t>
            </a:r>
            <a:r>
              <a:rPr sz="1200" b="1">
                <a:solidFill>
                  <a:srgbClr val="A92B2B"/>
                </a:solidFill>
              </a:rPr>
              <a:t>   ← Resmî cevap anahtarı</a:t>
            </a:r>
          </a:p>
          <a:p>
            <a:pPr algn="l">
              <a:spcAft>
                <a:spcPts val="700"/>
              </a:spcAft>
            </a:pPr>
            <a:r>
              <a:rPr sz="1350" b="0">
                <a:solidFill>
                  <a:srgbClr val="222222"/>
                </a:solidFill>
              </a:rPr>
              <a:t>c)  4 A</a:t>
            </a:r>
          </a:p>
          <a:p>
            <a:pPr algn="l">
              <a:spcAft>
                <a:spcPts val="700"/>
              </a:spcAft>
            </a:pPr>
            <a:r>
              <a:rPr sz="1350" b="0">
                <a:solidFill>
                  <a:srgbClr val="222222"/>
                </a:solidFill>
              </a:rPr>
              <a:t>d)  6 A</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Devre bir Wheatstone köprüsüdür ve dengede değildir: denge için karşılıklı kolların çarpımlarının eşit olması gerekirdi (4 × 9 = 36, 2 × 6 = 12). Bu nedenle köprüdeki 10 ohmluk direnç üzerinden akım geçer ve basit seri-paralel sadeleştirme uygulanamaz. Üçgen-yıldız dönüşümüyle çözüldüğünde (4, 6 ve 10 ohmluk üçgen 1,2 / 2 / 3 ohma çevrilir; üst dal 4 ohm, alt dal 12 ohm, paralelleri 3 ohm, seri 1,2 ohm eklenir) eşdeğer direnç 4,2 ohm, akım ise 12 / 4,2 ≈ 2,86 amper bulunur. Bu değer şıklar arasında yoktur. Resmî cevap olan 2 amper, ancak üstteki 4 + 2 = 6 ohmluk yol tek başına hesaba katılırsa elde edilir.</a:t>
            </a:r>
          </a:p>
          <a:p>
            <a:pPr algn="l">
              <a:spcAft>
                <a:spcPts val="800"/>
              </a:spcAft>
            </a:pPr>
            <a:r>
              <a:rPr sz="1300" b="1">
                <a:solidFill>
                  <a:srgbClr val="C05000"/>
                </a:solidFill>
              </a:rPr>
              <a:t>ÖNERİLEN DÜZELTME</a:t>
            </a:r>
          </a:p>
          <a:p>
            <a:pPr algn="l"/>
            <a:r>
              <a:rPr sz="1300" b="0">
                <a:solidFill>
                  <a:srgbClr val="222222"/>
                </a:solidFill>
              </a:rPr>
              <a:t>Sorunun direnç değerlerinin, köprü dengede olacak ve sonuç şıklardan birine denk gelecek biçimde yeniden seçilmesini öneririz. Dengeli köprüde köprü direnci devre dışı kalacağından çözüm C sınıfı düzeyine de uygun olur.</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14   ·   C — Teknik Soru Bankası, Soru 74 — Dengesiz Wheatstone Köprüsü — Gerilim Şıklarda Yok</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Şekildeki devrenin (8 A kaynak; üst kolda seri 4 + 4 ohm, alt kolda seri 6 + 3 ohm, iki kolun orta düğümleri arasında köprü direnci 10 ohm) uçlarındaki gerilim değeri nedir?</a:t>
            </a:r>
          </a:p>
          <a:p>
            <a:pPr algn="l">
              <a:spcAft>
                <a:spcPts val="700"/>
              </a:spcAft>
            </a:pPr>
            <a:r>
              <a:rPr sz="1350" b="0">
                <a:solidFill>
                  <a:srgbClr val="222222"/>
                </a:solidFill>
              </a:rPr>
              <a:t>a)  4 V</a:t>
            </a:r>
          </a:p>
          <a:p>
            <a:pPr algn="l">
              <a:spcAft>
                <a:spcPts val="700"/>
              </a:spcAft>
            </a:pPr>
            <a:r>
              <a:rPr sz="1350" b="0">
                <a:solidFill>
                  <a:srgbClr val="222222"/>
                </a:solidFill>
              </a:rPr>
              <a:t>b)  6 V</a:t>
            </a:r>
          </a:p>
          <a:p>
            <a:pPr algn="l">
              <a:spcAft>
                <a:spcPts val="700"/>
              </a:spcAft>
            </a:pPr>
            <a:r>
              <a:rPr sz="1350" b="0">
                <a:solidFill>
                  <a:srgbClr val="222222"/>
                </a:solidFill>
              </a:rPr>
              <a:t>c)  12 V</a:t>
            </a:r>
          </a:p>
          <a:p>
            <a:pPr algn="l">
              <a:spcAft>
                <a:spcPts val="700"/>
              </a:spcAft>
            </a:pPr>
            <a:r>
              <a:rPr sz="1350" b="1">
                <a:solidFill>
                  <a:srgbClr val="A92B2B"/>
                </a:solidFill>
              </a:rPr>
              <a:t>d)  24 V</a:t>
            </a:r>
            <a:r>
              <a:rPr sz="1200" b="1">
                <a:solidFill>
                  <a:srgbClr val="A92B2B"/>
                </a:solidFill>
              </a:rPr>
              <a:t>   ← Resmî cevap anahtarı</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Bu devre de dengesiz bir Wheatstone köprüsüdür (4/4 oranı ile 6/3 oranı eşit değildir), dolayısıyla köprüdeki 10 ohm üzerinden akım geçer. Üçgen-yıldız dönüşümüyle eşdeğer direnç 4,2 ohm bulunur ve uçlardaki gerilim V = 8 × 4,2 = 33,6 volt olur. Bu değer şıklar arasında yoktur. Resmî cevap olan 24 volt, üç kol (8 ohm, 9 ohm ve 10 ohm) devrenin uçları arasında paralelmiş gibi alındığında çıkmaktadır (eşdeğer ≈ 3 ohm, 8 × 3 = 24 V). Oysa 10 ohmluk direnç uçlara değil, iki kolun orta düğümleri arasına bağlıdır.</a:t>
            </a:r>
          </a:p>
          <a:p>
            <a:pPr algn="l">
              <a:spcAft>
                <a:spcPts val="800"/>
              </a:spcAft>
            </a:pPr>
            <a:r>
              <a:rPr sz="1300" b="1">
                <a:solidFill>
                  <a:srgbClr val="C05000"/>
                </a:solidFill>
              </a:rPr>
              <a:t>ÖNERİLEN DÜZELTME</a:t>
            </a:r>
          </a:p>
          <a:p>
            <a:pPr algn="l"/>
            <a:r>
              <a:rPr sz="1300" b="0">
                <a:solidFill>
                  <a:srgbClr val="222222"/>
                </a:solidFill>
              </a:rPr>
              <a:t>Sorunun ya köprü direncinin uçlara paralel olduğu bir şemayla yeniden çizilmesini ya da direnç değerlerinin köprüyü dengeye getirecek biçimde seçilmesini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15   ·   C — Teknik Soru Bankası, Soru 76 — Faz Modülasyonunun Emisyon Harfi Şıklarda Yok</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Faz modülasyonlu bir elektromanyetik dalgada, emisyonu gösteren üç karakterli sembollerin ilki, hangi harf ile gösterilir?</a:t>
            </a:r>
          </a:p>
          <a:p>
            <a:pPr algn="l">
              <a:spcAft>
                <a:spcPts val="700"/>
              </a:spcAft>
            </a:pPr>
            <a:r>
              <a:rPr sz="1350" b="0">
                <a:solidFill>
                  <a:srgbClr val="222222"/>
                </a:solidFill>
              </a:rPr>
              <a:t>a)  B</a:t>
            </a:r>
          </a:p>
          <a:p>
            <a:pPr algn="l">
              <a:spcAft>
                <a:spcPts val="700"/>
              </a:spcAft>
            </a:pPr>
            <a:r>
              <a:rPr sz="1350" b="0">
                <a:solidFill>
                  <a:srgbClr val="222222"/>
                </a:solidFill>
              </a:rPr>
              <a:t>b)  D</a:t>
            </a:r>
          </a:p>
          <a:p>
            <a:pPr algn="l">
              <a:spcAft>
                <a:spcPts val="700"/>
              </a:spcAft>
            </a:pPr>
            <a:r>
              <a:rPr sz="1350" b="1">
                <a:solidFill>
                  <a:srgbClr val="A92B2B"/>
                </a:solidFill>
              </a:rPr>
              <a:t>c)  F</a:t>
            </a:r>
            <a:r>
              <a:rPr sz="1200" b="1">
                <a:solidFill>
                  <a:srgbClr val="A92B2B"/>
                </a:solidFill>
              </a:rPr>
              <a:t>   ← Resmî cevap anahtarı</a:t>
            </a:r>
          </a:p>
          <a:p>
            <a:pPr algn="l">
              <a:spcAft>
                <a:spcPts val="700"/>
              </a:spcAft>
            </a:pPr>
            <a:r>
              <a:rPr sz="1350" b="0">
                <a:solidFill>
                  <a:srgbClr val="222222"/>
                </a:solidFill>
              </a:rPr>
              <a:t>d)  P</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ITU Radyo Tüzüğü Ek 1'de emisyon tanımının ilk karakteri taşıyıcının modülasyon türünü gösterir. Faz modülasyonunun karşılığı G, frekans modülasyonunun karşılığı ise F harfidir. Soru faz modülasyonunu sorduğu hâlde doğru karşılık olan G şıklar arasında bulunmamakta, resmî cevap olarak frekans modülasyonunun harfi olan F işaretlenmektedir. BTK Millî Frekans Planı'nın amatör arayüz belgesinde 144-146 MHz için izin verilen emisyonlar arasında yer alan G3E de bunu doğrular: G ile başlayan emisyon faz modülasyonludur.</a:t>
            </a:r>
          </a:p>
          <a:p>
            <a:pPr algn="l">
              <a:spcAft>
                <a:spcPts val="800"/>
              </a:spcAft>
            </a:pPr>
            <a:r>
              <a:rPr sz="1300" b="1">
                <a:solidFill>
                  <a:srgbClr val="C05000"/>
                </a:solidFill>
              </a:rPr>
              <a:t>ÖNERİLEN DÜZELTME</a:t>
            </a:r>
          </a:p>
          <a:p>
            <a:pPr algn="l"/>
            <a:r>
              <a:rPr sz="1300" b="0">
                <a:solidFill>
                  <a:srgbClr val="222222"/>
                </a:solidFill>
              </a:rPr>
              <a:t>İki yoldan biri seçilebilir: soru gövdesinin "frekans modülasyonlu" olarak düzeltilmesi (bu hâlde resmî cevap F doğru olur) ya da şıklardan birinin G ile değiştirilerek cevabın G yapılması.</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777240"/>
          </a:xfrm>
          <a:prstGeom prst="rect">
            <a:avLst/>
          </a:prstGeom>
          <a:solidFill>
            <a:srgbClr val="1F38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09728"/>
            <a:ext cx="11460175" cy="548640"/>
          </a:xfrm>
          <a:prstGeom prst="rect">
            <a:avLst/>
          </a:prstGeom>
          <a:noFill/>
        </p:spPr>
        <p:txBody>
          <a:bodyPr wrap="square">
            <a:spAutoFit/>
          </a:bodyPr>
          <a:lstStyle/>
          <a:p>
            <a:r>
              <a:rPr sz="2000" b="1">
                <a:solidFill>
                  <a:srgbClr val="FFFFFF"/>
                </a:solidFill>
              </a:rPr>
              <a:t>BULGU 16   ·   C — Teknik Soru Bankası, Soru 86 — Tanım Hatası — Bir Saniyede Alınan Yol</a:t>
            </a:r>
          </a:p>
        </p:txBody>
      </p:sp>
      <p:sp>
        <p:nvSpPr>
          <p:cNvPr id="4" name="Rectangle 3"/>
          <p:cNvSpPr/>
          <p:nvPr/>
        </p:nvSpPr>
        <p:spPr>
          <a:xfrm>
            <a:off x="457200" y="960120"/>
            <a:ext cx="5364345" cy="5440680"/>
          </a:xfrm>
          <a:prstGeom prst="rect">
            <a:avLst/>
          </a:prstGeom>
          <a:solidFill>
            <a:srgbClr val="F7F9FB"/>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1000"/>
              </a:spcAft>
            </a:pPr>
            <a:r>
              <a:rPr sz="1300" b="1">
                <a:solidFill>
                  <a:srgbClr val="1F3864"/>
                </a:solidFill>
              </a:rPr>
              <a:t>ORİJİNAL SORU</a:t>
            </a:r>
          </a:p>
          <a:p>
            <a:pPr algn="l">
              <a:spcAft>
                <a:spcPts val="1200"/>
              </a:spcAft>
            </a:pPr>
            <a:r>
              <a:rPr sz="1350" b="1">
                <a:solidFill>
                  <a:srgbClr val="222222"/>
                </a:solidFill>
              </a:rPr>
              <a:t>Elektromanyetik dalgaların bir saniyede aldığı yola ne ad verilir?</a:t>
            </a:r>
          </a:p>
          <a:p>
            <a:pPr algn="l">
              <a:spcAft>
                <a:spcPts val="700"/>
              </a:spcAft>
            </a:pPr>
            <a:r>
              <a:rPr sz="1350" b="1">
                <a:solidFill>
                  <a:srgbClr val="A92B2B"/>
                </a:solidFill>
              </a:rPr>
              <a:t>a)  Peryot</a:t>
            </a:r>
            <a:r>
              <a:rPr sz="1200" b="1">
                <a:solidFill>
                  <a:srgbClr val="A92B2B"/>
                </a:solidFill>
              </a:rPr>
              <a:t>   ← Resmî cevap anahtarı</a:t>
            </a:r>
          </a:p>
          <a:p>
            <a:pPr algn="l">
              <a:spcAft>
                <a:spcPts val="700"/>
              </a:spcAft>
            </a:pPr>
            <a:r>
              <a:rPr sz="1350" b="0">
                <a:solidFill>
                  <a:srgbClr val="222222"/>
                </a:solidFill>
              </a:rPr>
              <a:t>b)  Frekans</a:t>
            </a:r>
          </a:p>
          <a:p>
            <a:pPr algn="l">
              <a:spcAft>
                <a:spcPts val="700"/>
              </a:spcAft>
            </a:pPr>
            <a:r>
              <a:rPr sz="1350" b="0">
                <a:solidFill>
                  <a:srgbClr val="222222"/>
                </a:solidFill>
              </a:rPr>
              <a:t>c)  Genlik</a:t>
            </a:r>
          </a:p>
          <a:p>
            <a:pPr algn="l">
              <a:spcAft>
                <a:spcPts val="700"/>
              </a:spcAft>
            </a:pPr>
            <a:r>
              <a:rPr sz="1350" b="0">
                <a:solidFill>
                  <a:srgbClr val="222222"/>
                </a:solidFill>
              </a:rPr>
              <a:t>d)  Dalga Boyu</a:t>
            </a:r>
          </a:p>
        </p:txBody>
      </p:sp>
      <p:sp>
        <p:nvSpPr>
          <p:cNvPr id="5" name="Rectangle 4"/>
          <p:cNvSpPr/>
          <p:nvPr/>
        </p:nvSpPr>
        <p:spPr>
          <a:xfrm>
            <a:off x="6050145" y="960120"/>
            <a:ext cx="5684350" cy="5440680"/>
          </a:xfrm>
          <a:prstGeom prst="rect">
            <a:avLst/>
          </a:prstGeom>
          <a:solidFill>
            <a:srgbClr val="E2EFDA"/>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274320" rIns="274320" tIns="228600" bIns="228600"/>
          <a:lstStyle/>
          <a:p>
            <a:pPr algn="l">
              <a:spcAft>
                <a:spcPts val="800"/>
              </a:spcAft>
            </a:pPr>
            <a:r>
              <a:rPr sz="1300" b="1">
                <a:solidFill>
                  <a:srgbClr val="2E7D32"/>
                </a:solidFill>
              </a:rPr>
              <a:t>GEREKÇE / KANIT</a:t>
            </a:r>
          </a:p>
          <a:p>
            <a:pPr algn="l">
              <a:spcAft>
                <a:spcPts val="1400"/>
              </a:spcAft>
            </a:pPr>
            <a:r>
              <a:rPr sz="1300" b="0">
                <a:solidFill>
                  <a:srgbClr val="222222"/>
                </a:solidFill>
              </a:rPr>
              <a:t>Bir dalganın belirli bir sürede aldığı yol, o dalganın hızıdır; bir saniyede alınan yol sayıca ışık hızına, yaklaşık 300 000 kilometreye eşittir. Şıklar arasında hız seçeneği bulunmamaktadır. Resmî cevap olarak işaretlenen periyot ise bir tam salınımın süresidir; birimi saniyedir, metre değildir — yani bir yol değil, bir süredir. Soru büyük olasılıkla "bir periyotta aldığı yol" demek istemektedir; bu okumada doğru cevap (d) dalga boyu olurdu.</a:t>
            </a:r>
          </a:p>
          <a:p>
            <a:pPr algn="l">
              <a:spcAft>
                <a:spcPts val="800"/>
              </a:spcAft>
            </a:pPr>
            <a:r>
              <a:rPr sz="1300" b="1">
                <a:solidFill>
                  <a:srgbClr val="C05000"/>
                </a:solidFill>
              </a:rPr>
              <a:t>ÖNERİLEN DÜZELTME</a:t>
            </a:r>
          </a:p>
          <a:p>
            <a:pPr algn="l"/>
            <a:r>
              <a:rPr sz="1300" b="0">
                <a:solidFill>
                  <a:srgbClr val="222222"/>
                </a:solidFill>
              </a:rPr>
              <a:t>Soru gövdesinin "bir periyotta aldığı yol" olarak düzeltilmesini ve cevap anahtarının (d) dalga boyu yapılmasını öneririz.</a:t>
            </a:r>
          </a:p>
        </p:txBody>
      </p:sp>
      <p:sp>
        <p:nvSpPr>
          <p:cNvPr id="6" name="TextBox 5"/>
          <p:cNvSpPr txBox="1"/>
          <p:nvPr/>
        </p:nvSpPr>
        <p:spPr>
          <a:xfrm>
            <a:off x="365760" y="6492240"/>
            <a:ext cx="11460175" cy="274320"/>
          </a:xfrm>
          <a:prstGeom prst="rect">
            <a:avLst/>
          </a:prstGeom>
          <a:noFill/>
        </p:spPr>
        <p:txBody>
          <a:bodyPr wrap="none">
            <a:spAutoFit/>
          </a:bodyPr>
          <a:lstStyle/>
          <a:p>
            <a:r>
              <a:rPr sz="1000" b="0">
                <a:solidFill>
                  <a:srgbClr val="595959"/>
                </a:solidFill>
              </a:rPr>
              <a:t>KEGM Düzeltme Önerisi — Bulgu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
  <dcterms:created xsi:type="dcterms:W3CDTF">2013-01-27T09:14:16Z</dcterms:created>
  <dcterms:modified xsi:type="dcterms:W3CDTF">2013-01-27T09:15:58Z</dcterms:modified>
  <cp:category/>
</cp:coreProperties>
</file>